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60" r:id="rId5"/>
    <p:sldId id="262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6" r:id="rId22"/>
    <p:sldId id="282" r:id="rId23"/>
    <p:sldId id="258" r:id="rId24"/>
  </p:sldIdLst>
  <p:sldSz cx="10680700" cy="75565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2" autoAdjust="0"/>
    <p:restoredTop sz="94629" autoAdjust="0"/>
  </p:normalViewPr>
  <p:slideViewPr>
    <p:cSldViewPr>
      <p:cViewPr varScale="1">
        <p:scale>
          <a:sx n="79" d="100"/>
          <a:sy n="79" d="100"/>
        </p:scale>
        <p:origin x="1646" y="62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8824-1CA6-45F9-8E08-8370D1E6D074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78C58-A7FF-4234-86DA-D69207A1A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34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115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0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168551_pb.jpg"/>
          <p:cNvPicPr>
            <a:picLocks noChangeAspect="1"/>
          </p:cNvPicPr>
          <p:nvPr/>
        </p:nvPicPr>
        <p:blipFill>
          <a:blip r:embed="rId2">
            <a:extLst/>
          </a:blip>
          <a:srcRect l="16606" t="1" r="32290"/>
          <a:stretch>
            <a:fillRect/>
          </a:stretch>
        </p:blipFill>
        <p:spPr>
          <a:xfrm>
            <a:off x="6144964" y="2785"/>
            <a:ext cx="4544220" cy="5928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30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3175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83554" y="521506"/>
            <a:ext cx="5251228" cy="1254498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Texto do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44173" y="1960176"/>
            <a:ext cx="7434717" cy="4507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792" y="0"/>
                </a:lnTo>
                <a:lnTo>
                  <a:pt x="21600" y="21600"/>
                </a:lnTo>
                <a:lnTo>
                  <a:pt x="4808" y="21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26" name="BRASÃO PMPA-02.png"/>
          <p:cNvPicPr>
            <a:picLocks noChangeAspect="1"/>
          </p:cNvPicPr>
          <p:nvPr/>
        </p:nvPicPr>
        <p:blipFill>
          <a:blip r:embed="rId3">
            <a:extLst/>
          </a:blip>
          <a:srcRect l="1368" r="1368"/>
          <a:stretch>
            <a:fillRect/>
          </a:stretch>
        </p:blipFill>
        <p:spPr>
          <a:xfrm>
            <a:off x="8308864" y="6220011"/>
            <a:ext cx="2088830" cy="1039193"/>
          </a:xfrm>
          <a:prstGeom prst="rect">
            <a:avLst/>
          </a:prstGeom>
          <a:ln w="3175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-44450" y="4356695"/>
            <a:ext cx="1270000" cy="3231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361" y="0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615362" y="-833041"/>
            <a:ext cx="1417026" cy="2312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461744" y="-350441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491" y="14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6370290" y="2083990"/>
            <a:ext cx="1941993" cy="3846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093" y="0"/>
                </a:lnTo>
                <a:lnTo>
                  <a:pt x="21600" y="21600"/>
                </a:lnTo>
                <a:lnTo>
                  <a:pt x="1550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053761" y="5912742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37311832756_3f5f5d1575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7475" y="-92147"/>
            <a:ext cx="12183335" cy="8123215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BRASÃO PMPA-02.png"/>
          <p:cNvPicPr>
            <a:picLocks noChangeAspect="1"/>
          </p:cNvPicPr>
          <p:nvPr/>
        </p:nvPicPr>
        <p:blipFill>
          <a:blip r:embed="rId3">
            <a:extLst/>
          </a:blip>
          <a:srcRect l="1368" r="1368"/>
          <a:stretch>
            <a:fillRect/>
          </a:stretch>
        </p:blipFill>
        <p:spPr>
          <a:xfrm>
            <a:off x="8435864" y="6220011"/>
            <a:ext cx="2088830" cy="1039193"/>
          </a:xfrm>
          <a:prstGeom prst="rect">
            <a:avLst/>
          </a:prstGeom>
          <a:ln w="3175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4374062" y="-833041"/>
            <a:ext cx="1417026" cy="2312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5271244" y="-363141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491" y="14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6112314" y="-82154"/>
            <a:ext cx="4703934" cy="6034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"/>
                </a:moveTo>
                <a:lnTo>
                  <a:pt x="21600" y="0"/>
                </a:lnTo>
                <a:lnTo>
                  <a:pt x="21600" y="21594"/>
                </a:lnTo>
                <a:lnTo>
                  <a:pt x="10029" y="21600"/>
                </a:lnTo>
                <a:lnTo>
                  <a:pt x="0" y="6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15554" y="960195"/>
            <a:ext cx="6449592" cy="12544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517" tIns="29517" rIns="29517" bIns="29517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72029" y="2175788"/>
            <a:ext cx="9736642" cy="44756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517" tIns="29517" rIns="29517" bIns="29517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9" name="BRASÃO PMPA-02.png"/>
          <p:cNvPicPr>
            <a:picLocks noChangeAspect="1"/>
          </p:cNvPicPr>
          <p:nvPr/>
        </p:nvPicPr>
        <p:blipFill>
          <a:blip r:embed="rId5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5216058" y="6320451"/>
            <a:ext cx="241205" cy="236836"/>
          </a:xfrm>
          <a:prstGeom prst="rect">
            <a:avLst/>
          </a:prstGeom>
          <a:ln w="3175">
            <a:miter lim="400000"/>
          </a:ln>
        </p:spPr>
        <p:txBody>
          <a:bodyPr wrap="none" lIns="29517" tIns="29517" rIns="29517" bIns="29517">
            <a:spAutoFit/>
          </a:bodyPr>
          <a:lstStyle>
            <a:lvl1pPr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21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655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0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545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099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435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988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325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877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m168551_pb.jpg"/>
          <p:cNvPicPr>
            <a:picLocks noChangeAspect="1"/>
          </p:cNvPicPr>
          <p:nvPr/>
        </p:nvPicPr>
        <p:blipFill>
          <a:blip r:embed="rId2">
            <a:extLst/>
          </a:blip>
          <a:srcRect l="16606" t="1" r="32290"/>
          <a:stretch>
            <a:fillRect/>
          </a:stretch>
        </p:blipFill>
        <p:spPr>
          <a:xfrm>
            <a:off x="6144964" y="2785"/>
            <a:ext cx="4544220" cy="5928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30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3175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0" y="1960176"/>
            <a:ext cx="7341286" cy="4507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792" y="0"/>
                </a:lnTo>
                <a:lnTo>
                  <a:pt x="21600" y="21600"/>
                </a:lnTo>
                <a:lnTo>
                  <a:pt x="4808" y="216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pt-BR" sz="3000" b="1" dirty="0"/>
            </a:br>
            <a:br>
              <a:rPr lang="pt-BR" sz="3000" b="1" dirty="0"/>
            </a:br>
            <a:r>
              <a:rPr lang="pt-BR" sz="3600" b="1" dirty="0"/>
              <a:t>ALTERNATIVAS PARA REDUÇÃO DO </a:t>
            </a:r>
            <a:br>
              <a:rPr lang="pt-BR" sz="3600" b="1" dirty="0"/>
            </a:br>
            <a:r>
              <a:rPr lang="pt-BR" sz="3600" b="1" dirty="0"/>
              <a:t>DÉFICIT ATUARIAL </a:t>
            </a:r>
            <a:br>
              <a:rPr lang="pt-BR" sz="3600" b="1" dirty="0"/>
            </a:br>
            <a:r>
              <a:rPr lang="pt-BR" sz="3600" b="1" dirty="0"/>
              <a:t>DOS RPPS</a:t>
            </a:r>
          </a:p>
          <a:p>
            <a:pPr marL="0" indent="0" algn="ctr">
              <a:buNone/>
            </a:pPr>
            <a:r>
              <a:rPr lang="pt-BR" sz="2000" b="1" i="1" dirty="0"/>
              <a:t>José Alfredo </a:t>
            </a:r>
            <a:r>
              <a:rPr lang="pt-BR" sz="2000" b="1" i="1" dirty="0" err="1"/>
              <a:t>Pezzi</a:t>
            </a:r>
            <a:r>
              <a:rPr lang="pt-BR" sz="2000" b="1" i="1" dirty="0"/>
              <a:t> </a:t>
            </a:r>
            <a:r>
              <a:rPr lang="pt-BR" sz="2000" b="1" i="1" dirty="0" err="1"/>
              <a:t>Parode</a:t>
            </a:r>
            <a:br>
              <a:rPr lang="pt-BR" sz="2000" b="1" i="1" dirty="0"/>
            </a:br>
            <a:r>
              <a:rPr lang="pt-BR" sz="2000" b="1" i="1" dirty="0"/>
              <a:t>Secretário Municipal de Planejamento e Gestão</a:t>
            </a:r>
            <a:br>
              <a:rPr lang="pt-BR" sz="2000" b="1" i="1" dirty="0"/>
            </a:br>
            <a:endParaRPr sz="2000" b="1" i="1" dirty="0"/>
          </a:p>
        </p:txBody>
      </p:sp>
      <p:pic>
        <p:nvPicPr>
          <p:cNvPr id="65" name="BRASÃO PMPA-02.png"/>
          <p:cNvPicPr>
            <a:picLocks noChangeAspect="1"/>
          </p:cNvPicPr>
          <p:nvPr/>
        </p:nvPicPr>
        <p:blipFill>
          <a:blip r:embed="rId3">
            <a:extLst/>
          </a:blip>
          <a:srcRect l="1368" r="1368"/>
          <a:stretch>
            <a:fillRect/>
          </a:stretch>
        </p:blipFill>
        <p:spPr>
          <a:xfrm>
            <a:off x="8308864" y="6220011"/>
            <a:ext cx="2088830" cy="1039193"/>
          </a:xfrm>
          <a:prstGeom prst="rect">
            <a:avLst/>
          </a:prstGeom>
          <a:ln w="3175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-44450" y="4356695"/>
            <a:ext cx="1270000" cy="3231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361" y="0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615362" y="-833041"/>
            <a:ext cx="1417026" cy="2312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5461744" y="-350441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491" y="14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6370290" y="2083990"/>
            <a:ext cx="1941993" cy="3846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093" y="0"/>
                </a:lnTo>
                <a:lnTo>
                  <a:pt x="21600" y="21600"/>
                </a:lnTo>
                <a:lnTo>
                  <a:pt x="1550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53761" y="5912742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26" name="Picture 2" descr="C:\Users\Eliane\Desktop\FONA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98" y="323254"/>
            <a:ext cx="2088232" cy="20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515814" y="1083592"/>
            <a:ext cx="9505056" cy="12544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16821">
              <a:defRPr sz="4200"/>
            </a:pPr>
            <a:r>
              <a:rPr lang="pt-BR" dirty="0"/>
              <a:t>Comparativo dos Resultados </a:t>
            </a:r>
            <a:br>
              <a:rPr lang="pt-BR" dirty="0"/>
            </a:br>
            <a:r>
              <a:rPr lang="pt-BR" dirty="0"/>
              <a:t>das Avaliações Atuariais</a:t>
            </a:r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16" name="object 4"/>
          <p:cNvGraphicFramePr>
            <a:graphicFrameLocks noGrp="1"/>
          </p:cNvGraphicFramePr>
          <p:nvPr/>
        </p:nvGraphicFramePr>
        <p:xfrm>
          <a:off x="1403485" y="2915412"/>
          <a:ext cx="7897494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170">
                <a:tc>
                  <a:txBody>
                    <a:bodyPr/>
                    <a:lstStyle/>
                    <a:p>
                      <a:pPr marL="13315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700" b="1" spc="0" dirty="0">
                          <a:latin typeface="Helvetica"/>
                          <a:cs typeface="Helvetica"/>
                        </a:rPr>
                        <a:t>Exercício</a:t>
                      </a:r>
                      <a:endParaRPr sz="1700" dirty="0">
                        <a:latin typeface="Helvetica"/>
                        <a:cs typeface="Helvetica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700" b="1" spc="15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700" b="1" spc="5" dirty="0">
                          <a:latin typeface="Helvetica"/>
                          <a:cs typeface="Helvetica"/>
                        </a:rPr>
                        <a:t>01</a:t>
                      </a:r>
                      <a:r>
                        <a:rPr sz="1700" b="1" dirty="0">
                          <a:latin typeface="Helvetica"/>
                          <a:cs typeface="Helvetica"/>
                        </a:rPr>
                        <a:t>5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700" b="1" spc="5" dirty="0">
                          <a:latin typeface="Helvetica"/>
                          <a:cs typeface="Helvetica"/>
                        </a:rPr>
                        <a:t>201</a:t>
                      </a:r>
                      <a:r>
                        <a:rPr sz="1700" b="1" dirty="0">
                          <a:latin typeface="Helvetica"/>
                          <a:cs typeface="Helvetica"/>
                        </a:rPr>
                        <a:t>6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700" b="1" spc="10" dirty="0">
                          <a:latin typeface="Helvetica"/>
                          <a:cs typeface="Helvetica"/>
                        </a:rPr>
                        <a:t>2017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700" b="1" spc="-10" dirty="0">
                          <a:latin typeface="Helvetica"/>
                          <a:cs typeface="Helvetica"/>
                        </a:rPr>
                        <a:t>Ativos </a:t>
                      </a:r>
                      <a:r>
                        <a:rPr sz="1700" b="1" spc="25" dirty="0">
                          <a:latin typeface="Helvetica"/>
                          <a:cs typeface="Helvetica"/>
                        </a:rPr>
                        <a:t>do</a:t>
                      </a:r>
                      <a:r>
                        <a:rPr sz="1700" b="1" spc="-50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1700" b="1" spc="10" dirty="0">
                          <a:latin typeface="Helvetica"/>
                          <a:cs typeface="Helvetica"/>
                        </a:rPr>
                        <a:t>Plano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647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794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208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96</a:t>
                      </a:r>
                      <a:r>
                        <a:rPr sz="1700" spc="15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4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038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642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855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9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15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40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043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964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0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700" b="1" spc="15" dirty="0">
                          <a:latin typeface="Helvetica"/>
                          <a:cs typeface="Helvetica"/>
                        </a:rPr>
                        <a:t>Reserva</a:t>
                      </a:r>
                      <a:r>
                        <a:rPr sz="1700" b="1" spc="-35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1700" b="1" spc="-5" dirty="0">
                          <a:latin typeface="Helvetica"/>
                          <a:cs typeface="Helvetica"/>
                        </a:rPr>
                        <a:t>Matemática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428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733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47</a:t>
                      </a:r>
                      <a:r>
                        <a:rPr sz="1700" spc="15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6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757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723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072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3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15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53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163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582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5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700" b="1" spc="25" dirty="0">
                          <a:latin typeface="Helvetica"/>
                          <a:cs typeface="Helvetica"/>
                        </a:rPr>
                        <a:t>COMPREV </a:t>
                      </a:r>
                      <a:r>
                        <a:rPr sz="1700" b="1" spc="10" dirty="0">
                          <a:latin typeface="Helvetica"/>
                          <a:cs typeface="Helvetica"/>
                        </a:rPr>
                        <a:t>a</a:t>
                      </a:r>
                      <a:r>
                        <a:rPr sz="1700" b="1" spc="-75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1700" b="1" spc="25" dirty="0">
                          <a:latin typeface="Helvetica"/>
                          <a:cs typeface="Helvetica"/>
                        </a:rPr>
                        <a:t>Receber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647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214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192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88</a:t>
                      </a:r>
                      <a:r>
                        <a:rPr sz="1700" spc="15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8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256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159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859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0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700" spc="15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16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620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201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3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00" b="1" spc="25" dirty="0">
                          <a:latin typeface="Helvetica"/>
                          <a:cs typeface="Helvetica"/>
                        </a:rPr>
                        <a:t>COMPREV </a:t>
                      </a:r>
                      <a:r>
                        <a:rPr sz="1700" b="1" spc="10" dirty="0">
                          <a:latin typeface="Helvetica"/>
                          <a:cs typeface="Helvetica"/>
                        </a:rPr>
                        <a:t>a</a:t>
                      </a:r>
                      <a:r>
                        <a:rPr sz="1700" b="1" spc="-70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1700" b="1" spc="25" dirty="0">
                          <a:latin typeface="Helvetica"/>
                          <a:cs typeface="Helvetica"/>
                        </a:rPr>
                        <a:t>Pagar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38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21</a:t>
                      </a:r>
                      <a:r>
                        <a:rPr sz="1700" spc="15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4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39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236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2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spc="5" dirty="0">
                          <a:latin typeface="Helvetica"/>
                          <a:cs typeface="Helvetica"/>
                        </a:rPr>
                        <a:t>49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360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5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00" b="1" spc="-5" dirty="0">
                          <a:latin typeface="Helvetica"/>
                          <a:cs typeface="Helvetica"/>
                        </a:rPr>
                        <a:t>Déficit </a:t>
                      </a:r>
                      <a:r>
                        <a:rPr sz="1700" b="1" spc="25" dirty="0">
                          <a:latin typeface="Helvetica"/>
                          <a:cs typeface="Helvetica"/>
                        </a:rPr>
                        <a:t>do</a:t>
                      </a:r>
                      <a:r>
                        <a:rPr sz="1700" b="1" spc="-100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1700" b="1" spc="0" dirty="0">
                          <a:latin typeface="Helvetica"/>
                          <a:cs typeface="Helvetica"/>
                        </a:rPr>
                        <a:t>Exercício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420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369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83</a:t>
                      </a:r>
                      <a:r>
                        <a:rPr sz="1700" spc="15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8</a:t>
                      </a: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dirty="0">
                          <a:latin typeface="Helvetica"/>
                          <a:cs typeface="Helvetica"/>
                        </a:rPr>
                        <a:t>-462.959.594,16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700" spc="15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96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548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777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7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700" b="1" spc="-5" dirty="0">
                          <a:latin typeface="Helvetica"/>
                          <a:cs typeface="Helvetica"/>
                        </a:rPr>
                        <a:t>Déficit </a:t>
                      </a:r>
                      <a:r>
                        <a:rPr sz="1700" b="1" spc="0" dirty="0">
                          <a:latin typeface="Helvetica"/>
                          <a:cs typeface="Helvetica"/>
                        </a:rPr>
                        <a:t>/</a:t>
                      </a:r>
                      <a:r>
                        <a:rPr sz="1700" b="1" spc="-170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1700" b="1" spc="-10" dirty="0">
                          <a:latin typeface="Helvetica"/>
                          <a:cs typeface="Helvetica"/>
                        </a:rPr>
                        <a:t>Ativos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70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52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15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%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70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44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57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%</a:t>
                      </a:r>
                      <a:endParaRPr sz="1700">
                        <a:latin typeface="Helvetica"/>
                        <a:cs typeface="Helvetica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70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34</a:t>
                      </a:r>
                      <a:r>
                        <a:rPr sz="1700" spc="-5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700" spc="5" dirty="0">
                          <a:latin typeface="Helvetica"/>
                          <a:cs typeface="Helvetica"/>
                        </a:rPr>
                        <a:t>48</a:t>
                      </a:r>
                      <a:r>
                        <a:rPr sz="1700" dirty="0">
                          <a:latin typeface="Helvetica"/>
                          <a:cs typeface="Helvetica"/>
                        </a:rPr>
                        <a:t>%</a:t>
                      </a: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087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371799" y="960195"/>
            <a:ext cx="9766974" cy="12544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16821">
              <a:defRPr sz="4200"/>
            </a:pPr>
            <a:r>
              <a:rPr lang="pt-BR" sz="3800" cap="all" dirty="0"/>
              <a:t>Plano Previdenciário</a:t>
            </a:r>
            <a:br>
              <a:rPr lang="pt-BR" dirty="0"/>
            </a:br>
            <a:r>
              <a:rPr lang="pt-BR" sz="4700" dirty="0"/>
              <a:t>Projeção 2017 – 2030</a:t>
            </a:r>
            <a:endParaRPr sz="4700"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1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73955"/>
              </p:ext>
            </p:extLst>
          </p:nvPr>
        </p:nvGraphicFramePr>
        <p:xfrm>
          <a:off x="1056775" y="2586697"/>
          <a:ext cx="8460739" cy="3867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2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R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i="1" spc="-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EXERCÍCIO</a:t>
                      </a:r>
                      <a:endParaRPr sz="1000" dirty="0">
                        <a:latin typeface="Times-BoldItalic"/>
                        <a:cs typeface="Times-BoldItalic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5420" marR="184150" indent="10160" algn="ctr">
                        <a:lnSpc>
                          <a:spcPct val="112999"/>
                        </a:lnSpc>
                      </a:pP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RECEITAS  </a:t>
                      </a:r>
                      <a:r>
                        <a:rPr sz="1000" b="1" i="1" spc="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P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VI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N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C</a:t>
                      </a:r>
                      <a:r>
                        <a:rPr sz="1000" b="1" i="1" spc="-1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Á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RI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A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S</a:t>
                      </a:r>
                      <a:endParaRPr sz="1000">
                        <a:latin typeface="Times-BoldItalic"/>
                        <a:cs typeface="Times-BoldItal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i="1" spc="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(a)</a:t>
                      </a:r>
                      <a:endParaRPr sz="1000">
                        <a:latin typeface="Times-BoldItalic"/>
                        <a:cs typeface="Times-BoldItalic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73355" marR="170180" indent="10160" algn="ctr">
                        <a:lnSpc>
                          <a:spcPct val="112999"/>
                        </a:lnSpc>
                      </a:pPr>
                      <a:r>
                        <a:rPr sz="1000" b="1" i="1" spc="-2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DESPESAS  </a:t>
                      </a:r>
                      <a:r>
                        <a:rPr sz="1000" b="1" i="1" spc="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P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V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N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CI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Á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RIA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S</a:t>
                      </a:r>
                      <a:endParaRPr sz="1000">
                        <a:latin typeface="Times-BoldItalic"/>
                        <a:cs typeface="Times-BoldItal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i="1" spc="1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(b)</a:t>
                      </a:r>
                      <a:endParaRPr sz="1000">
                        <a:latin typeface="Times-BoldItalic"/>
                        <a:cs typeface="Times-BoldItalic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6055" marR="186055" indent="160020">
                        <a:lnSpc>
                          <a:spcPct val="112999"/>
                        </a:lnSpc>
                      </a:pPr>
                      <a:r>
                        <a:rPr sz="1000" b="1" i="1" spc="-1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RESULTADO  </a:t>
                      </a:r>
                      <a:r>
                        <a:rPr sz="1000" b="1" i="1" spc="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P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EVI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N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CIÁ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O</a:t>
                      </a:r>
                      <a:endParaRPr sz="1000">
                        <a:latin typeface="Times-BoldItalic"/>
                        <a:cs typeface="Times-BoldItalic"/>
                      </a:endParaRPr>
                    </a:p>
                    <a:p>
                      <a:pPr marL="4038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i="1" spc="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(c) </a:t>
                      </a:r>
                      <a:r>
                        <a:rPr sz="1000" b="1" i="1" spc="-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= </a:t>
                      </a:r>
                      <a:r>
                        <a:rPr sz="1000" b="1" i="1" spc="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(a </a:t>
                      </a:r>
                      <a:r>
                        <a:rPr sz="1000" b="1" i="1" spc="-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-</a:t>
                      </a:r>
                      <a:r>
                        <a:rPr sz="1000" b="1" i="1" spc="1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 </a:t>
                      </a:r>
                      <a:r>
                        <a:rPr sz="1000" b="1" i="1" spc="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b)</a:t>
                      </a:r>
                      <a:endParaRPr sz="1000">
                        <a:latin typeface="Times-BoldItalic"/>
                        <a:cs typeface="Times-BoldItalic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62610" marR="184150" indent="-388620">
                        <a:lnSpc>
                          <a:spcPct val="112999"/>
                        </a:lnSpc>
                      </a:pPr>
                      <a:r>
                        <a:rPr sz="1000" b="1" i="1" spc="-1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SALDO 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FINANCEIRO </a:t>
                      </a:r>
                      <a:r>
                        <a:rPr sz="1000" b="1" i="1" spc="-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DO  </a:t>
                      </a:r>
                      <a:r>
                        <a:rPr sz="1000" b="1" i="1" spc="-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EXERCÍCIO</a:t>
                      </a:r>
                      <a:endParaRPr sz="1000">
                        <a:latin typeface="Times-BoldItalic"/>
                        <a:cs typeface="Times-BoldItalic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i="1" spc="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(d) </a:t>
                      </a:r>
                      <a:r>
                        <a:rPr sz="1000" b="1" i="1" spc="-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= </a:t>
                      </a:r>
                      <a:r>
                        <a:rPr sz="1000" b="1" i="1" spc="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('d' </a:t>
                      </a:r>
                      <a:r>
                        <a:rPr sz="1000" b="1" i="1" spc="-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anterior) + ( c</a:t>
                      </a:r>
                      <a:r>
                        <a:rPr sz="1000" b="1" i="1" spc="1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 </a:t>
                      </a:r>
                      <a:r>
                        <a:rPr sz="1000" b="1" i="1" spc="-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)</a:t>
                      </a:r>
                      <a:endParaRPr sz="1000">
                        <a:latin typeface="Times-BoldItalic"/>
                        <a:cs typeface="Times-BoldItalic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08279" marR="112395" indent="-91440" algn="l">
                        <a:lnSpc>
                          <a:spcPct val="112500"/>
                        </a:lnSpc>
                      </a:pPr>
                      <a:r>
                        <a:rPr sz="9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Projeção </a:t>
                      </a:r>
                      <a:r>
                        <a:rPr sz="900" b="1" i="1" spc="5" dirty="0" err="1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Novos</a:t>
                      </a:r>
                      <a:r>
                        <a:rPr sz="900" b="1" i="1" spc="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  </a:t>
                      </a:r>
                      <a:r>
                        <a:rPr sz="900" b="1" i="1" spc="0" dirty="0" err="1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Aposentado</a:t>
                      </a:r>
                      <a:r>
                        <a:rPr lang="pt-BR" sz="900" b="1" i="1" spc="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s</a:t>
                      </a:r>
                      <a:r>
                        <a:rPr sz="900" b="1" i="1" spc="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  </a:t>
                      </a:r>
                      <a:r>
                        <a:rPr sz="900" b="1" i="1" spc="-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Grupo</a:t>
                      </a:r>
                      <a:r>
                        <a:rPr sz="900" b="1" i="1" spc="5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Atual</a:t>
                      </a:r>
                      <a:endParaRPr sz="900" dirty="0">
                        <a:latin typeface="Times-BoldItalic"/>
                        <a:cs typeface="Times-BoldItalic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50" dirty="0">
                          <a:latin typeface="Helvetica"/>
                          <a:cs typeface="Helvetica"/>
                        </a:rPr>
                        <a:t>Realizado</a:t>
                      </a:r>
                      <a:r>
                        <a:rPr sz="1150" spc="-15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1150" spc="-10" dirty="0">
                          <a:latin typeface="Helvetica"/>
                          <a:cs typeface="Helvetica"/>
                        </a:rPr>
                        <a:t>2016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1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5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4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2017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4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7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1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89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2018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7F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1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2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5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40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2019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6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2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50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7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1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78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2021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4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7F00"/>
                      </a:solidFill>
                      <a:prstDash val="solid"/>
                    </a:lnT>
                    <a:lnB w="12700">
                      <a:solidFill>
                        <a:srgbClr val="007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127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2022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7F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1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254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5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288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2024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41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1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5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1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182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2025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43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4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7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5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242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2026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44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2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7F00"/>
                      </a:solidFill>
                      <a:prstDash val="solid"/>
                    </a:lnT>
                    <a:lnB w="12700">
                      <a:solidFill>
                        <a:srgbClr val="007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6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6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25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296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46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7F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25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231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48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5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5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3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206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2029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50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9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55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2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7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5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224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27940" algn="ct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Helvetica"/>
                          <a:cs typeface="Helvetica"/>
                        </a:rPr>
                        <a:t>2030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51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9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2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26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8</a:t>
                      </a:r>
                      <a:endParaRPr sz="11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325"/>
                        </a:lnSpc>
                      </a:pPr>
                      <a:r>
                        <a:rPr sz="11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150" spc="-25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98</a:t>
                      </a:r>
                      <a:r>
                        <a:rPr sz="11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150" spc="4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1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150" dirty="0">
                          <a:latin typeface="Helvetica"/>
                          <a:cs typeface="Helvetica"/>
                        </a:rPr>
                        <a:t>8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ts val="1325"/>
                        </a:lnSpc>
                      </a:pPr>
                      <a:r>
                        <a:rPr sz="1150" spc="-5" dirty="0">
                          <a:latin typeface="Helvetica"/>
                          <a:cs typeface="Helvetica"/>
                        </a:rPr>
                        <a:t>253</a:t>
                      </a:r>
                      <a:endParaRPr sz="1150" dirty="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6353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947862" y="960195"/>
            <a:ext cx="8928992" cy="12544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16821">
              <a:defRPr sz="4200"/>
            </a:pPr>
            <a:r>
              <a:rPr lang="pt-BR" sz="3800" dirty="0"/>
              <a:t>PLANO FINANCEIRO</a:t>
            </a:r>
            <a:br>
              <a:rPr lang="pt-BR" dirty="0"/>
            </a:br>
            <a:r>
              <a:rPr lang="pt-BR" sz="4400" dirty="0"/>
              <a:t>Projeção 2017 - 2030</a:t>
            </a:r>
            <a:endParaRPr sz="4400"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1392313" y="6496511"/>
            <a:ext cx="79800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Obs.: </a:t>
            </a:r>
            <a:r>
              <a:rPr sz="1400" dirty="0">
                <a:solidFill>
                  <a:srgbClr val="282833"/>
                </a:solidFill>
                <a:latin typeface="Helvetica"/>
                <a:cs typeface="Helvetica"/>
              </a:rPr>
              <a:t>A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projeção de novos </a:t>
            </a:r>
            <a:r>
              <a:rPr sz="1400" spc="-10" dirty="0">
                <a:solidFill>
                  <a:srgbClr val="282833"/>
                </a:solidFill>
                <a:latin typeface="Helvetica"/>
                <a:cs typeface="Helvetica"/>
              </a:rPr>
              <a:t>aposentados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considera que </a:t>
            </a:r>
            <a:r>
              <a:rPr sz="1400" spc="-10" dirty="0">
                <a:solidFill>
                  <a:srgbClr val="282833"/>
                </a:solidFill>
                <a:latin typeface="Helvetica"/>
                <a:cs typeface="Helvetica"/>
              </a:rPr>
              <a:t>todos os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servidores que </a:t>
            </a:r>
            <a:r>
              <a:rPr sz="1400" spc="-10" dirty="0">
                <a:solidFill>
                  <a:srgbClr val="282833"/>
                </a:solidFill>
                <a:latin typeface="Helvetica"/>
                <a:cs typeface="Helvetica"/>
              </a:rPr>
              <a:t>cumprirem os 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requisitos </a:t>
            </a:r>
            <a:r>
              <a:rPr sz="1400" spc="-10" dirty="0">
                <a:solidFill>
                  <a:srgbClr val="282833"/>
                </a:solidFill>
                <a:latin typeface="Helvetica"/>
                <a:cs typeface="Helvetica"/>
              </a:rPr>
              <a:t>vão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se </a:t>
            </a:r>
            <a:r>
              <a:rPr sz="1400" spc="-10" dirty="0">
                <a:solidFill>
                  <a:srgbClr val="282833"/>
                </a:solidFill>
                <a:latin typeface="Helvetica"/>
                <a:cs typeface="Helvetica"/>
              </a:rPr>
              <a:t>aposentar de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fato. </a:t>
            </a:r>
            <a:r>
              <a:rPr sz="1400" dirty="0">
                <a:solidFill>
                  <a:srgbClr val="282833"/>
                </a:solidFill>
                <a:latin typeface="Helvetica"/>
                <a:cs typeface="Helvetica"/>
              </a:rPr>
              <a:t>O </a:t>
            </a:r>
            <a:r>
              <a:rPr sz="1400" spc="-10" dirty="0">
                <a:solidFill>
                  <a:srgbClr val="282833"/>
                </a:solidFill>
                <a:latin typeface="Helvetica"/>
                <a:cs typeface="Helvetica"/>
              </a:rPr>
              <a:t>número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de 2.601 para </a:t>
            </a:r>
            <a:r>
              <a:rPr sz="1400" spc="-10" dirty="0">
                <a:solidFill>
                  <a:srgbClr val="282833"/>
                </a:solidFill>
                <a:latin typeface="Helvetica"/>
                <a:cs typeface="Helvetica"/>
              </a:rPr>
              <a:t>2017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está </a:t>
            </a:r>
            <a:r>
              <a:rPr sz="1400" spc="-10" dirty="0">
                <a:solidFill>
                  <a:srgbClr val="282833"/>
                </a:solidFill>
                <a:latin typeface="Helvetica"/>
                <a:cs typeface="Helvetica"/>
              </a:rPr>
              <a:t>somando os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servidores que  estão </a:t>
            </a:r>
            <a:r>
              <a:rPr sz="1400" dirty="0">
                <a:solidFill>
                  <a:srgbClr val="282833"/>
                </a:solidFill>
                <a:latin typeface="Helvetica"/>
                <a:cs typeface="Helvetica"/>
              </a:rPr>
              <a:t>em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abono permanência </a:t>
            </a:r>
            <a:r>
              <a:rPr sz="1400" dirty="0">
                <a:solidFill>
                  <a:srgbClr val="282833"/>
                </a:solidFill>
                <a:latin typeface="Helvetica"/>
                <a:cs typeface="Helvetica"/>
              </a:rPr>
              <a:t>e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podem </a:t>
            </a:r>
            <a:r>
              <a:rPr sz="1400" dirty="0">
                <a:solidFill>
                  <a:srgbClr val="282833"/>
                </a:solidFill>
                <a:latin typeface="Helvetica"/>
                <a:cs typeface="Helvetica"/>
              </a:rPr>
              <a:t>solicitar o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benefício </a:t>
            </a:r>
            <a:r>
              <a:rPr sz="1400" dirty="0">
                <a:solidFill>
                  <a:srgbClr val="282833"/>
                </a:solidFill>
                <a:latin typeface="Helvetica"/>
                <a:cs typeface="Helvetica"/>
              </a:rPr>
              <a:t>a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qualquer</a:t>
            </a:r>
            <a:r>
              <a:rPr sz="1400" spc="-254" dirty="0">
                <a:solidFill>
                  <a:srgbClr val="282833"/>
                </a:solidFill>
                <a:latin typeface="Helvetica"/>
                <a:cs typeface="Helvetica"/>
              </a:rPr>
              <a:t> </a:t>
            </a:r>
            <a:r>
              <a:rPr sz="1400" spc="-5" dirty="0">
                <a:solidFill>
                  <a:srgbClr val="282833"/>
                </a:solidFill>
                <a:latin typeface="Helvetica"/>
                <a:cs typeface="Helvetica"/>
              </a:rPr>
              <a:t>momento.</a:t>
            </a:r>
            <a:endParaRPr sz="1400">
              <a:latin typeface="Helvetica"/>
              <a:cs typeface="Helvetica"/>
            </a:endParaRPr>
          </a:p>
        </p:txBody>
      </p:sp>
      <p:graphicFrame>
        <p:nvGraphicFramePr>
          <p:cNvPr id="1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50806"/>
              </p:ext>
            </p:extLst>
          </p:nvPr>
        </p:nvGraphicFramePr>
        <p:xfrm>
          <a:off x="1091827" y="2206200"/>
          <a:ext cx="8618854" cy="410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5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6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050" b="1" i="1" spc="-5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EXERCÍCIO</a:t>
                      </a:r>
                      <a:endParaRPr sz="1050" dirty="0">
                        <a:latin typeface="Times-BoldItalic"/>
                        <a:cs typeface="Times-BoldItalic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87960" marR="187960" indent="10160" algn="ctr">
                        <a:lnSpc>
                          <a:spcPct val="113300"/>
                        </a:lnSpc>
                      </a:pPr>
                      <a:r>
                        <a:rPr sz="1000" b="1" i="1" spc="-4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RECEITAS  </a:t>
                      </a:r>
                      <a:r>
                        <a:rPr sz="1000" b="1" i="1" spc="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P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EV</a:t>
                      </a:r>
                      <a:r>
                        <a:rPr sz="1000" b="1" i="1" spc="-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spc="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</a:t>
                      </a:r>
                      <a:r>
                        <a:rPr sz="1000" b="1" i="1" spc="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N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C</a:t>
                      </a:r>
                      <a:r>
                        <a:rPr sz="1000" b="1" i="1" spc="-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ÁR</a:t>
                      </a:r>
                      <a:r>
                        <a:rPr sz="1000" b="1" i="1" spc="-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A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S</a:t>
                      </a:r>
                      <a:endParaRPr sz="1000" dirty="0">
                        <a:latin typeface="Times-BoldItalic"/>
                        <a:cs typeface="Times-BoldItal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50" b="1" i="1" spc="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(a)</a:t>
                      </a:r>
                      <a:endParaRPr sz="1050" dirty="0">
                        <a:latin typeface="Times-BoldItalic"/>
                        <a:cs typeface="Times-BoldItalic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77165" marR="175895" indent="10160" algn="ctr">
                        <a:lnSpc>
                          <a:spcPct val="113300"/>
                        </a:lnSpc>
                      </a:pP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DESPESAS  </a:t>
                      </a:r>
                      <a:r>
                        <a:rPr sz="1000" b="1" i="1" spc="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P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REV</a:t>
                      </a:r>
                      <a:r>
                        <a:rPr sz="1000" b="1" i="1" spc="-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spc="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</a:t>
                      </a:r>
                      <a:r>
                        <a:rPr sz="1000" b="1" i="1" spc="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N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C</a:t>
                      </a:r>
                      <a:r>
                        <a:rPr sz="1000" b="1" i="1" spc="-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ÁR</a:t>
                      </a:r>
                      <a:r>
                        <a:rPr sz="1000" b="1" i="1" spc="-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A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S</a:t>
                      </a:r>
                      <a:endParaRPr sz="1000" dirty="0">
                        <a:latin typeface="Times-BoldItalic"/>
                        <a:cs typeface="Times-BoldItal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50" b="1" i="1" spc="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(b)</a:t>
                      </a:r>
                      <a:endParaRPr sz="1050" dirty="0">
                        <a:latin typeface="Times-BoldItalic"/>
                        <a:cs typeface="Times-BoldItalic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89230" marR="190500" indent="162560">
                        <a:lnSpc>
                          <a:spcPct val="113300"/>
                        </a:lnSpc>
                      </a:pPr>
                      <a:r>
                        <a:rPr sz="1000" b="1" i="1" spc="-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RESULTADO  </a:t>
                      </a:r>
                      <a:r>
                        <a:rPr sz="1000" b="1" i="1" spc="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P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RE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V</a:t>
                      </a:r>
                      <a:r>
                        <a:rPr sz="1000" b="1" i="1" spc="-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</a:t>
                      </a:r>
                      <a:r>
                        <a:rPr sz="1000" b="1" i="1" spc="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N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C</a:t>
                      </a:r>
                      <a:r>
                        <a:rPr sz="1000" b="1" i="1" spc="-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spc="-3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Á</a:t>
                      </a:r>
                      <a:r>
                        <a:rPr sz="1000" b="1" i="1" spc="-4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R</a:t>
                      </a:r>
                      <a:r>
                        <a:rPr sz="1000" b="1" i="1" spc="-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I</a:t>
                      </a:r>
                      <a:r>
                        <a:rPr sz="100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O</a:t>
                      </a:r>
                      <a:endParaRPr sz="1000" dirty="0">
                        <a:latin typeface="Times-BoldItalic"/>
                        <a:cs typeface="Times-BoldItalic"/>
                      </a:endParaRPr>
                    </a:p>
                    <a:p>
                      <a:pPr marL="41020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50" b="1" i="1" spc="-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(c) </a:t>
                      </a:r>
                      <a:r>
                        <a:rPr sz="1050" b="1" i="1" spc="-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= </a:t>
                      </a:r>
                      <a:r>
                        <a:rPr sz="1050" b="1" i="1" spc="-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(a </a:t>
                      </a:r>
                      <a:r>
                        <a:rPr sz="1050" b="1" i="1" spc="-1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-</a:t>
                      </a:r>
                      <a:r>
                        <a:rPr sz="1050" b="1" i="1" spc="15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 </a:t>
                      </a:r>
                      <a:r>
                        <a:rPr sz="105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b)</a:t>
                      </a:r>
                      <a:endParaRPr sz="1050" dirty="0">
                        <a:latin typeface="Times-BoldItalic"/>
                        <a:cs typeface="Times-BoldItalic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74040" marR="189865" indent="-398145" algn="l">
                        <a:lnSpc>
                          <a:spcPct val="113300"/>
                        </a:lnSpc>
                      </a:pPr>
                      <a:r>
                        <a:rPr sz="1000" b="1" i="1" spc="-3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SALDO </a:t>
                      </a:r>
                      <a:r>
                        <a:rPr sz="1000" b="1" i="1" spc="-4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FINANCEIRO </a:t>
                      </a:r>
                      <a:r>
                        <a:rPr sz="1000" b="1" i="1" spc="-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DO  </a:t>
                      </a:r>
                      <a:r>
                        <a:rPr sz="1000" b="1" i="1" spc="-5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EXERCÍCIO</a:t>
                      </a:r>
                      <a:endParaRPr sz="1000" dirty="0">
                        <a:latin typeface="Times-BoldItalic"/>
                        <a:cs typeface="Times-BoldItalic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5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(d) </a:t>
                      </a:r>
                      <a:r>
                        <a:rPr sz="1050" b="1" i="1" spc="-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= </a:t>
                      </a:r>
                      <a:r>
                        <a:rPr sz="1050" b="1" i="1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('d' </a:t>
                      </a:r>
                      <a:r>
                        <a:rPr sz="1050" b="1" i="1" spc="-2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anterior) </a:t>
                      </a:r>
                      <a:r>
                        <a:rPr sz="1050" b="1" i="1" spc="-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+ </a:t>
                      </a:r>
                      <a:r>
                        <a:rPr sz="1050" b="1" i="1" spc="-1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( </a:t>
                      </a:r>
                      <a:r>
                        <a:rPr sz="1050" b="1" i="1" spc="-2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c</a:t>
                      </a:r>
                      <a:r>
                        <a:rPr sz="1050" b="1" i="1" spc="2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 </a:t>
                      </a:r>
                      <a:r>
                        <a:rPr sz="1050" b="1" i="1" spc="-1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)</a:t>
                      </a:r>
                      <a:endParaRPr sz="1050" dirty="0">
                        <a:latin typeface="Times-BoldItalic"/>
                        <a:cs typeface="Times-BoldItalic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104775" indent="-93345" algn="ctr">
                        <a:lnSpc>
                          <a:spcPct val="113799"/>
                        </a:lnSpc>
                      </a:pPr>
                      <a:br>
                        <a:rPr lang="pt-BR" sz="1000" b="1" i="1" spc="-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</a:br>
                      <a:r>
                        <a:rPr sz="1000" b="1" i="1" spc="-10" dirty="0" err="1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Projeção</a:t>
                      </a:r>
                      <a:endParaRPr lang="pt-BR" sz="1000" b="1" i="1" spc="-10" dirty="0">
                        <a:solidFill>
                          <a:srgbClr val="00007F"/>
                        </a:solidFill>
                        <a:latin typeface="Times-BoldItalic"/>
                        <a:cs typeface="Times-BoldItalic"/>
                      </a:endParaRPr>
                    </a:p>
                    <a:p>
                      <a:pPr marL="200025" marR="104775" indent="-93345" algn="ctr">
                        <a:lnSpc>
                          <a:spcPct val="113799"/>
                        </a:lnSpc>
                      </a:pPr>
                      <a:r>
                        <a:rPr lang="pt-BR" sz="1000" b="1" i="1" spc="-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N</a:t>
                      </a:r>
                      <a:r>
                        <a:rPr sz="1000" b="1" i="1" spc="-5" dirty="0" err="1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ovos</a:t>
                      </a:r>
                      <a:endParaRPr lang="pt-BR" sz="1000" b="1" i="1" spc="-5" dirty="0">
                        <a:solidFill>
                          <a:srgbClr val="00007F"/>
                        </a:solidFill>
                        <a:latin typeface="Times-BoldItalic"/>
                        <a:cs typeface="Times-BoldItalic"/>
                      </a:endParaRPr>
                    </a:p>
                    <a:p>
                      <a:pPr marL="200025" marR="104775" indent="-93345" algn="ctr">
                        <a:lnSpc>
                          <a:spcPct val="113799"/>
                        </a:lnSpc>
                      </a:pPr>
                      <a:r>
                        <a:rPr sz="1000" b="1" i="1" spc="-10" dirty="0" err="1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Aposentados</a:t>
                      </a:r>
                      <a:r>
                        <a:rPr sz="1000" b="1" i="1" spc="-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  </a:t>
                      </a:r>
                      <a:br>
                        <a:rPr lang="pt-BR" sz="1000" b="1" i="1" spc="-1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</a:br>
                      <a:r>
                        <a:rPr sz="1000" b="1" i="1" spc="-20" dirty="0" err="1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Grupo</a:t>
                      </a:r>
                      <a:r>
                        <a:rPr sz="1000" b="1" i="1" spc="25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 </a:t>
                      </a:r>
                      <a:r>
                        <a:rPr sz="1000" b="1" i="1" spc="-20" dirty="0">
                          <a:solidFill>
                            <a:srgbClr val="00007F"/>
                          </a:solidFill>
                          <a:latin typeface="Times-BoldItalic"/>
                          <a:cs typeface="Times-BoldItalic"/>
                        </a:rPr>
                        <a:t>Atual</a:t>
                      </a:r>
                      <a:endParaRPr sz="1000" dirty="0">
                        <a:latin typeface="Times-BoldItalic"/>
                        <a:cs typeface="Times-BoldItalic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Realizado</a:t>
                      </a:r>
                      <a:r>
                        <a:rPr sz="1250" spc="-25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1250" spc="-45" dirty="0">
                          <a:latin typeface="Helvetica"/>
                          <a:cs typeface="Helvetica"/>
                        </a:rPr>
                        <a:t>2016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41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050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36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25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2017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42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6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764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39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932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76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339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41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2.601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2018</a:t>
                      </a:r>
                      <a:endParaRPr sz="1250" dirty="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39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4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808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28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3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08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743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12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408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688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2019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37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38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845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86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479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42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471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680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2020</a:t>
                      </a:r>
                      <a:endParaRPr sz="1250" dirty="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34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885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39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438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539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789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31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916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4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97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715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12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5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597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5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726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2022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29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5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927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76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6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30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197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630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559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2023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27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933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72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5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57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165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657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16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528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2024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25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6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933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36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02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2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76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407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6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676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6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462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2025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23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2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929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08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2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92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406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692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446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2026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21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2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916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2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97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603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697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0</a:t>
                      </a: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381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20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7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5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896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86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95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918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3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695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3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330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2028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18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2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869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84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330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684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7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281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2029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12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1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833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23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4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62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809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98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5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1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662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80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5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1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245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26670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2030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0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8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9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425"/>
                        </a:lnSpc>
                      </a:pP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790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94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67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0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4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32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493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56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425"/>
                        </a:lnSpc>
                      </a:pPr>
                      <a:r>
                        <a:rPr sz="1250" spc="-30" dirty="0">
                          <a:latin typeface="Helvetica"/>
                          <a:cs typeface="Helvetica"/>
                        </a:rPr>
                        <a:t>-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1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632</a:t>
                      </a:r>
                      <a:r>
                        <a:rPr sz="1250" spc="25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49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3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.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5</a:t>
                      </a:r>
                      <a:r>
                        <a:rPr sz="1250" spc="-3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4</a:t>
                      </a:r>
                      <a:r>
                        <a:rPr sz="1250" spc="30" dirty="0">
                          <a:latin typeface="Helvetica"/>
                          <a:cs typeface="Helvetica"/>
                        </a:rPr>
                        <a:t>,</a:t>
                      </a:r>
                      <a:r>
                        <a:rPr sz="1250" spc="-20" dirty="0">
                          <a:latin typeface="Helvetica"/>
                          <a:cs typeface="Helvetica"/>
                        </a:rPr>
                        <a:t>6</a:t>
                      </a:r>
                      <a:r>
                        <a:rPr sz="1250" dirty="0">
                          <a:latin typeface="Helvetica"/>
                          <a:cs typeface="Helvetica"/>
                        </a:rPr>
                        <a:t>1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425"/>
                        </a:lnSpc>
                      </a:pPr>
                      <a:r>
                        <a:rPr sz="1250" spc="-50" dirty="0">
                          <a:latin typeface="Helvetica"/>
                          <a:cs typeface="Helvetica"/>
                        </a:rPr>
                        <a:t>193</a:t>
                      </a:r>
                      <a:endParaRPr sz="12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1128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-19050" y="960195"/>
            <a:ext cx="10543975" cy="125449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16821">
              <a:defRPr sz="4200"/>
            </a:pPr>
            <a:r>
              <a:rPr lang="pt-BR" sz="4000" dirty="0"/>
              <a:t>Iniciativas para Redução do Déficit de POA</a:t>
            </a:r>
            <a:endParaRPr sz="4000"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3500" dirty="0"/>
          </a:p>
          <a:p>
            <a:pPr indent="-468000">
              <a:lnSpc>
                <a:spcPct val="120000"/>
              </a:lnSpc>
              <a:spcBef>
                <a:spcPts val="0"/>
              </a:spcBef>
            </a:pPr>
            <a:r>
              <a:rPr lang="pt-BR" sz="4900" dirty="0">
                <a:solidFill>
                  <a:schemeClr val="tx1"/>
                </a:solidFill>
              </a:rPr>
              <a:t>Aumento da alíquota social de 11% para 14% (a contar de 13/12/2017)</a:t>
            </a:r>
            <a:br>
              <a:rPr lang="pt-BR" sz="4900" dirty="0">
                <a:solidFill>
                  <a:schemeClr val="tx1"/>
                </a:solidFill>
              </a:rPr>
            </a:br>
            <a:endParaRPr lang="pt-BR" sz="4900" dirty="0">
              <a:solidFill>
                <a:schemeClr val="tx1"/>
              </a:solidFill>
            </a:endParaRPr>
          </a:p>
          <a:p>
            <a:pPr indent="-468000">
              <a:lnSpc>
                <a:spcPct val="120000"/>
              </a:lnSpc>
              <a:spcBef>
                <a:spcPts val="0"/>
              </a:spcBef>
            </a:pPr>
            <a:r>
              <a:rPr lang="pt-BR" sz="4900" dirty="0">
                <a:solidFill>
                  <a:schemeClr val="tx1"/>
                </a:solidFill>
              </a:rPr>
              <a:t>Redução da taxa de administração de 2% ao mês para 1,5% ao mês (</a:t>
            </a:r>
            <a:r>
              <a:rPr lang="pt-BR" sz="4900" dirty="0" err="1">
                <a:solidFill>
                  <a:schemeClr val="tx1"/>
                </a:solidFill>
              </a:rPr>
              <a:t>ago</a:t>
            </a:r>
            <a:r>
              <a:rPr lang="pt-BR" sz="4900" dirty="0">
                <a:solidFill>
                  <a:schemeClr val="tx1"/>
                </a:solidFill>
              </a:rPr>
              <a:t>/ 2017)</a:t>
            </a:r>
            <a:br>
              <a:rPr lang="pt-BR" sz="4900" dirty="0">
                <a:solidFill>
                  <a:schemeClr val="tx1"/>
                </a:solidFill>
              </a:rPr>
            </a:br>
            <a:endParaRPr lang="pt-BR" sz="4900" dirty="0">
              <a:solidFill>
                <a:schemeClr val="tx1"/>
              </a:solidFill>
            </a:endParaRPr>
          </a:p>
          <a:p>
            <a:pPr indent="-468000">
              <a:lnSpc>
                <a:spcPct val="120000"/>
              </a:lnSpc>
              <a:spcBef>
                <a:spcPts val="0"/>
              </a:spcBef>
            </a:pPr>
            <a:r>
              <a:rPr lang="pt-BR" sz="4900" dirty="0">
                <a:solidFill>
                  <a:schemeClr val="tx1"/>
                </a:solidFill>
              </a:rPr>
              <a:t>Projeto de lei para a criação da Previdência Complementar no Município</a:t>
            </a:r>
            <a:br>
              <a:rPr lang="pt-BR" sz="4900" dirty="0">
                <a:solidFill>
                  <a:schemeClr val="tx1"/>
                </a:solidFill>
              </a:rPr>
            </a:br>
            <a:endParaRPr lang="pt-BR" sz="4900" dirty="0">
              <a:solidFill>
                <a:schemeClr val="tx1"/>
              </a:solidFill>
            </a:endParaRPr>
          </a:p>
          <a:p>
            <a:pPr indent="-468000">
              <a:lnSpc>
                <a:spcPct val="120000"/>
              </a:lnSpc>
              <a:spcBef>
                <a:spcPts val="0"/>
              </a:spcBef>
            </a:pPr>
            <a:r>
              <a:rPr lang="pt-BR" sz="4900" dirty="0">
                <a:solidFill>
                  <a:schemeClr val="tx1"/>
                </a:solidFill>
              </a:rPr>
              <a:t>Projeto e lei adequando a concessão de pensão por morte ao que vem sendo feito no RGPS (Lei Federal 13.135/15)</a:t>
            </a:r>
            <a:br>
              <a:rPr lang="pt-BR" sz="4900" dirty="0">
                <a:solidFill>
                  <a:schemeClr val="tx1"/>
                </a:solidFill>
              </a:rPr>
            </a:br>
            <a:endParaRPr lang="pt-BR" sz="4900" dirty="0">
              <a:solidFill>
                <a:schemeClr val="tx1"/>
              </a:solidFill>
            </a:endParaRPr>
          </a:p>
          <a:p>
            <a:pPr indent="-468000">
              <a:lnSpc>
                <a:spcPct val="120000"/>
              </a:lnSpc>
              <a:spcBef>
                <a:spcPts val="0"/>
              </a:spcBef>
            </a:pPr>
            <a:r>
              <a:rPr lang="pt-BR" sz="4900" dirty="0">
                <a:solidFill>
                  <a:schemeClr val="tx1"/>
                </a:solidFill>
              </a:rPr>
              <a:t>Projeto de lei adequando as regras e concessão de vantagens que irão incorporar ao benefício à aposentadoria</a:t>
            </a:r>
            <a:br>
              <a:rPr lang="pt-BR" sz="4900" dirty="0">
                <a:solidFill>
                  <a:schemeClr val="tx1"/>
                </a:solidFill>
              </a:rPr>
            </a:br>
            <a:endParaRPr lang="pt-BR" sz="4900" dirty="0">
              <a:solidFill>
                <a:schemeClr val="tx1"/>
              </a:solidFill>
            </a:endParaRPr>
          </a:p>
          <a:p>
            <a:pPr indent="-468000">
              <a:lnSpc>
                <a:spcPct val="120000"/>
              </a:lnSpc>
              <a:spcBef>
                <a:spcPts val="0"/>
              </a:spcBef>
            </a:pPr>
            <a:r>
              <a:rPr lang="pt-BR" sz="4900" dirty="0">
                <a:solidFill>
                  <a:schemeClr val="tx1"/>
                </a:solidFill>
              </a:rPr>
              <a:t>Projeto de lei de incentivo à permanência – não é o Abono Permanência</a:t>
            </a:r>
            <a:br>
              <a:rPr lang="pt-BR" sz="4900" dirty="0">
                <a:solidFill>
                  <a:schemeClr val="tx1"/>
                </a:solidFill>
              </a:rPr>
            </a:br>
            <a:endParaRPr lang="pt-BR" sz="4900" dirty="0">
              <a:solidFill>
                <a:schemeClr val="tx1"/>
              </a:solidFill>
            </a:endParaRPr>
          </a:p>
          <a:p>
            <a:pPr indent="-468000">
              <a:lnSpc>
                <a:spcPct val="120000"/>
              </a:lnSpc>
              <a:spcBef>
                <a:spcPts val="0"/>
              </a:spcBef>
            </a:pPr>
            <a:r>
              <a:rPr lang="pt-BR" sz="4900" dirty="0">
                <a:solidFill>
                  <a:schemeClr val="tx1"/>
                </a:solidFill>
              </a:rPr>
              <a:t>Comitê de investimentos qualificado</a:t>
            </a:r>
          </a:p>
          <a:p>
            <a:pPr indent="-468000">
              <a:lnSpc>
                <a:spcPct val="120000"/>
              </a:lnSpc>
              <a:spcBef>
                <a:spcPts val="0"/>
              </a:spcBef>
            </a:pPr>
            <a:endParaRPr lang="pt-BR" sz="4900" dirty="0">
              <a:solidFill>
                <a:schemeClr val="tx1"/>
              </a:solidFill>
            </a:endParaRPr>
          </a:p>
          <a:p>
            <a:pPr indent="-468000">
              <a:lnSpc>
                <a:spcPct val="120000"/>
              </a:lnSpc>
              <a:spcBef>
                <a:spcPts val="0"/>
              </a:spcBef>
            </a:pPr>
            <a:r>
              <a:rPr lang="pt-BR" sz="4900" dirty="0">
                <a:solidFill>
                  <a:schemeClr val="tx1"/>
                </a:solidFill>
              </a:rPr>
              <a:t>LC 831/18 que autoriza o Executivo a transferir bens imóveis ao </a:t>
            </a:r>
            <a:r>
              <a:rPr lang="pt-BR" sz="4900" dirty="0" err="1">
                <a:solidFill>
                  <a:schemeClr val="tx1"/>
                </a:solidFill>
              </a:rPr>
              <a:t>Previmpa</a:t>
            </a:r>
            <a:r>
              <a:rPr lang="pt-BR" sz="4900" dirty="0">
                <a:solidFill>
                  <a:schemeClr val="tx1"/>
                </a:solidFill>
              </a:rPr>
              <a:t> para a cobertura do déficit atuarial nos limites da lei.</a:t>
            </a:r>
            <a:br>
              <a:rPr lang="pt-BR" sz="4900" dirty="0"/>
            </a:br>
            <a:endParaRPr lang="pt-BR" sz="49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2163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16821">
              <a:defRPr sz="4200"/>
            </a:pPr>
            <a:r>
              <a:rPr lang="pt-BR" dirty="0"/>
              <a:t>A experiência no IPERGS</a:t>
            </a: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pt-BR" dirty="0"/>
          </a:p>
          <a:p>
            <a:pPr marL="0" indent="0">
              <a:spcBef>
                <a:spcPts val="0"/>
              </a:spcBef>
              <a:buNone/>
            </a:pPr>
            <a:r>
              <a:rPr lang="pt-BR" b="1" dirty="0"/>
              <a:t>Principais realizações  </a:t>
            </a:r>
            <a:br>
              <a:rPr lang="pt-BR" dirty="0"/>
            </a:br>
            <a:endParaRPr lang="pt-BR" dirty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cs typeface="Arial" pitchFamily="34" charset="0"/>
              </a:rPr>
              <a:t>Comissão de Sindicância Previdenciária Permanente com cancelamento de 57 pensões de filhas solteiras -  economia  estimada de R$ 70 milhões, além de outras 190 em investigação com a Polícia.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cs typeface="Arial" pitchFamily="34" charset="0"/>
              </a:rPr>
              <a:t>Regulamentação dos Fundos Previdenciários de Capitalização, quanto a concessão de benefícios e ressarcimentos de auxílio-doença, salário-maternidade e auxílio-reclusão.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cs typeface="Arial" pitchFamily="34" charset="0"/>
              </a:rPr>
              <a:t>Criação do Comitê de Investimentos.</a:t>
            </a:r>
          </a:p>
          <a:p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38434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16821">
              <a:defRPr sz="4200"/>
            </a:pPr>
            <a:r>
              <a:rPr lang="pt-BR" dirty="0"/>
              <a:t>A experiência no IPERGS</a:t>
            </a: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Convênio com Receita Federal acesso I.R e CNPJ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BI previdenciário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Boletim Previdenciário Virtual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Folha de pagamento das pensões no RHE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Atuação sistemática Controle Interno (CAGE, TCE)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Previdência Complementar: RS-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Prev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88675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16821">
              <a:defRPr sz="4200"/>
            </a:pPr>
            <a:r>
              <a:rPr lang="pt-BR" sz="4400" dirty="0">
                <a:solidFill>
                  <a:schemeClr val="tx1"/>
                </a:solidFill>
              </a:rPr>
              <a:t>Práticas de </a:t>
            </a:r>
            <a:r>
              <a:rPr lang="pt-BR" sz="4400" dirty="0" err="1">
                <a:solidFill>
                  <a:schemeClr val="tx1"/>
                </a:solidFill>
              </a:rPr>
              <a:t>Compliance</a:t>
            </a: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pt-BR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Credenciamento prévio de Gestores, Administradores e Fundos de Investimento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Reuniões quinzenais do Comitê de Investimento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Transparência nas informações dos fundos de investimento através de site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Publicação das atas de reunião do Comitê de Investimento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Publicação dos formulários de aplicação e resgate, conforme modelo do Ministério da Previdência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Publicação das Políticas Anuais de Investimentos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Acompanhamento gerencial diário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Efetiva participação em Assembleias dos Fundos de Investimentos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Reuniões técnicas com agentes financeiros oficiais para análise de cenário econômico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Cadastros previdenciários atualizados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Recadastramento de beneficiários de forma regular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Capacitação e certificação profissional de equipes técnicas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2800" dirty="0"/>
          </a:p>
          <a:p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111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595934" y="960195"/>
            <a:ext cx="7960276" cy="12544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16821">
              <a:defRPr sz="4200"/>
            </a:pPr>
            <a:br>
              <a:rPr lang="pt-BR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Perspectivas e Tendências</a:t>
            </a:r>
            <a:br>
              <a:rPr lang="pt-BR" sz="4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Implantação da taxa de administração do RPPS (aprovado)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Revisão da legislação da concessão de pensões (aprovado)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Plano de amortização do déficit atuarial por aporte de imóveis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Revisão da legislação federal das carreiras especiais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 de responsabilidade previdenciária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Convergência entre os RPPS e RGPS</a:t>
            </a:r>
            <a:endParaRPr sz="2400"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97938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2115554" y="960195"/>
            <a:ext cx="7617284" cy="125449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16821">
              <a:defRPr sz="4200"/>
            </a:pPr>
            <a:r>
              <a:rPr lang="pt-BR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Perspectivas e Tendências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Maior especialização da estrutura administrativa. </a:t>
            </a:r>
          </a:p>
          <a:p>
            <a:pPr marL="914400" lvl="1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Atualização tecnológica contínua e capacitação de servidores.</a:t>
            </a:r>
          </a:p>
          <a:p>
            <a:pPr marL="914400" lvl="1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Fortalecimento do controle social na construção da sustentabilidade de longo prazo com equilíbrio atuarial.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Busca de fontes alternativas de financiamento do déficit previdenciário legado do regime financeiro.</a:t>
            </a:r>
            <a:endParaRPr lang="pt-BR" b="1" u="sng" dirty="0">
              <a:solidFill>
                <a:prstClr val="black"/>
              </a:solidFill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</a:rPr>
              <a:t>Revisão da legislação nociva</a:t>
            </a:r>
            <a:r>
              <a:rPr lang="pt-BR" b="1" dirty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ao equilíbrio atuarial de longo prazo.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</a:rPr>
              <a:t>Estabelecimento do princípio da proporcionalidade de benefícios X contribuição X idade mínima de aposentadoria.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</a:rPr>
              <a:t>Consolidação do Gestor Único Previdenciário do RS.</a:t>
            </a:r>
          </a:p>
          <a:p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49173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16821">
              <a:defRPr sz="4200"/>
            </a:pPr>
            <a:r>
              <a:rPr lang="pt-BR" dirty="0"/>
              <a:t>Conclusões</a:t>
            </a: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Adequação da alíquota previdenciária até 14%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Migração do RGPS para RPPS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Implantação da Previdência Complementar  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Implantação da taxa de administração do RPPS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Revisão da legislação da concessão de pensões – Lei 13.135/15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Plano de amortização do déficit atuarial – lei específica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Revisão da legislação das carreiras especiais na atividade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Consolidação de gestor único do RPPS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Projeto de lei de incentivo à permanência 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Comitê de investimentos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Certificação profissional das equipes técnicas paritárias</a:t>
            </a:r>
          </a:p>
          <a:p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0322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16821">
              <a:defRPr sz="4200"/>
            </a:pPr>
            <a:r>
              <a:rPr lang="pt-BR" dirty="0"/>
              <a:t>Agenda</a:t>
            </a: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Apresentação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Estatísticas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Premissas Atuariais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Resultado da Avaliação Atuarial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Projeções Atuariais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Iniciativas para redução do déficit em POA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 experiência do IPERGS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Conclusões</a:t>
            </a:r>
            <a:br>
              <a:rPr lang="pt-BR" sz="3000" dirty="0"/>
            </a:br>
            <a:endParaRPr sz="3000"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16821">
              <a:defRPr sz="4200"/>
            </a:pPr>
            <a:r>
              <a:rPr lang="pt-BR" dirty="0"/>
              <a:t>Conclusões</a:t>
            </a:r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CaixaDeTexto 15"/>
          <p:cNvSpPr txBox="1"/>
          <p:nvPr/>
        </p:nvSpPr>
        <p:spPr>
          <a:xfrm>
            <a:off x="529382" y="1834034"/>
            <a:ext cx="8915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Foco no equilíbrio atuarial e </a:t>
            </a:r>
            <a:r>
              <a:rPr lang="pt-BR" sz="2400" dirty="0">
                <a:cs typeface="Arial" pitchFamily="34" charset="0"/>
              </a:rPr>
              <a:t>sustentabilidade</a:t>
            </a:r>
            <a:r>
              <a:rPr lang="pt-BR" sz="2400" dirty="0"/>
              <a:t> econômico-financeira</a:t>
            </a: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Revisão da legislação vigente nociva ao equilíbrio atuarial de longo prazo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981315" y="4210298"/>
            <a:ext cx="8496944" cy="2376264"/>
            <a:chOff x="272480" y="2636911"/>
            <a:chExt cx="9145016" cy="156427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" t="50743" b="4226"/>
            <a:stretch/>
          </p:blipFill>
          <p:spPr bwMode="auto">
            <a:xfrm>
              <a:off x="4880992" y="2636912"/>
              <a:ext cx="4536504" cy="154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0" r="4478" b="47978"/>
            <a:stretch/>
          </p:blipFill>
          <p:spPr bwMode="auto">
            <a:xfrm>
              <a:off x="272480" y="2636911"/>
              <a:ext cx="4608512" cy="156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tângulo 19"/>
          <p:cNvSpPr/>
          <p:nvPr/>
        </p:nvSpPr>
        <p:spPr>
          <a:xfrm>
            <a:off x="757958" y="6772389"/>
            <a:ext cx="3040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i="1" dirty="0"/>
              <a:t>Fonte: IBGE. Elaboração: SPPS/MTPS</a:t>
            </a:r>
          </a:p>
        </p:txBody>
      </p:sp>
    </p:spTree>
    <p:extLst>
      <p:ext uri="{BB962C8B-B14F-4D97-AF65-F5344CB8AC3E}">
        <p14:creationId xmlns:p14="http://schemas.microsoft.com/office/powerpoint/2010/main" val="230174485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800" i="1" dirty="0">
                <a:latin typeface="Arial" pitchFamily="34" charset="0"/>
                <a:cs typeface="Arial" pitchFamily="34" charset="0"/>
              </a:rPr>
              <a:t>“O futuro do Brasil está nas mãos de todos nós que fizemos gestão. É preciso trabalhar para o desenvolvimento </a:t>
            </a:r>
            <a:br>
              <a:rPr lang="pt-BR" sz="2800" i="1" dirty="0">
                <a:latin typeface="Arial" pitchFamily="34" charset="0"/>
                <a:cs typeface="Arial" pitchFamily="34" charset="0"/>
              </a:rPr>
            </a:br>
            <a:r>
              <a:rPr lang="pt-BR" sz="2800" i="1" dirty="0">
                <a:latin typeface="Arial" pitchFamily="34" charset="0"/>
                <a:cs typeface="Arial" pitchFamily="34" charset="0"/>
              </a:rPr>
              <a:t>e sustentabilidade das políticas públicas, </a:t>
            </a:r>
            <a:br>
              <a:rPr lang="pt-BR" sz="2800" i="1" dirty="0">
                <a:latin typeface="Arial" pitchFamily="34" charset="0"/>
                <a:cs typeface="Arial" pitchFamily="34" charset="0"/>
              </a:rPr>
            </a:br>
            <a:r>
              <a:rPr lang="pt-BR" sz="2800" i="1" dirty="0">
                <a:latin typeface="Arial" pitchFamily="34" charset="0"/>
                <a:cs typeface="Arial" pitchFamily="34" charset="0"/>
              </a:rPr>
              <a:t>com a busca permanente pela qualidade. </a:t>
            </a:r>
            <a:br>
              <a:rPr lang="pt-BR" sz="2800" i="1" dirty="0">
                <a:latin typeface="Arial" pitchFamily="34" charset="0"/>
                <a:cs typeface="Arial" pitchFamily="34" charset="0"/>
              </a:rPr>
            </a:br>
            <a:r>
              <a:rPr lang="pt-BR" sz="2800" i="1" dirty="0">
                <a:latin typeface="Arial" pitchFamily="34" charset="0"/>
                <a:cs typeface="Arial" pitchFamily="34" charset="0"/>
              </a:rPr>
              <a:t>É hora de repensar ações públicas e privadas</a:t>
            </a:r>
            <a:br>
              <a:rPr lang="pt-BR" sz="2800" i="1" dirty="0">
                <a:latin typeface="Arial" pitchFamily="34" charset="0"/>
                <a:cs typeface="Arial" pitchFamily="34" charset="0"/>
              </a:rPr>
            </a:br>
            <a:r>
              <a:rPr lang="pt-BR" sz="2800" i="1" dirty="0">
                <a:latin typeface="Arial" pitchFamily="34" charset="0"/>
                <a:cs typeface="Arial" pitchFamily="34" charset="0"/>
              </a:rPr>
              <a:t>em favor da coletividade”.</a:t>
            </a:r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28109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cap="all" dirty="0">
                <a:latin typeface="+mj-lt"/>
              </a:rPr>
              <a:t>Muito obrigado!</a:t>
            </a:r>
            <a:endParaRPr sz="4800" b="1" cap="all" dirty="0">
              <a:latin typeface="+mj-lt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03303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37311832756_3f5f5d1575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7475" y="-92147"/>
            <a:ext cx="12183335" cy="8123215"/>
          </a:xfrm>
          <a:prstGeom prst="rect">
            <a:avLst/>
          </a:prstGeom>
          <a:ln w="3175">
            <a:miter lim="400000"/>
          </a:ln>
        </p:spPr>
      </p:pic>
      <p:pic>
        <p:nvPicPr>
          <p:cNvPr id="88" name="BRASÃO PMPA-02.png"/>
          <p:cNvPicPr>
            <a:picLocks noChangeAspect="1"/>
          </p:cNvPicPr>
          <p:nvPr/>
        </p:nvPicPr>
        <p:blipFill>
          <a:blip r:embed="rId3">
            <a:extLst/>
          </a:blip>
          <a:srcRect l="1368" r="1368"/>
          <a:stretch>
            <a:fillRect/>
          </a:stretch>
        </p:blipFill>
        <p:spPr>
          <a:xfrm>
            <a:off x="8435864" y="6220011"/>
            <a:ext cx="2088830" cy="1039193"/>
          </a:xfrm>
          <a:prstGeom prst="rect">
            <a:avLst/>
          </a:prstGeom>
          <a:ln w="3175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4374062" y="-833041"/>
            <a:ext cx="1417026" cy="2312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271244" y="-363141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491" y="14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112314" y="-82154"/>
            <a:ext cx="4703934" cy="6034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"/>
                </a:moveTo>
                <a:lnTo>
                  <a:pt x="21600" y="0"/>
                </a:lnTo>
                <a:lnTo>
                  <a:pt x="21600" y="21594"/>
                </a:lnTo>
                <a:lnTo>
                  <a:pt x="10029" y="21600"/>
                </a:lnTo>
                <a:lnTo>
                  <a:pt x="0" y="6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299791" y="960195"/>
            <a:ext cx="10081120" cy="12544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4200" dirty="0">
                <a:latin typeface="+mj-lt"/>
              </a:rPr>
              <a:t>Em matéria previdenciária </a:t>
            </a:r>
            <a:br>
              <a:rPr lang="pt-BR" sz="4200" dirty="0">
                <a:latin typeface="+mj-lt"/>
              </a:rPr>
            </a:br>
            <a:r>
              <a:rPr lang="pt-BR" sz="4200" dirty="0">
                <a:latin typeface="+mj-lt"/>
              </a:rPr>
              <a:t>não há mágica!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RECEITA = DESPESA</a:t>
            </a:r>
            <a:endParaRPr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" name="object 5"/>
          <p:cNvSpPr/>
          <p:nvPr/>
        </p:nvSpPr>
        <p:spPr>
          <a:xfrm>
            <a:off x="3900190" y="2698130"/>
            <a:ext cx="2808312" cy="2520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80018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43807" y="960195"/>
            <a:ext cx="9694966" cy="12544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16821">
              <a:defRPr sz="4200"/>
            </a:pPr>
            <a:r>
              <a:rPr lang="pt-BR" dirty="0"/>
              <a:t>Elementos técnicos de avaliação atuarial</a:t>
            </a:r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3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object 2"/>
          <p:cNvSpPr/>
          <p:nvPr/>
        </p:nvSpPr>
        <p:spPr>
          <a:xfrm>
            <a:off x="1971350" y="2080068"/>
            <a:ext cx="6874932" cy="3342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3"/>
          <p:cNvSpPr txBox="1"/>
          <p:nvPr/>
        </p:nvSpPr>
        <p:spPr>
          <a:xfrm>
            <a:off x="5066167" y="4272437"/>
            <a:ext cx="823605" cy="638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26899"/>
              </a:lnSpc>
              <a:spcBef>
                <a:spcPts val="100"/>
              </a:spcBef>
            </a:pP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alia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ão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Atuarial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2054744" y="4214387"/>
            <a:ext cx="1632760" cy="84984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1905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solidFill>
                  <a:srgbClr val="FFFFFF"/>
                </a:solidFill>
                <a:latin typeface="Helvetica"/>
                <a:cs typeface="Helvetica"/>
              </a:rPr>
              <a:t>Cadastro:  </a:t>
            </a:r>
            <a:r>
              <a:rPr sz="2000" spc="-5" dirty="0" err="1">
                <a:solidFill>
                  <a:srgbClr val="FFFFFF"/>
                </a:solidFill>
                <a:latin typeface="Helvetica"/>
                <a:cs typeface="Helvetica"/>
              </a:rPr>
              <a:t>ativo</a:t>
            </a:r>
            <a:r>
              <a:rPr sz="2000" spc="-5" dirty="0">
                <a:solidFill>
                  <a:srgbClr val="FFFFFF"/>
                </a:solidFill>
                <a:latin typeface="Helvetica"/>
                <a:cs typeface="Helvetica"/>
              </a:rPr>
              <a:t>,</a:t>
            </a:r>
            <a:r>
              <a:rPr lang="pt-BR" sz="2000" spc="-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Helvetica"/>
                <a:cs typeface="Helvetica"/>
              </a:rPr>
              <a:t>inativo</a:t>
            </a:r>
            <a:r>
              <a:rPr sz="2000" spc="-6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"/>
                <a:cs typeface="Helvetica"/>
              </a:rPr>
              <a:t>e  pensionista</a:t>
            </a:r>
            <a:endParaRPr sz="2000" dirty="0">
              <a:latin typeface="Helvetica"/>
              <a:cs typeface="Helvetica"/>
            </a:endParaRPr>
          </a:p>
        </p:txBody>
      </p:sp>
      <p:sp>
        <p:nvSpPr>
          <p:cNvPr id="23" name="object 5"/>
          <p:cNvSpPr txBox="1"/>
          <p:nvPr/>
        </p:nvSpPr>
        <p:spPr>
          <a:xfrm>
            <a:off x="2602750" y="2986162"/>
            <a:ext cx="1153424" cy="70083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1270" algn="ctr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Helvetica"/>
                <a:cs typeface="Helvetica"/>
              </a:rPr>
              <a:t>Escala  </a:t>
            </a:r>
            <a:r>
              <a:rPr sz="1600" spc="-10" dirty="0">
                <a:solidFill>
                  <a:srgbClr val="FFFFFF"/>
                </a:solidFill>
                <a:latin typeface="Helvetica"/>
                <a:cs typeface="Helvetica"/>
              </a:rPr>
              <a:t>Cr</a:t>
            </a:r>
            <a:r>
              <a:rPr sz="1600" spc="-5" dirty="0">
                <a:solidFill>
                  <a:srgbClr val="FFFFFF"/>
                </a:solidFill>
                <a:latin typeface="Helvetica"/>
                <a:cs typeface="Helvetica"/>
              </a:rPr>
              <a:t>e</a:t>
            </a:r>
            <a:r>
              <a:rPr sz="1600" dirty="0">
                <a:solidFill>
                  <a:srgbClr val="FFFFFF"/>
                </a:solidFill>
                <a:latin typeface="Helvetica"/>
                <a:cs typeface="Helvetica"/>
              </a:rPr>
              <a:t>sci</a:t>
            </a:r>
            <a:r>
              <a:rPr sz="1600" spc="-5" dirty="0">
                <a:solidFill>
                  <a:srgbClr val="FFFFFF"/>
                </a:solidFill>
                <a:latin typeface="Helvetica"/>
                <a:cs typeface="Helvetica"/>
              </a:rPr>
              <a:t>mento  Salarial</a:t>
            </a:r>
            <a:endParaRPr sz="1600" dirty="0">
              <a:latin typeface="Helvetica"/>
              <a:cs typeface="Helvetica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4154816" y="2185169"/>
            <a:ext cx="1037202" cy="51296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238760">
              <a:lnSpc>
                <a:spcPts val="1750"/>
              </a:lnSpc>
              <a:spcBef>
                <a:spcPts val="400"/>
              </a:spcBef>
            </a:pPr>
            <a:r>
              <a:rPr sz="1700" dirty="0">
                <a:solidFill>
                  <a:srgbClr val="FFFFFF"/>
                </a:solidFill>
                <a:latin typeface="Helvetica"/>
                <a:cs typeface="Helvetica"/>
              </a:rPr>
              <a:t>Risco  B</a:t>
            </a:r>
            <a:r>
              <a:rPr sz="1700" spc="0" dirty="0">
                <a:solidFill>
                  <a:srgbClr val="FFFFFF"/>
                </a:solidFill>
                <a:latin typeface="Helvetica"/>
                <a:cs typeface="Helvetica"/>
              </a:rPr>
              <a:t>i</a:t>
            </a:r>
            <a:r>
              <a:rPr sz="1700" dirty="0">
                <a:solidFill>
                  <a:srgbClr val="FFFFFF"/>
                </a:solidFill>
                <a:latin typeface="Helvetica"/>
                <a:cs typeface="Helvetica"/>
              </a:rPr>
              <a:t>o</a:t>
            </a:r>
            <a:r>
              <a:rPr sz="1700" spc="-5" dirty="0">
                <a:solidFill>
                  <a:srgbClr val="FFFFFF"/>
                </a:solidFill>
                <a:latin typeface="Helvetica"/>
                <a:cs typeface="Helvetica"/>
              </a:rPr>
              <a:t>m</a:t>
            </a:r>
            <a:r>
              <a:rPr sz="1700" dirty="0">
                <a:solidFill>
                  <a:srgbClr val="FFFFFF"/>
                </a:solidFill>
                <a:latin typeface="Helvetica"/>
                <a:cs typeface="Helvetica"/>
              </a:rPr>
              <a:t>é</a:t>
            </a:r>
            <a:r>
              <a:rPr sz="1700" spc="-10" dirty="0">
                <a:solidFill>
                  <a:srgbClr val="FFFFFF"/>
                </a:solidFill>
                <a:latin typeface="Helvetica"/>
                <a:cs typeface="Helvetica"/>
              </a:rPr>
              <a:t>t</a:t>
            </a:r>
            <a:r>
              <a:rPr sz="1700" spc="-5" dirty="0">
                <a:solidFill>
                  <a:srgbClr val="FFFFFF"/>
                </a:solidFill>
                <a:latin typeface="Helvetica"/>
                <a:cs typeface="Helvetica"/>
              </a:rPr>
              <a:t>r</a:t>
            </a:r>
            <a:r>
              <a:rPr sz="1700" spc="0" dirty="0">
                <a:solidFill>
                  <a:srgbClr val="FFFFFF"/>
                </a:solidFill>
                <a:latin typeface="Helvetica"/>
                <a:cs typeface="Helvetica"/>
              </a:rPr>
              <a:t>i</a:t>
            </a:r>
            <a:r>
              <a:rPr sz="1700" dirty="0">
                <a:solidFill>
                  <a:srgbClr val="FFFFFF"/>
                </a:solidFill>
                <a:latin typeface="Helvetica"/>
                <a:cs typeface="Helvetica"/>
              </a:rPr>
              <a:t>co</a:t>
            </a:r>
            <a:endParaRPr sz="1700" dirty="0">
              <a:latin typeface="Helvetica"/>
              <a:cs typeface="Helvetica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5755613" y="2122066"/>
            <a:ext cx="957876" cy="7243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95885">
              <a:lnSpc>
                <a:spcPct val="86200"/>
              </a:lnSpc>
              <a:spcBef>
                <a:spcPts val="385"/>
              </a:spcBef>
            </a:pPr>
            <a:r>
              <a:rPr sz="1700" spc="-35" dirty="0">
                <a:solidFill>
                  <a:srgbClr val="FFFFFF"/>
                </a:solidFill>
                <a:latin typeface="Helvetica"/>
                <a:cs typeface="Helvetica"/>
              </a:rPr>
              <a:t>Tempo  </a:t>
            </a:r>
            <a:r>
              <a:rPr sz="1700" dirty="0">
                <a:solidFill>
                  <a:srgbClr val="FFFFFF"/>
                </a:solidFill>
                <a:latin typeface="Helvetica"/>
                <a:cs typeface="Helvetica"/>
              </a:rPr>
              <a:t>Serviço  Passado</a:t>
            </a:r>
            <a:endParaRPr sz="1700" dirty="0">
              <a:latin typeface="Helvetica"/>
              <a:cs typeface="Helvetica"/>
            </a:endParaRPr>
          </a:p>
        </p:txBody>
      </p:sp>
      <p:sp>
        <p:nvSpPr>
          <p:cNvPr id="26" name="object 8"/>
          <p:cNvSpPr txBox="1"/>
          <p:nvPr/>
        </p:nvSpPr>
        <p:spPr>
          <a:xfrm>
            <a:off x="6681606" y="3130178"/>
            <a:ext cx="1866461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95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Helvetica"/>
                <a:cs typeface="Helvetica"/>
              </a:rPr>
              <a:t>Meta </a:t>
            </a:r>
            <a:br>
              <a:rPr lang="pt-BR" sz="1700" spc="-5" dirty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sz="1700" dirty="0">
                <a:solidFill>
                  <a:srgbClr val="FFFFFF"/>
                </a:solidFill>
                <a:latin typeface="Helvetica"/>
                <a:cs typeface="Helvetica"/>
              </a:rPr>
              <a:t>(</a:t>
            </a:r>
            <a:r>
              <a:rPr sz="1700" dirty="0" err="1">
                <a:solidFill>
                  <a:srgbClr val="FFFFFF"/>
                </a:solidFill>
                <a:latin typeface="Helvetica"/>
                <a:cs typeface="Helvetica"/>
              </a:rPr>
              <a:t>juros</a:t>
            </a:r>
            <a:r>
              <a:rPr sz="1700" dirty="0">
                <a:solidFill>
                  <a:srgbClr val="FFFFFF"/>
                </a:solidFill>
                <a:latin typeface="Helvetica"/>
                <a:cs typeface="Helvetica"/>
              </a:rPr>
              <a:t>+</a:t>
            </a:r>
            <a:r>
              <a:rPr lang="pt-BR" sz="1700" spc="-5" dirty="0">
                <a:solidFill>
                  <a:srgbClr val="FFFFFF"/>
                </a:solidFill>
                <a:latin typeface="Helvetica"/>
                <a:cs typeface="Helvetica"/>
              </a:rPr>
              <a:t>i</a:t>
            </a:r>
            <a:r>
              <a:rPr sz="1700" spc="-5" dirty="0" err="1">
                <a:solidFill>
                  <a:srgbClr val="FFFFFF"/>
                </a:solidFill>
                <a:latin typeface="Helvetica"/>
                <a:cs typeface="Helvetica"/>
              </a:rPr>
              <a:t>nflação</a:t>
            </a:r>
            <a:r>
              <a:rPr sz="1700" spc="-5" dirty="0">
                <a:solidFill>
                  <a:srgbClr val="FFFFFF"/>
                </a:solidFill>
                <a:latin typeface="Helvetica"/>
                <a:cs typeface="Helvetica"/>
              </a:rPr>
              <a:t>)</a:t>
            </a:r>
            <a:endParaRPr sz="1700" dirty="0">
              <a:latin typeface="Helvetica"/>
              <a:cs typeface="Helvetica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7461894" y="4424809"/>
            <a:ext cx="123195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Helvetica"/>
                <a:cs typeface="Helvetica"/>
              </a:rPr>
              <a:t>Legislação</a:t>
            </a:r>
            <a:endParaRPr sz="2000" dirty="0">
              <a:latin typeface="Helvetica"/>
              <a:cs typeface="Helvetica"/>
            </a:endParaRPr>
          </a:p>
        </p:txBody>
      </p:sp>
      <p:sp>
        <p:nvSpPr>
          <p:cNvPr id="28" name="object 10"/>
          <p:cNvSpPr/>
          <p:nvPr/>
        </p:nvSpPr>
        <p:spPr>
          <a:xfrm>
            <a:off x="5132202" y="5558960"/>
            <a:ext cx="570430" cy="380575"/>
          </a:xfrm>
          <a:custGeom>
            <a:avLst/>
            <a:gdLst/>
            <a:ahLst/>
            <a:cxnLst/>
            <a:rect l="l" t="t" r="r" b="b"/>
            <a:pathLst>
              <a:path w="576579" h="431800">
                <a:moveTo>
                  <a:pt x="576072" y="216408"/>
                </a:moveTo>
                <a:lnTo>
                  <a:pt x="431292" y="216408"/>
                </a:lnTo>
                <a:lnTo>
                  <a:pt x="431292" y="0"/>
                </a:lnTo>
                <a:lnTo>
                  <a:pt x="143256" y="0"/>
                </a:lnTo>
                <a:lnTo>
                  <a:pt x="143256" y="216408"/>
                </a:lnTo>
                <a:lnTo>
                  <a:pt x="0" y="216408"/>
                </a:lnTo>
                <a:lnTo>
                  <a:pt x="288036" y="431292"/>
                </a:lnTo>
                <a:lnTo>
                  <a:pt x="576072" y="216408"/>
                </a:lnTo>
                <a:close/>
              </a:path>
            </a:pathLst>
          </a:custGeom>
          <a:solidFill>
            <a:srgbClr val="A438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/>
          <p:nvPr/>
        </p:nvSpPr>
        <p:spPr>
          <a:xfrm>
            <a:off x="3859662" y="6180040"/>
            <a:ext cx="1491410" cy="839504"/>
          </a:xfrm>
          <a:custGeom>
            <a:avLst/>
            <a:gdLst/>
            <a:ahLst/>
            <a:cxnLst/>
            <a:rect l="l" t="t" r="r" b="b"/>
            <a:pathLst>
              <a:path w="1507489" h="952500">
                <a:moveTo>
                  <a:pt x="1507236" y="792480"/>
                </a:moveTo>
                <a:lnTo>
                  <a:pt x="1507236" y="158496"/>
                </a:lnTo>
                <a:lnTo>
                  <a:pt x="1499091" y="108069"/>
                </a:lnTo>
                <a:lnTo>
                  <a:pt x="1476463" y="64520"/>
                </a:lnTo>
                <a:lnTo>
                  <a:pt x="1442057" y="30333"/>
                </a:lnTo>
                <a:lnTo>
                  <a:pt x="1398580" y="7997"/>
                </a:lnTo>
                <a:lnTo>
                  <a:pt x="1348740" y="0"/>
                </a:lnTo>
                <a:lnTo>
                  <a:pt x="160020" y="0"/>
                </a:lnTo>
                <a:lnTo>
                  <a:pt x="109435" y="7997"/>
                </a:lnTo>
                <a:lnTo>
                  <a:pt x="65507" y="30333"/>
                </a:lnTo>
                <a:lnTo>
                  <a:pt x="30870" y="64520"/>
                </a:lnTo>
                <a:lnTo>
                  <a:pt x="8156" y="108069"/>
                </a:lnTo>
                <a:lnTo>
                  <a:pt x="0" y="158496"/>
                </a:lnTo>
                <a:lnTo>
                  <a:pt x="0" y="792480"/>
                </a:lnTo>
                <a:lnTo>
                  <a:pt x="8156" y="843064"/>
                </a:lnTo>
                <a:lnTo>
                  <a:pt x="30870" y="886992"/>
                </a:lnTo>
                <a:lnTo>
                  <a:pt x="65507" y="921629"/>
                </a:lnTo>
                <a:lnTo>
                  <a:pt x="109435" y="944343"/>
                </a:lnTo>
                <a:lnTo>
                  <a:pt x="160020" y="952500"/>
                </a:lnTo>
                <a:lnTo>
                  <a:pt x="1348740" y="952500"/>
                </a:lnTo>
                <a:lnTo>
                  <a:pt x="1398580" y="944343"/>
                </a:lnTo>
                <a:lnTo>
                  <a:pt x="1442057" y="921629"/>
                </a:lnTo>
                <a:lnTo>
                  <a:pt x="1476463" y="886992"/>
                </a:lnTo>
                <a:lnTo>
                  <a:pt x="1499091" y="843064"/>
                </a:lnTo>
                <a:lnTo>
                  <a:pt x="1507236" y="792480"/>
                </a:lnTo>
                <a:close/>
              </a:path>
            </a:pathLst>
          </a:custGeom>
          <a:solidFill>
            <a:srgbClr val="AC8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2"/>
          <p:cNvSpPr txBox="1"/>
          <p:nvPr/>
        </p:nvSpPr>
        <p:spPr>
          <a:xfrm>
            <a:off x="4052709" y="6154514"/>
            <a:ext cx="110882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Custo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Provável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ÍQ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5491867" y="6143250"/>
            <a:ext cx="1495808" cy="634105"/>
          </a:xfrm>
          <a:custGeom>
            <a:avLst/>
            <a:gdLst/>
            <a:ahLst/>
            <a:cxnLst/>
            <a:rect l="l" t="t" r="r" b="b"/>
            <a:pathLst>
              <a:path w="1511934" h="719454">
                <a:moveTo>
                  <a:pt x="1511808" y="600456"/>
                </a:moveTo>
                <a:lnTo>
                  <a:pt x="1511808" y="120396"/>
                </a:lnTo>
                <a:lnTo>
                  <a:pt x="1502425" y="73937"/>
                </a:lnTo>
                <a:lnTo>
                  <a:pt x="1476756" y="35623"/>
                </a:lnTo>
                <a:lnTo>
                  <a:pt x="1438513" y="9596"/>
                </a:lnTo>
                <a:lnTo>
                  <a:pt x="1391412" y="0"/>
                </a:lnTo>
                <a:lnTo>
                  <a:pt x="120396" y="0"/>
                </a:lnTo>
                <a:lnTo>
                  <a:pt x="73294" y="9596"/>
                </a:lnTo>
                <a:lnTo>
                  <a:pt x="35052" y="35623"/>
                </a:lnTo>
                <a:lnTo>
                  <a:pt x="9382" y="73937"/>
                </a:lnTo>
                <a:lnTo>
                  <a:pt x="0" y="120396"/>
                </a:lnTo>
                <a:lnTo>
                  <a:pt x="0" y="600456"/>
                </a:lnTo>
                <a:lnTo>
                  <a:pt x="9382" y="646676"/>
                </a:lnTo>
                <a:lnTo>
                  <a:pt x="35052" y="684466"/>
                </a:lnTo>
                <a:lnTo>
                  <a:pt x="73294" y="709969"/>
                </a:lnTo>
                <a:lnTo>
                  <a:pt x="120396" y="719328"/>
                </a:lnTo>
                <a:lnTo>
                  <a:pt x="1391412" y="719328"/>
                </a:lnTo>
                <a:lnTo>
                  <a:pt x="1438513" y="709969"/>
                </a:lnTo>
                <a:lnTo>
                  <a:pt x="1476756" y="684466"/>
                </a:lnTo>
                <a:lnTo>
                  <a:pt x="1502425" y="646676"/>
                </a:lnTo>
                <a:lnTo>
                  <a:pt x="1511808" y="600456"/>
                </a:lnTo>
                <a:close/>
              </a:path>
            </a:pathLst>
          </a:custGeom>
          <a:solidFill>
            <a:srgbClr val="38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/>
          <p:cNvSpPr txBox="1"/>
          <p:nvPr/>
        </p:nvSpPr>
        <p:spPr>
          <a:xfrm>
            <a:off x="5631571" y="6178828"/>
            <a:ext cx="13561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100"/>
              </a:spcBef>
            </a:pPr>
            <a:r>
              <a:rPr sz="1800" spc="-10" dirty="0" err="1">
                <a:solidFill>
                  <a:srgbClr val="FFFFFF"/>
                </a:solidFill>
                <a:latin typeface="Calibri"/>
                <a:cs typeface="Calibri"/>
              </a:rPr>
              <a:t>Reservas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spc="-5" dirty="0" err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1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0" dirty="0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spc="-15" dirty="0" err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800" spc="-5" dirty="0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 err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pt-BR"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62103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16821">
              <a:defRPr sz="4200"/>
            </a:pPr>
            <a:r>
              <a:rPr lang="pt-BR" dirty="0"/>
              <a:t>Plano de benefícios</a:t>
            </a: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72029" y="2175788"/>
            <a:ext cx="9736642" cy="13864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/>
              <a:t>Conforme art.30 da LC 478/2002 estão previstos os seguintes benefícios a serem pagos pelo PREVIMPA:</a:t>
            </a:r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550"/>
              </p:ext>
            </p:extLst>
          </p:nvPr>
        </p:nvGraphicFramePr>
        <p:xfrm>
          <a:off x="2171998" y="3706241"/>
          <a:ext cx="6048672" cy="2664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558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chemeClr val="tx1"/>
                          </a:solidFill>
                        </a:rPr>
                        <a:t>SEGURADO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chemeClr val="tx1"/>
                          </a:solidFill>
                        </a:rPr>
                        <a:t>BENEFICIÁRIO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185">
                <a:tc>
                  <a:txBody>
                    <a:bodyPr/>
                    <a:lstStyle/>
                    <a:p>
                      <a:pPr algn="l"/>
                      <a:r>
                        <a:rPr lang="pt-BR" sz="2200" dirty="0">
                          <a:latin typeface="+mn-lt"/>
                        </a:rPr>
                        <a:t>Aposentadoria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/>
                        <a:t>Pensão por</a:t>
                      </a:r>
                      <a:r>
                        <a:rPr lang="pt-BR" sz="2200" baseline="0" dirty="0"/>
                        <a:t> morte</a:t>
                      </a:r>
                      <a:endParaRPr lang="pt-B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185">
                <a:tc>
                  <a:txBody>
                    <a:bodyPr/>
                    <a:lstStyle/>
                    <a:p>
                      <a:pPr algn="l"/>
                      <a:r>
                        <a:rPr lang="pt-BR" sz="2200" dirty="0"/>
                        <a:t>Auxílio-doença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/>
                        <a:t>Auxílio-reclusão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185">
                <a:tc>
                  <a:txBody>
                    <a:bodyPr/>
                    <a:lstStyle/>
                    <a:p>
                      <a:pPr algn="l"/>
                      <a:r>
                        <a:rPr lang="pt-BR" sz="2200" dirty="0"/>
                        <a:t>Salário maternidade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185">
                <a:tc>
                  <a:txBody>
                    <a:bodyPr/>
                    <a:lstStyle/>
                    <a:p>
                      <a:pPr algn="l"/>
                      <a:r>
                        <a:rPr lang="pt-BR" sz="2200" dirty="0"/>
                        <a:t>Salário família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9077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787408" y="960194"/>
            <a:ext cx="8017438" cy="130588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16821">
              <a:defRPr sz="4200"/>
            </a:pPr>
            <a:r>
              <a:rPr lang="pt-BR" dirty="0"/>
              <a:t>Grupo segurados</a:t>
            </a:r>
            <a:br>
              <a:rPr lang="pt-BR" dirty="0"/>
            </a:br>
            <a:r>
              <a:rPr lang="pt-BR" sz="2200" b="0" spc="-70" dirty="0">
                <a:solidFill>
                  <a:schemeClr val="tx1"/>
                </a:solidFill>
                <a:cs typeface="Garamond"/>
              </a:rPr>
              <a:t>(nº</a:t>
            </a:r>
            <a:r>
              <a:rPr lang="pt-BR" sz="2200" b="0" spc="-215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spc="-55" dirty="0">
                <a:solidFill>
                  <a:schemeClr val="tx1"/>
                </a:solidFill>
                <a:cs typeface="Garamond"/>
              </a:rPr>
              <a:t>de</a:t>
            </a:r>
            <a:r>
              <a:rPr lang="pt-BR" sz="2200" b="0" spc="-204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spc="-90" dirty="0">
                <a:solidFill>
                  <a:schemeClr val="tx1"/>
                </a:solidFill>
                <a:cs typeface="Garamond"/>
              </a:rPr>
              <a:t>matrículas</a:t>
            </a:r>
            <a:r>
              <a:rPr lang="pt-BR" sz="2200" b="0" spc="-235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dirty="0">
                <a:solidFill>
                  <a:schemeClr val="tx1"/>
                </a:solidFill>
                <a:cs typeface="Garamond"/>
              </a:rPr>
              <a:t>e</a:t>
            </a:r>
            <a:r>
              <a:rPr lang="pt-BR" sz="2200" b="0" spc="-195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spc="-70" dirty="0">
                <a:solidFill>
                  <a:schemeClr val="tx1"/>
                </a:solidFill>
                <a:cs typeface="Garamond"/>
              </a:rPr>
              <a:t>não</a:t>
            </a:r>
            <a:r>
              <a:rPr lang="pt-BR" sz="2200" b="0" spc="-210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spc="-55" dirty="0">
                <a:solidFill>
                  <a:schemeClr val="tx1"/>
                </a:solidFill>
                <a:cs typeface="Garamond"/>
              </a:rPr>
              <a:t>de</a:t>
            </a:r>
            <a:r>
              <a:rPr lang="pt-BR" sz="2200" b="0" spc="-204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spc="-75" dirty="0">
                <a:solidFill>
                  <a:schemeClr val="tx1"/>
                </a:solidFill>
                <a:cs typeface="Garamond"/>
              </a:rPr>
              <a:t>CPFs</a:t>
            </a:r>
            <a:r>
              <a:rPr lang="pt-BR" sz="2200" b="0" spc="-200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dirty="0">
                <a:solidFill>
                  <a:schemeClr val="tx1"/>
                </a:solidFill>
                <a:cs typeface="Garamond"/>
              </a:rPr>
              <a:t>–</a:t>
            </a:r>
            <a:r>
              <a:rPr lang="pt-BR" sz="2200" b="0" spc="-210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spc="-80" dirty="0">
                <a:solidFill>
                  <a:schemeClr val="tx1"/>
                </a:solidFill>
                <a:cs typeface="Garamond"/>
              </a:rPr>
              <a:t>data</a:t>
            </a:r>
            <a:r>
              <a:rPr lang="pt-BR" sz="2200" b="0" spc="-210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spc="-75" dirty="0">
                <a:solidFill>
                  <a:schemeClr val="tx1"/>
                </a:solidFill>
                <a:cs typeface="Garamond"/>
              </a:rPr>
              <a:t>base</a:t>
            </a:r>
            <a:r>
              <a:rPr lang="pt-BR" sz="2200" b="0" spc="-204" dirty="0">
                <a:solidFill>
                  <a:schemeClr val="tx1"/>
                </a:solidFill>
                <a:cs typeface="Garamond"/>
              </a:rPr>
              <a:t> </a:t>
            </a:r>
            <a:r>
              <a:rPr lang="pt-BR" sz="2200" b="0" spc="-90" dirty="0">
                <a:solidFill>
                  <a:schemeClr val="tx1"/>
                </a:solidFill>
                <a:cs typeface="Garamond"/>
              </a:rPr>
              <a:t>dez/2016)</a:t>
            </a:r>
            <a:endParaRPr sz="2200" b="0" dirty="0">
              <a:solidFill>
                <a:schemeClr val="tx1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object 4"/>
          <p:cNvSpPr/>
          <p:nvPr/>
        </p:nvSpPr>
        <p:spPr>
          <a:xfrm>
            <a:off x="5322478" y="3800022"/>
            <a:ext cx="3975079" cy="3053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235894" y="2532114"/>
            <a:ext cx="3585763" cy="2758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 txBox="1"/>
          <p:nvPr/>
        </p:nvSpPr>
        <p:spPr>
          <a:xfrm>
            <a:off x="6671447" y="2923396"/>
            <a:ext cx="16008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82833"/>
                </a:solidFill>
                <a:latin typeface="Calibri"/>
                <a:cs typeface="Calibri"/>
              </a:rPr>
              <a:t>Plano</a:t>
            </a:r>
            <a:r>
              <a:rPr sz="1800" b="1" spc="-70" dirty="0">
                <a:solidFill>
                  <a:srgbClr val="282833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282833"/>
                </a:solidFill>
                <a:latin typeface="Calibri"/>
                <a:cs typeface="Calibri"/>
              </a:rPr>
              <a:t>Financeiro</a:t>
            </a:r>
            <a:r>
              <a:rPr lang="pt-BR" sz="1800" b="1" spc="-5" dirty="0">
                <a:solidFill>
                  <a:srgbClr val="282833"/>
                </a:solidFill>
                <a:latin typeface="Calibri"/>
                <a:cs typeface="Calibri"/>
              </a:rPr>
              <a:t> </a:t>
            </a:r>
            <a:br>
              <a:rPr lang="pt-BR" sz="1800" b="1" spc="-5" dirty="0">
                <a:solidFill>
                  <a:srgbClr val="282833"/>
                </a:solidFill>
                <a:latin typeface="Calibri"/>
                <a:cs typeface="Calibri"/>
              </a:rPr>
            </a:br>
            <a:r>
              <a:rPr lang="pt-BR" sz="1800" b="1" spc="-5" dirty="0">
                <a:solidFill>
                  <a:srgbClr val="282833"/>
                </a:solidFill>
                <a:latin typeface="Calibri"/>
                <a:cs typeface="Calibri"/>
              </a:rPr>
              <a:t>(23.057)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9515676" y="2960016"/>
            <a:ext cx="208279" cy="252285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10" dirty="0">
                <a:solidFill>
                  <a:srgbClr val="4C475A"/>
                </a:solidFill>
                <a:latin typeface="Arial"/>
                <a:cs typeface="Arial"/>
              </a:rPr>
              <a:t>Fonte: </a:t>
            </a:r>
            <a:r>
              <a:rPr sz="1200" b="1" spc="-170" dirty="0">
                <a:solidFill>
                  <a:srgbClr val="4C475A"/>
                </a:solidFill>
                <a:latin typeface="Arial"/>
                <a:cs typeface="Arial"/>
              </a:rPr>
              <a:t>Relatórios </a:t>
            </a:r>
            <a:r>
              <a:rPr sz="1200" b="1" spc="-245" dirty="0">
                <a:solidFill>
                  <a:srgbClr val="4C475A"/>
                </a:solidFill>
                <a:latin typeface="Arial"/>
                <a:cs typeface="Arial"/>
              </a:rPr>
              <a:t>do </a:t>
            </a:r>
            <a:r>
              <a:rPr sz="1200" b="1" spc="-190" dirty="0">
                <a:solidFill>
                  <a:srgbClr val="4C475A"/>
                </a:solidFill>
                <a:latin typeface="Arial"/>
                <a:cs typeface="Arial"/>
              </a:rPr>
              <a:t>Sistema </a:t>
            </a:r>
            <a:r>
              <a:rPr sz="1200" b="1" spc="-335" dirty="0">
                <a:solidFill>
                  <a:srgbClr val="4C475A"/>
                </a:solidFill>
                <a:latin typeface="Arial"/>
                <a:cs typeface="Arial"/>
              </a:rPr>
              <a:t>ERGON</a:t>
            </a:r>
            <a:r>
              <a:rPr sz="1200" b="1" spc="-110" dirty="0">
                <a:solidFill>
                  <a:srgbClr val="4C475A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4C475A"/>
                </a:solidFill>
                <a:latin typeface="Arial"/>
                <a:cs typeface="Arial"/>
              </a:rPr>
              <a:t>-</a:t>
            </a:r>
            <a:r>
              <a:rPr sz="1200" b="1" spc="-100" dirty="0">
                <a:solidFill>
                  <a:srgbClr val="4C475A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4C475A"/>
                </a:solidFill>
                <a:latin typeface="Arial"/>
                <a:cs typeface="Arial"/>
              </a:rPr>
              <a:t>Dez/2016.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44006" y="1973605"/>
            <a:ext cx="2862448" cy="14446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517" tIns="29517" rIns="29517" bIns="29517" numCol="1" spcCol="38100" rtlCol="0" anchor="ctr">
            <a:spAutoFit/>
          </a:bodyPr>
          <a:lstStyle/>
          <a:p>
            <a:endParaRPr lang="pt-BR" sz="2800" b="1" spc="-5" dirty="0">
              <a:solidFill>
                <a:srgbClr val="282833"/>
              </a:solidFill>
              <a:latin typeface="Calibri"/>
              <a:cs typeface="Calibri"/>
            </a:endParaRPr>
          </a:p>
          <a:p>
            <a:r>
              <a:rPr lang="pt-BR" sz="1800" b="1" spc="-5" dirty="0">
                <a:solidFill>
                  <a:srgbClr val="282833"/>
                </a:solidFill>
                <a:latin typeface="Calibri"/>
                <a:cs typeface="Calibri"/>
              </a:rPr>
              <a:t>Plano</a:t>
            </a:r>
            <a:r>
              <a:rPr lang="pt-BR" sz="1800" b="1" spc="-65" dirty="0">
                <a:solidFill>
                  <a:srgbClr val="282833"/>
                </a:solidFill>
                <a:latin typeface="Calibri"/>
                <a:cs typeface="Calibri"/>
              </a:rPr>
              <a:t> </a:t>
            </a:r>
            <a:r>
              <a:rPr lang="pt-BR" sz="1800" b="1" spc="-5" dirty="0">
                <a:solidFill>
                  <a:srgbClr val="282833"/>
                </a:solidFill>
                <a:latin typeface="Calibri"/>
                <a:cs typeface="Calibri"/>
              </a:rPr>
              <a:t>Previdenciário </a:t>
            </a:r>
            <a:br>
              <a:rPr lang="pt-BR" sz="1800" b="1" spc="-5" dirty="0">
                <a:solidFill>
                  <a:srgbClr val="282833"/>
                </a:solidFill>
                <a:latin typeface="Calibri"/>
                <a:cs typeface="Calibri"/>
              </a:rPr>
            </a:br>
            <a:r>
              <a:rPr lang="pt-BR" sz="1800" b="1" spc="-5" dirty="0">
                <a:solidFill>
                  <a:srgbClr val="282833"/>
                </a:solidFill>
                <a:latin typeface="Calibri"/>
                <a:cs typeface="Calibri"/>
              </a:rPr>
              <a:t>(7.377)</a:t>
            </a:r>
            <a:endParaRPr lang="pt-BR" sz="1800" dirty="0">
              <a:latin typeface="Calibri"/>
              <a:cs typeface="Calibri"/>
            </a:endParaRPr>
          </a:p>
          <a:p>
            <a:pPr marL="0" marR="0" indent="0" algn="ctr" defTabSz="45260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8352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16821">
              <a:defRPr sz="4200"/>
            </a:pPr>
            <a:r>
              <a:rPr lang="pt-BR" dirty="0"/>
              <a:t>Tipo de aposentadorias</a:t>
            </a:r>
            <a:br>
              <a:rPr lang="pt-BR" dirty="0"/>
            </a:br>
            <a:r>
              <a:rPr lang="pt-BR" sz="2200" dirty="0"/>
              <a:t>(data base – dez/2016)</a:t>
            </a:r>
            <a:endParaRPr sz="2200"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1739950" y="2266082"/>
            <a:ext cx="1977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82833"/>
                </a:solidFill>
                <a:latin typeface="Calibri"/>
                <a:cs typeface="Calibri"/>
              </a:rPr>
              <a:t>Plano</a:t>
            </a:r>
            <a:r>
              <a:rPr sz="1800" b="1" spc="-65" dirty="0">
                <a:solidFill>
                  <a:srgbClr val="28283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82833"/>
                </a:solidFill>
                <a:latin typeface="Calibri"/>
                <a:cs typeface="Calibri"/>
              </a:rPr>
              <a:t>Previdenciário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6721739" y="3999990"/>
            <a:ext cx="160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82833"/>
                </a:solidFill>
                <a:latin typeface="Calibri"/>
                <a:cs typeface="Calibri"/>
              </a:rPr>
              <a:t>Plano</a:t>
            </a:r>
            <a:r>
              <a:rPr sz="1800" b="1" spc="-70" dirty="0">
                <a:solidFill>
                  <a:srgbClr val="28283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82833"/>
                </a:solidFill>
                <a:latin typeface="Calibri"/>
                <a:cs typeface="Calibri"/>
              </a:rPr>
              <a:t>Financeiro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1141355" y="2493264"/>
            <a:ext cx="4126991" cy="261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/>
          <p:cNvSpPr/>
          <p:nvPr/>
        </p:nvSpPr>
        <p:spPr>
          <a:xfrm>
            <a:off x="4769997" y="4354067"/>
            <a:ext cx="4949952" cy="2735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292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22902" y="1397426"/>
            <a:ext cx="9910991" cy="125449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16821">
              <a:defRPr sz="4200"/>
            </a:pPr>
            <a:r>
              <a:rPr lang="pt-BR" dirty="0"/>
              <a:t>Aposentados – Distribuição por Idade</a:t>
            </a:r>
            <a:br>
              <a:rPr lang="pt-BR" dirty="0"/>
            </a:br>
            <a:r>
              <a:rPr lang="pt-BR" sz="2400" dirty="0"/>
              <a:t>(data-base dez/2016)</a:t>
            </a:r>
            <a:endParaRPr sz="2400"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2305188" y="3130178"/>
            <a:ext cx="1977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82833"/>
                </a:solidFill>
                <a:latin typeface="Calibri"/>
                <a:cs typeface="Calibri"/>
              </a:rPr>
              <a:t>Plano</a:t>
            </a:r>
            <a:r>
              <a:rPr sz="1800" b="1" spc="-65" dirty="0">
                <a:solidFill>
                  <a:srgbClr val="28283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82833"/>
                </a:solidFill>
                <a:latin typeface="Calibri"/>
                <a:cs typeface="Calibri"/>
              </a:rPr>
              <a:t>Previdenciário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7390774" y="3666234"/>
            <a:ext cx="160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82833"/>
                </a:solidFill>
                <a:latin typeface="Calibri"/>
                <a:cs typeface="Calibri"/>
              </a:rPr>
              <a:t>Plano</a:t>
            </a:r>
            <a:r>
              <a:rPr sz="1800" b="1" spc="-70" dirty="0">
                <a:solidFill>
                  <a:srgbClr val="28283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82833"/>
                </a:solidFill>
                <a:latin typeface="Calibri"/>
                <a:cs typeface="Calibri"/>
              </a:rPr>
              <a:t>Financeiro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1350257" y="3638032"/>
            <a:ext cx="3890544" cy="2487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/>
          <p:cNvSpPr/>
          <p:nvPr/>
        </p:nvSpPr>
        <p:spPr>
          <a:xfrm>
            <a:off x="5664482" y="4323588"/>
            <a:ext cx="3936701" cy="231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53163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75855" y="897930"/>
            <a:ext cx="9262918" cy="12544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16821">
              <a:defRPr sz="4200"/>
            </a:pPr>
            <a:r>
              <a:rPr lang="pt-BR" sz="3800" dirty="0"/>
              <a:t>PLANO PREVIDENCIÁRIO</a:t>
            </a:r>
            <a:br>
              <a:rPr lang="pt-BR" dirty="0"/>
            </a:br>
            <a:r>
              <a:rPr lang="pt-BR" dirty="0"/>
              <a:t>Resultado da Avaliação Atuarial – 2016</a:t>
            </a:r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9" name="BRASÃO PMPA-02.png"/>
          <p:cNvPicPr>
            <a:picLocks noChangeAspect="1"/>
          </p:cNvPicPr>
          <p:nvPr/>
        </p:nvPicPr>
        <p:blipFill>
          <a:blip r:embed="rId2">
            <a:extLst/>
          </a:blip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" name="object 4"/>
          <p:cNvSpPr txBox="1"/>
          <p:nvPr/>
        </p:nvSpPr>
        <p:spPr>
          <a:xfrm>
            <a:off x="1788553" y="2818914"/>
            <a:ext cx="476059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75" spc="-60" baseline="1501" dirty="0">
                <a:latin typeface="Helvetica"/>
                <a:cs typeface="Helvetica"/>
              </a:rPr>
              <a:t>Reserva </a:t>
            </a:r>
            <a:r>
              <a:rPr sz="2775" spc="22" baseline="1501" dirty="0">
                <a:latin typeface="Helvetica"/>
                <a:cs typeface="Helvetica"/>
              </a:rPr>
              <a:t>Matemática </a:t>
            </a:r>
            <a:r>
              <a:rPr sz="2775" spc="-22" baseline="1501" dirty="0">
                <a:latin typeface="Helvetica"/>
                <a:cs typeface="Helvetica"/>
              </a:rPr>
              <a:t>Benefícios </a:t>
            </a:r>
            <a:r>
              <a:rPr sz="1850" b="1" spc="5" dirty="0">
                <a:solidFill>
                  <a:srgbClr val="E26A09"/>
                </a:solidFill>
                <a:latin typeface="Helvetica"/>
                <a:cs typeface="Helvetica"/>
              </a:rPr>
              <a:t>a</a:t>
            </a:r>
            <a:r>
              <a:rPr sz="1850" b="1" spc="-65" dirty="0">
                <a:solidFill>
                  <a:srgbClr val="E26A09"/>
                </a:solidFill>
                <a:latin typeface="Helvetica"/>
                <a:cs typeface="Helvetica"/>
              </a:rPr>
              <a:t> </a:t>
            </a:r>
            <a:r>
              <a:rPr sz="1850" b="1" spc="25" dirty="0">
                <a:solidFill>
                  <a:srgbClr val="E26A09"/>
                </a:solidFill>
                <a:latin typeface="Helvetica"/>
                <a:cs typeface="Helvetica"/>
              </a:rPr>
              <a:t>Conceder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0" name="object 5"/>
          <p:cNvSpPr txBox="1"/>
          <p:nvPr/>
        </p:nvSpPr>
        <p:spPr>
          <a:xfrm>
            <a:off x="6814663" y="2809770"/>
            <a:ext cx="200533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-10" dirty="0">
                <a:latin typeface="Helvetica"/>
                <a:cs typeface="Helvetica"/>
              </a:rPr>
              <a:t>(2.140.015.668,38)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1" name="object 6"/>
          <p:cNvSpPr txBox="1"/>
          <p:nvPr/>
        </p:nvSpPr>
        <p:spPr>
          <a:xfrm>
            <a:off x="1788550" y="3149622"/>
            <a:ext cx="479996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75" spc="-60" baseline="1501" dirty="0">
                <a:latin typeface="Helvetica"/>
                <a:cs typeface="Helvetica"/>
              </a:rPr>
              <a:t>Reserva </a:t>
            </a:r>
            <a:r>
              <a:rPr sz="2775" spc="22" baseline="1501" dirty="0">
                <a:latin typeface="Helvetica"/>
                <a:cs typeface="Helvetica"/>
              </a:rPr>
              <a:t>Matemática </a:t>
            </a:r>
            <a:r>
              <a:rPr sz="2775" spc="-22" baseline="1501" dirty="0">
                <a:latin typeface="Helvetica"/>
                <a:cs typeface="Helvetica"/>
              </a:rPr>
              <a:t>Benefícios</a:t>
            </a:r>
            <a:r>
              <a:rPr sz="2775" spc="397" baseline="1501" dirty="0">
                <a:latin typeface="Helvetica"/>
                <a:cs typeface="Helvetica"/>
              </a:rPr>
              <a:t> </a:t>
            </a:r>
            <a:r>
              <a:rPr sz="1850" b="1" spc="10" dirty="0">
                <a:solidFill>
                  <a:srgbClr val="963533"/>
                </a:solidFill>
                <a:latin typeface="Helvetica"/>
                <a:cs typeface="Helvetica"/>
              </a:rPr>
              <a:t>Concedidos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2" name="object 7"/>
          <p:cNvSpPr txBox="1"/>
          <p:nvPr/>
        </p:nvSpPr>
        <p:spPr>
          <a:xfrm>
            <a:off x="7033998" y="3140478"/>
            <a:ext cx="180467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-10" dirty="0">
                <a:latin typeface="Helvetica"/>
                <a:cs typeface="Helvetica"/>
              </a:rPr>
              <a:t>(113.147.914,27)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3" name="object 8"/>
          <p:cNvSpPr txBox="1"/>
          <p:nvPr/>
        </p:nvSpPr>
        <p:spPr>
          <a:xfrm>
            <a:off x="1788550" y="3480329"/>
            <a:ext cx="207835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-20" dirty="0">
                <a:latin typeface="Helvetica"/>
                <a:cs typeface="Helvetica"/>
              </a:rPr>
              <a:t>Passivo </a:t>
            </a:r>
            <a:r>
              <a:rPr sz="1850" b="1" spc="10" dirty="0">
                <a:latin typeface="Helvetica"/>
                <a:cs typeface="Helvetica"/>
              </a:rPr>
              <a:t>Total </a:t>
            </a:r>
            <a:r>
              <a:rPr sz="1850" b="1" spc="0" dirty="0">
                <a:latin typeface="Helvetica"/>
                <a:cs typeface="Helvetica"/>
              </a:rPr>
              <a:t>( </a:t>
            </a:r>
            <a:r>
              <a:rPr sz="1850" b="1" spc="5" dirty="0">
                <a:latin typeface="Helvetica"/>
                <a:cs typeface="Helvetica"/>
              </a:rPr>
              <a:t>a</a:t>
            </a:r>
            <a:r>
              <a:rPr sz="1850" b="1" spc="330" dirty="0">
                <a:latin typeface="Helvetica"/>
                <a:cs typeface="Helvetica"/>
              </a:rPr>
              <a:t> </a:t>
            </a:r>
            <a:r>
              <a:rPr sz="1850" b="1" spc="0" dirty="0">
                <a:latin typeface="Helvetica"/>
                <a:cs typeface="Helvetica"/>
              </a:rPr>
              <a:t>)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4" name="object 9"/>
          <p:cNvSpPr txBox="1"/>
          <p:nvPr/>
        </p:nvSpPr>
        <p:spPr>
          <a:xfrm>
            <a:off x="6814516" y="3480329"/>
            <a:ext cx="200533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-10" dirty="0">
                <a:latin typeface="Helvetica"/>
                <a:cs typeface="Helvetica"/>
              </a:rPr>
              <a:t>(2.253.163.582,65)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5" name="object 10"/>
          <p:cNvSpPr txBox="1"/>
          <p:nvPr/>
        </p:nvSpPr>
        <p:spPr>
          <a:xfrm>
            <a:off x="1788550" y="4121933"/>
            <a:ext cx="235267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-5" dirty="0">
                <a:latin typeface="Helvetica"/>
                <a:cs typeface="Helvetica"/>
              </a:rPr>
              <a:t>Ativos </a:t>
            </a:r>
            <a:r>
              <a:rPr sz="1850" b="1" spc="5" dirty="0">
                <a:latin typeface="Helvetica"/>
                <a:cs typeface="Helvetica"/>
              </a:rPr>
              <a:t>do </a:t>
            </a:r>
            <a:r>
              <a:rPr sz="1850" b="1" spc="40" dirty="0">
                <a:latin typeface="Helvetica"/>
                <a:cs typeface="Helvetica"/>
              </a:rPr>
              <a:t>Plano </a:t>
            </a:r>
            <a:r>
              <a:rPr sz="1850" b="1" spc="0" dirty="0">
                <a:latin typeface="Helvetica"/>
                <a:cs typeface="Helvetica"/>
              </a:rPr>
              <a:t>( </a:t>
            </a:r>
            <a:r>
              <a:rPr sz="1850" b="1" spc="5" dirty="0">
                <a:latin typeface="Helvetica"/>
                <a:cs typeface="Helvetica"/>
              </a:rPr>
              <a:t>b</a:t>
            </a:r>
            <a:r>
              <a:rPr sz="1850" b="1" spc="10" dirty="0">
                <a:latin typeface="Helvetica"/>
                <a:cs typeface="Helvetica"/>
              </a:rPr>
              <a:t> </a:t>
            </a:r>
            <a:r>
              <a:rPr sz="1850" b="1" spc="0" dirty="0">
                <a:latin typeface="Helvetica"/>
                <a:cs typeface="Helvetica"/>
              </a:rPr>
              <a:t>)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6" name="object 11"/>
          <p:cNvSpPr txBox="1"/>
          <p:nvPr/>
        </p:nvSpPr>
        <p:spPr>
          <a:xfrm>
            <a:off x="6997207" y="4121933"/>
            <a:ext cx="185737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-5" dirty="0">
                <a:latin typeface="Helvetica"/>
                <a:cs typeface="Helvetica"/>
              </a:rPr>
              <a:t>1.440.043.964,30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7" name="object 12"/>
          <p:cNvSpPr txBox="1"/>
          <p:nvPr/>
        </p:nvSpPr>
        <p:spPr>
          <a:xfrm>
            <a:off x="1788550" y="4757322"/>
            <a:ext cx="4141470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1850" b="1" spc="15" dirty="0">
                <a:latin typeface="Helvetica"/>
                <a:cs typeface="Helvetica"/>
              </a:rPr>
              <a:t>Compensação </a:t>
            </a:r>
            <a:r>
              <a:rPr sz="1850" b="1" spc="30" dirty="0">
                <a:latin typeface="Helvetica"/>
                <a:cs typeface="Helvetica"/>
              </a:rPr>
              <a:t>Financeira </a:t>
            </a:r>
            <a:r>
              <a:rPr sz="1850" b="1" spc="15" dirty="0">
                <a:latin typeface="Helvetica"/>
                <a:cs typeface="Helvetica"/>
              </a:rPr>
              <a:t>Líquida </a:t>
            </a:r>
            <a:r>
              <a:rPr sz="1850" b="1" spc="5" dirty="0">
                <a:latin typeface="Helvetica"/>
                <a:cs typeface="Helvetica"/>
              </a:rPr>
              <a:t>a  </a:t>
            </a:r>
            <a:r>
              <a:rPr sz="1850" b="1" spc="40" dirty="0">
                <a:latin typeface="Helvetica"/>
                <a:cs typeface="Helvetica"/>
              </a:rPr>
              <a:t>receber </a:t>
            </a:r>
            <a:r>
              <a:rPr sz="1850" b="1" spc="0" dirty="0">
                <a:latin typeface="Helvetica"/>
                <a:cs typeface="Helvetica"/>
              </a:rPr>
              <a:t>( </a:t>
            </a:r>
            <a:r>
              <a:rPr sz="1850" b="1" spc="5" dirty="0">
                <a:latin typeface="Helvetica"/>
                <a:cs typeface="Helvetica"/>
              </a:rPr>
              <a:t>c</a:t>
            </a:r>
            <a:r>
              <a:rPr sz="1850" b="1" spc="15" dirty="0">
                <a:latin typeface="Helvetica"/>
                <a:cs typeface="Helvetica"/>
              </a:rPr>
              <a:t> </a:t>
            </a:r>
            <a:r>
              <a:rPr sz="1850" b="1" spc="0" dirty="0">
                <a:latin typeface="Helvetica"/>
                <a:cs typeface="Helvetica"/>
              </a:rPr>
              <a:t>)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8" name="object 13"/>
          <p:cNvSpPr txBox="1"/>
          <p:nvPr/>
        </p:nvSpPr>
        <p:spPr>
          <a:xfrm>
            <a:off x="7198747" y="4947941"/>
            <a:ext cx="165608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-5" dirty="0">
                <a:latin typeface="Helvetica"/>
                <a:cs typeface="Helvetica"/>
              </a:rPr>
              <a:t>316.570.840,88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49" name="object 14"/>
          <p:cNvSpPr txBox="1"/>
          <p:nvPr/>
        </p:nvSpPr>
        <p:spPr>
          <a:xfrm>
            <a:off x="1788550" y="5757184"/>
            <a:ext cx="480123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0" dirty="0">
                <a:latin typeface="Helvetica"/>
                <a:cs typeface="Helvetica"/>
              </a:rPr>
              <a:t>Resultado </a:t>
            </a:r>
            <a:r>
              <a:rPr sz="1850" b="1" spc="25" dirty="0">
                <a:latin typeface="Helvetica"/>
                <a:cs typeface="Helvetica"/>
              </a:rPr>
              <a:t>Atuarial </a:t>
            </a:r>
            <a:r>
              <a:rPr sz="1850" b="1" spc="15" dirty="0">
                <a:latin typeface="Helvetica"/>
                <a:cs typeface="Helvetica"/>
              </a:rPr>
              <a:t>Deficitário </a:t>
            </a:r>
            <a:r>
              <a:rPr sz="1850" b="1" spc="0" dirty="0">
                <a:latin typeface="Helvetica"/>
                <a:cs typeface="Helvetica"/>
              </a:rPr>
              <a:t>( </a:t>
            </a:r>
            <a:r>
              <a:rPr sz="1850" b="1" spc="5" dirty="0">
                <a:latin typeface="Helvetica"/>
                <a:cs typeface="Helvetica"/>
              </a:rPr>
              <a:t>a + b + c</a:t>
            </a:r>
            <a:r>
              <a:rPr sz="1850" b="1" spc="200" dirty="0">
                <a:latin typeface="Helvetica"/>
                <a:cs typeface="Helvetica"/>
              </a:rPr>
              <a:t> </a:t>
            </a:r>
            <a:r>
              <a:rPr sz="1850" b="1" spc="0" dirty="0">
                <a:latin typeface="Helvetica"/>
                <a:cs typeface="Helvetica"/>
              </a:rPr>
              <a:t>)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50" name="object 15"/>
          <p:cNvSpPr txBox="1"/>
          <p:nvPr/>
        </p:nvSpPr>
        <p:spPr>
          <a:xfrm>
            <a:off x="7033998" y="5757184"/>
            <a:ext cx="180467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-10" dirty="0">
                <a:solidFill>
                  <a:srgbClr val="FF0000"/>
                </a:solidFill>
                <a:latin typeface="Helvetica"/>
                <a:cs typeface="Helvetica"/>
              </a:rPr>
              <a:t>(496.548.777,47)</a:t>
            </a:r>
            <a:endParaRPr sz="1850">
              <a:latin typeface="Helvetica"/>
              <a:cs typeface="Helvetica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1788553" y="6080343"/>
            <a:ext cx="160909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0" dirty="0">
                <a:latin typeface="Helvetica"/>
                <a:cs typeface="Helvetica"/>
              </a:rPr>
              <a:t>*Valores </a:t>
            </a:r>
            <a:r>
              <a:rPr sz="1700" spc="30" dirty="0">
                <a:latin typeface="Helvetica"/>
                <a:cs typeface="Helvetica"/>
              </a:rPr>
              <a:t>em</a:t>
            </a:r>
            <a:r>
              <a:rPr sz="1700" spc="150" dirty="0">
                <a:latin typeface="Helvetica"/>
                <a:cs typeface="Helvetica"/>
              </a:rPr>
              <a:t> </a:t>
            </a:r>
            <a:r>
              <a:rPr sz="1700" spc="30" dirty="0">
                <a:latin typeface="Helvetica"/>
                <a:cs typeface="Helvetica"/>
              </a:rPr>
              <a:t>R$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52" name="object 17"/>
          <p:cNvSpPr/>
          <p:nvPr/>
        </p:nvSpPr>
        <p:spPr>
          <a:xfrm>
            <a:off x="1746382" y="2838628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1828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8"/>
          <p:cNvSpPr/>
          <p:nvPr/>
        </p:nvSpPr>
        <p:spPr>
          <a:xfrm>
            <a:off x="1746382" y="3160192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365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9"/>
          <p:cNvSpPr/>
          <p:nvPr/>
        </p:nvSpPr>
        <p:spPr>
          <a:xfrm>
            <a:off x="1746382" y="3490900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365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0"/>
          <p:cNvSpPr/>
          <p:nvPr/>
        </p:nvSpPr>
        <p:spPr>
          <a:xfrm>
            <a:off x="1746382" y="3820846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1"/>
          <p:cNvSpPr/>
          <p:nvPr/>
        </p:nvSpPr>
        <p:spPr>
          <a:xfrm>
            <a:off x="1746382" y="4132504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365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2"/>
          <p:cNvSpPr/>
          <p:nvPr/>
        </p:nvSpPr>
        <p:spPr>
          <a:xfrm>
            <a:off x="1746382" y="4463211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365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3"/>
          <p:cNvSpPr/>
          <p:nvPr/>
        </p:nvSpPr>
        <p:spPr>
          <a:xfrm>
            <a:off x="1746382" y="4793920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365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4"/>
          <p:cNvSpPr/>
          <p:nvPr/>
        </p:nvSpPr>
        <p:spPr>
          <a:xfrm>
            <a:off x="1746382" y="5437048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365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5"/>
          <p:cNvSpPr/>
          <p:nvPr/>
        </p:nvSpPr>
        <p:spPr>
          <a:xfrm>
            <a:off x="1746382" y="5766232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365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6"/>
          <p:cNvSpPr/>
          <p:nvPr/>
        </p:nvSpPr>
        <p:spPr>
          <a:xfrm>
            <a:off x="1746382" y="6096940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365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976946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996</Words>
  <Application>Microsoft Office PowerPoint</Application>
  <PresentationFormat>Personalizar</PresentationFormat>
  <Paragraphs>381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Calibri</vt:lpstr>
      <vt:lpstr>Garamond</vt:lpstr>
      <vt:lpstr>Helvetica</vt:lpstr>
      <vt:lpstr>Helvetica Light</vt:lpstr>
      <vt:lpstr>Helvetica Neue</vt:lpstr>
      <vt:lpstr>Times New Roman</vt:lpstr>
      <vt:lpstr>Times-BoldItalic</vt:lpstr>
      <vt:lpstr>Wingdings</vt:lpstr>
      <vt:lpstr>White</vt:lpstr>
      <vt:lpstr>Apresentação do PowerPoint</vt:lpstr>
      <vt:lpstr>Agenda</vt:lpstr>
      <vt:lpstr>Em matéria previdenciária  não há mágica!</vt:lpstr>
      <vt:lpstr>Elementos técnicos de avaliação atuarial</vt:lpstr>
      <vt:lpstr>Plano de benefícios</vt:lpstr>
      <vt:lpstr>Grupo segurados (nº de matrículas e não de CPFs – data base dez/2016)</vt:lpstr>
      <vt:lpstr>Tipo de aposentadorias (data base – dez/2016)</vt:lpstr>
      <vt:lpstr>Aposentados – Distribuição por Idade (data-base dez/2016)</vt:lpstr>
      <vt:lpstr>PLANO PREVIDENCIÁRIO Resultado da Avaliação Atuarial – 2016</vt:lpstr>
      <vt:lpstr>Comparativo dos Resultados  das Avaliações Atuariais</vt:lpstr>
      <vt:lpstr>Plano Previdenciário Projeção 2017 – 2030</vt:lpstr>
      <vt:lpstr>PLANO FINANCEIRO Projeção 2017 - 2030</vt:lpstr>
      <vt:lpstr>Iniciativas para Redução do Déficit de POA</vt:lpstr>
      <vt:lpstr>A experiência no IPERGS</vt:lpstr>
      <vt:lpstr>A experiência no IPERGS</vt:lpstr>
      <vt:lpstr>Práticas de Compliance </vt:lpstr>
      <vt:lpstr> Perspectivas e Tendências </vt:lpstr>
      <vt:lpstr>Perspectivas e Tendências</vt:lpstr>
      <vt:lpstr>Conclusões</vt:lpstr>
      <vt:lpstr>Conclusões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</dc:creator>
  <cp:lastModifiedBy>Luminart</cp:lastModifiedBy>
  <cp:revision>41</cp:revision>
  <cp:lastPrinted>2018-03-13T21:04:44Z</cp:lastPrinted>
  <dcterms:modified xsi:type="dcterms:W3CDTF">2018-03-16T14:48:51Z</dcterms:modified>
</cp:coreProperties>
</file>