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329" r:id="rId3"/>
    <p:sldId id="330" r:id="rId4"/>
    <p:sldId id="331" r:id="rId5"/>
    <p:sldId id="318" r:id="rId6"/>
    <p:sldId id="261" r:id="rId7"/>
    <p:sldId id="280" r:id="rId8"/>
    <p:sldId id="30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19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07" autoAdjust="0"/>
  </p:normalViewPr>
  <p:slideViewPr>
    <p:cSldViewPr snapToGrid="0">
      <p:cViewPr>
        <p:scale>
          <a:sx n="60" d="100"/>
          <a:sy n="60" d="100"/>
        </p:scale>
        <p:origin x="-133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1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5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88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04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4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7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20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0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6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DEDC-DAF2-48B4-8B35-A410632E7541}" type="datetimeFigureOut">
              <a:rPr lang="pt-BR" smtClean="0"/>
              <a:t>02/06/2016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6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ilipe@fortaleza.ce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0" t="17529" r="36085" b="49238"/>
          <a:stretch/>
        </p:blipFill>
        <p:spPr>
          <a:xfrm>
            <a:off x="1" y="0"/>
            <a:ext cx="9322740" cy="6858000"/>
          </a:xfrm>
          <a:prstGeom prst="rect">
            <a:avLst/>
          </a:prstGeom>
          <a:effectLst>
            <a:glow rad="127000">
              <a:schemeClr val="bg1"/>
            </a:glow>
            <a:reflection endPos="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888521" y="191928"/>
            <a:ext cx="772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6600"/>
                </a:solidFill>
              </a:rPr>
              <a:t>REAJUSTE SALARIAL DE 2016</a:t>
            </a:r>
            <a:endParaRPr lang="pt-BR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18" cy="685800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99222" y="124863"/>
            <a:ext cx="4044778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19E97"/>
                </a:solidFill>
                <a:latin typeface="+mn-lt"/>
              </a:rPr>
              <a:t>PREMISSAS</a:t>
            </a:r>
            <a:endParaRPr lang="pt-BR" sz="2400" b="1" dirty="0">
              <a:solidFill>
                <a:srgbClr val="019E97"/>
              </a:solidFill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3014" y="1440790"/>
            <a:ext cx="79531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Premissas: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Impacto Anual Máximo de R$ 75 milhões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Concentrar mais os impactos financeiros no segundo semestre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r>
              <a:rPr lang="pt-BR" sz="2800" b="1" dirty="0" smtClean="0"/>
              <a:t>Estratégia: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Negociar separadamente os professores das demais categorias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0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18" cy="685800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99222" y="124863"/>
            <a:ext cx="4044778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19E97"/>
                </a:solidFill>
                <a:latin typeface="+mn-lt"/>
              </a:rPr>
              <a:t>REAJUSTE</a:t>
            </a:r>
            <a:endParaRPr lang="pt-BR" sz="2400" b="1" dirty="0">
              <a:solidFill>
                <a:srgbClr val="019E97"/>
              </a:solidFill>
              <a:latin typeface="+mn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69907"/>
              </p:ext>
            </p:extLst>
          </p:nvPr>
        </p:nvGraphicFramePr>
        <p:xfrm>
          <a:off x="487701" y="1573019"/>
          <a:ext cx="3991395" cy="1771216"/>
        </p:xfrm>
        <a:graphic>
          <a:graphicData uri="http://schemas.openxmlformats.org/drawingml/2006/table">
            <a:tbl>
              <a:tblPr/>
              <a:tblGrid>
                <a:gridCol w="2032792"/>
                <a:gridCol w="1958603"/>
              </a:tblGrid>
              <a:tr h="442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REAJUSTE GERAL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2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Janeiro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Dezembro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9691"/>
              </p:ext>
            </p:extLst>
          </p:nvPr>
        </p:nvGraphicFramePr>
        <p:xfrm>
          <a:off x="4953579" y="1573021"/>
          <a:ext cx="3945856" cy="1776232"/>
        </p:xfrm>
        <a:graphic>
          <a:graphicData uri="http://schemas.openxmlformats.org/drawingml/2006/table">
            <a:tbl>
              <a:tblPr/>
              <a:tblGrid>
                <a:gridCol w="2009599"/>
                <a:gridCol w="1936257"/>
              </a:tblGrid>
              <a:tr h="4440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REAJUSTE DO MAGISTÉRIO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4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Janeiro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Agosto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5,5545%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11795"/>
              </p:ext>
            </p:extLst>
          </p:nvPr>
        </p:nvGraphicFramePr>
        <p:xfrm>
          <a:off x="398200" y="4004590"/>
          <a:ext cx="8625217" cy="2652188"/>
        </p:xfrm>
        <a:graphic>
          <a:graphicData uri="http://schemas.openxmlformats.org/drawingml/2006/table">
            <a:tbl>
              <a:tblPr/>
              <a:tblGrid>
                <a:gridCol w="1064062"/>
                <a:gridCol w="1857600"/>
                <a:gridCol w="1613645"/>
                <a:gridCol w="1997855"/>
                <a:gridCol w="2092055"/>
              </a:tblGrid>
              <a:tr h="378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Mês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Mês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Magistério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Demais Servidores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Lei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  <a:tr h="378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Janeiro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Reajuste Geral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10.451 (22/03/2016)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788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Complemento Jan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10.453 (22/03/2016)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788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Jan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  <a:tr h="378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Agosto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Reajuste Agosto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5,5545%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10.453 (22/03/2016)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78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Dezembro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Reajuste Dez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10.452 (22/03/2016)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78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Acumulado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0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18" cy="685800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99222" y="124863"/>
            <a:ext cx="4044778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19E97"/>
                </a:solidFill>
                <a:latin typeface="+mn-lt"/>
              </a:rPr>
              <a:t>IMPACTOS</a:t>
            </a:r>
            <a:endParaRPr lang="pt-BR" sz="2400" b="1" dirty="0">
              <a:solidFill>
                <a:srgbClr val="019E97"/>
              </a:solidFill>
              <a:latin typeface="+mn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37890"/>
              </p:ext>
            </p:extLst>
          </p:nvPr>
        </p:nvGraphicFramePr>
        <p:xfrm>
          <a:off x="1158949" y="1427259"/>
          <a:ext cx="7138370" cy="4535417"/>
        </p:xfrm>
        <a:graphic>
          <a:graphicData uri="http://schemas.openxmlformats.org/drawingml/2006/table">
            <a:tbl>
              <a:tblPr/>
              <a:tblGrid>
                <a:gridCol w="4346517"/>
                <a:gridCol w="2791853"/>
              </a:tblGrid>
              <a:tr h="6889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Impactos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889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Reajuste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45.370.066,08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9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Reajuste do Magistério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64.818.711,81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9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benefícios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7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Aumento Receita do FUNDEB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-44.130.000,00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9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Impacto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78.408.777,89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18" cy="685800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99222" y="93331"/>
            <a:ext cx="4044778" cy="69494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rgbClr val="019E97"/>
                </a:solidFill>
                <a:latin typeface="+mn-lt"/>
              </a:rPr>
              <a:t>Evolução do Piso do Magistério e Salários</a:t>
            </a:r>
            <a:endParaRPr lang="pt-BR" sz="2400" b="1" dirty="0">
              <a:solidFill>
                <a:srgbClr val="019E97"/>
              </a:solidFill>
              <a:latin typeface="+mn-lt"/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35827"/>
              </p:ext>
            </p:extLst>
          </p:nvPr>
        </p:nvGraphicFramePr>
        <p:xfrm>
          <a:off x="557213" y="1744663"/>
          <a:ext cx="83693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Planilha" r:id="rId5" imgW="5476829" imgH="1762298" progId="Excel.Sheet.12">
                  <p:embed/>
                </p:oleObj>
              </mc:Choice>
              <mc:Fallback>
                <p:oleObj name="Planilha" r:id="rId5" imgW="5476829" imgH="17622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3" y="1744663"/>
                        <a:ext cx="8369300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0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" y="8832"/>
            <a:ext cx="9168618" cy="6876464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99222" y="134388"/>
            <a:ext cx="3660448" cy="5407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b="1" dirty="0" smtClean="0">
                <a:solidFill>
                  <a:srgbClr val="019E97"/>
                </a:solidFill>
                <a:latin typeface="+mn-lt"/>
              </a:rPr>
              <a:t>Força de Trabalho Atual</a:t>
            </a:r>
            <a:endParaRPr lang="pt-BR" sz="3000" b="1" dirty="0">
              <a:solidFill>
                <a:srgbClr val="019E97"/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035358"/>
              </p:ext>
            </p:extLst>
          </p:nvPr>
        </p:nvGraphicFramePr>
        <p:xfrm>
          <a:off x="1298428" y="1231966"/>
          <a:ext cx="6836570" cy="3712252"/>
        </p:xfrm>
        <a:graphic>
          <a:graphicData uri="http://schemas.openxmlformats.org/drawingml/2006/table">
            <a:tbl>
              <a:tblPr/>
              <a:tblGrid>
                <a:gridCol w="2683950"/>
                <a:gridCol w="1352499"/>
                <a:gridCol w="1679374"/>
                <a:gridCol w="1120747"/>
              </a:tblGrid>
              <a:tr h="4729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Servidores / Colaboradores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Administração Direta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Administração Indireta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 Efetivos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Exclusivo Comissionados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 Temporários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COLABORADORES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Bolsistas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Terceirizados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41.798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47.999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</a:tr>
              <a:tr h="208464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INATIVOS / PENSIONISTAS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Inativos  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4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Pensionistas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319"/>
              </p:ext>
            </p:extLst>
          </p:nvPr>
        </p:nvGraphicFramePr>
        <p:xfrm>
          <a:off x="2537301" y="5126591"/>
          <a:ext cx="4746363" cy="1494925"/>
        </p:xfrm>
        <a:graphic>
          <a:graphicData uri="http://schemas.openxmlformats.org/drawingml/2006/table">
            <a:tbl>
              <a:tblPr/>
              <a:tblGrid>
                <a:gridCol w="2119558"/>
                <a:gridCol w="1249997"/>
                <a:gridCol w="1376808"/>
              </a:tblGrid>
              <a:tr h="2989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CARGOS COMISSIONADOS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Vinculo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Quant.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</a:tr>
              <a:tr h="2989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 da PMF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Servidores da PMF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8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18" cy="6876464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99222" y="134388"/>
            <a:ext cx="4044778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 smtClean="0">
                <a:solidFill>
                  <a:srgbClr val="019E97"/>
                </a:solidFill>
                <a:latin typeface="+mn-lt"/>
              </a:rPr>
              <a:t>Despesas 2013 à 2015</a:t>
            </a:r>
            <a:endParaRPr lang="pt-BR" sz="3000" b="1" dirty="0">
              <a:solidFill>
                <a:srgbClr val="019E97"/>
              </a:solidFill>
              <a:latin typeface="+mn-lt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53253"/>
              </p:ext>
            </p:extLst>
          </p:nvPr>
        </p:nvGraphicFramePr>
        <p:xfrm>
          <a:off x="502525" y="1917916"/>
          <a:ext cx="8483819" cy="4242581"/>
        </p:xfrm>
        <a:graphic>
          <a:graphicData uri="http://schemas.openxmlformats.org/drawingml/2006/table">
            <a:tbl>
              <a:tblPr/>
              <a:tblGrid>
                <a:gridCol w="2161824"/>
                <a:gridCol w="1338660"/>
                <a:gridCol w="596047"/>
                <a:gridCol w="1338660"/>
                <a:gridCol w="898955"/>
                <a:gridCol w="1338660"/>
                <a:gridCol w="811013"/>
              </a:tblGrid>
              <a:tr h="33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Grupo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2013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2014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2015*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0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R$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R$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R$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Despesas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Correntes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4.372.506.315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90,9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4.847.583.719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89,5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5.253.391.365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89,8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Pessoal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 Encargos Sociais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2.409.835.391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2.664.698.722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49,2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2.956.540.699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Juros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 Encargos da Dívida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15.791.158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16.967.735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22.022.988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Outras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Despesas Correntes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1.946.879.765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2.165.917.261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2.274.827.678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38,9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Despesas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 Capital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439.534.355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567.374.328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594.436.299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Investimentos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385.907.374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523.972.125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542.787.216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Inversões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Financeiras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1.473.870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221.907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322.206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Amortização 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da Dívida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52.153.111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43.180.295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51.326.876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4.812.040.670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5.414.958.046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5.847.827.663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3"/>
                    </a:solidFill>
                  </a:tcPr>
                </a:tc>
              </a:tr>
              <a:tr h="31545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Fonte: Balanços e GRPFOR-FC</a:t>
                      </a: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* Valores sujeitos a revisão</a:t>
                      </a: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18" cy="685800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99222" y="124863"/>
            <a:ext cx="4044778" cy="540729"/>
          </a:xfrm>
        </p:spPr>
        <p:txBody>
          <a:bodyPr>
            <a:noAutofit/>
          </a:bodyPr>
          <a:lstStyle/>
          <a:p>
            <a:pPr algn="ctr"/>
            <a:endParaRPr lang="pt-BR" sz="2400" b="1" dirty="0">
              <a:solidFill>
                <a:srgbClr val="019E97"/>
              </a:solidFill>
              <a:latin typeface="+mn-lt"/>
            </a:endParaRPr>
          </a:p>
        </p:txBody>
      </p:sp>
      <p:pic>
        <p:nvPicPr>
          <p:cNvPr id="5" name="Picture 5" descr="Secretaria Municipal de Planejamento, Orçamento e Gestão 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21605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31913" y="2349500"/>
            <a:ext cx="67675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155726"/>
                </a:solidFill>
              </a:rPr>
              <a:t>Philipe </a:t>
            </a:r>
            <a:r>
              <a:rPr lang="pt-BR" sz="2000" b="1" dirty="0" err="1">
                <a:solidFill>
                  <a:srgbClr val="155726"/>
                </a:solidFill>
              </a:rPr>
              <a:t>Theophilo</a:t>
            </a:r>
            <a:r>
              <a:rPr lang="pt-BR" sz="2000" b="1" dirty="0">
                <a:solidFill>
                  <a:srgbClr val="155726"/>
                </a:solidFill>
              </a:rPr>
              <a:t> Nottingham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155726"/>
                </a:solidFill>
              </a:rPr>
              <a:t>Secretário Municipal de Planejamento, Orçamento e Gestão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155726"/>
                </a:solidFill>
                <a:hlinkClick r:id="rId4"/>
              </a:rPr>
              <a:t>philipe@fortaleza.ce.gov.br</a:t>
            </a:r>
            <a:endParaRPr lang="pt-BR" sz="2000" b="1" dirty="0">
              <a:solidFill>
                <a:srgbClr val="15572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155726"/>
                </a:solidFill>
              </a:rPr>
              <a:t>(85) </a:t>
            </a:r>
            <a:r>
              <a:rPr lang="pt-BR" sz="2000" b="1" dirty="0" smtClean="0">
                <a:solidFill>
                  <a:srgbClr val="155726"/>
                </a:solidFill>
              </a:rPr>
              <a:t>99996 7236</a:t>
            </a:r>
            <a:endParaRPr lang="pt-BR" sz="2000" b="1" dirty="0">
              <a:solidFill>
                <a:srgbClr val="155726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11413" y="1484313"/>
            <a:ext cx="4319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rgbClr val="155726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2723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376</Words>
  <Application>Microsoft Office PowerPoint</Application>
  <PresentationFormat>Apresentação na tela (4:3)</PresentationFormat>
  <Paragraphs>210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Tema do Office</vt:lpstr>
      <vt:lpstr>Planilha</vt:lpstr>
      <vt:lpstr>Apresentação do PowerPoint</vt:lpstr>
      <vt:lpstr>PREMISSAS</vt:lpstr>
      <vt:lpstr>REAJUSTE</vt:lpstr>
      <vt:lpstr>IMPACTOS</vt:lpstr>
      <vt:lpstr>Evolução do Piso do Magistério e Salários</vt:lpstr>
      <vt:lpstr>Força de Trabalho Atual</vt:lpstr>
      <vt:lpstr>Despesas 2013 à 2015</vt:lpstr>
      <vt:lpstr>Apresentação do PowerPoint</vt:lpstr>
    </vt:vector>
  </TitlesOfParts>
  <Company>MUNICIPIO DE FORTALEZA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Miranda</dc:creator>
  <cp:lastModifiedBy>Philipe Nottingham</cp:lastModifiedBy>
  <cp:revision>89</cp:revision>
  <dcterms:created xsi:type="dcterms:W3CDTF">2015-06-01T13:12:25Z</dcterms:created>
  <dcterms:modified xsi:type="dcterms:W3CDTF">2016-06-02T10:38:26Z</dcterms:modified>
</cp:coreProperties>
</file>