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7"/>
  </p:notesMasterIdLst>
  <p:sldIdLst>
    <p:sldId id="327" r:id="rId2"/>
    <p:sldId id="352" r:id="rId3"/>
    <p:sldId id="350" r:id="rId4"/>
    <p:sldId id="351" r:id="rId5"/>
    <p:sldId id="343" r:id="rId6"/>
    <p:sldId id="349" r:id="rId7"/>
    <p:sldId id="348" r:id="rId8"/>
    <p:sldId id="333" r:id="rId9"/>
    <p:sldId id="259" r:id="rId10"/>
    <p:sldId id="341" r:id="rId11"/>
    <p:sldId id="270" r:id="rId12"/>
    <p:sldId id="342" r:id="rId13"/>
    <p:sldId id="264" r:id="rId14"/>
    <p:sldId id="338" r:id="rId15"/>
    <p:sldId id="339" r:id="rId16"/>
    <p:sldId id="340" r:id="rId17"/>
    <p:sldId id="256" r:id="rId18"/>
    <p:sldId id="265" r:id="rId19"/>
    <p:sldId id="334" r:id="rId20"/>
    <p:sldId id="267" r:id="rId21"/>
    <p:sldId id="269" r:id="rId22"/>
    <p:sldId id="309" r:id="rId23"/>
    <p:sldId id="335" r:id="rId24"/>
    <p:sldId id="336" r:id="rId25"/>
    <p:sldId id="346" r:id="rId26"/>
    <p:sldId id="347" r:id="rId27"/>
    <p:sldId id="345" r:id="rId28"/>
    <p:sldId id="337" r:id="rId29"/>
    <p:sldId id="344" r:id="rId30"/>
    <p:sldId id="353" r:id="rId31"/>
    <p:sldId id="354" r:id="rId32"/>
    <p:sldId id="355" r:id="rId33"/>
    <p:sldId id="356" r:id="rId34"/>
    <p:sldId id="357" r:id="rId35"/>
    <p:sldId id="325" r:id="rId36"/>
  </p:sldIdLst>
  <p:sldSz cx="9144000" cy="6858000" type="screen4x3"/>
  <p:notesSz cx="6794500" cy="9931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707" autoAdjust="0"/>
  </p:normalViewPr>
  <p:slideViewPr>
    <p:cSldViewPr>
      <p:cViewPr varScale="1">
        <p:scale>
          <a:sx n="68" d="100"/>
          <a:sy n="68" d="100"/>
        </p:scale>
        <p:origin x="13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6570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0999359-A5C7-44BE-940E-811FC787F1BC}" type="datetimeFigureOut">
              <a:rPr lang="pt-BR" smtClean="0"/>
              <a:pPr/>
              <a:t>23/11/2018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5B20755-0CCB-4675-AB53-FB823A4DAA9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1870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C999-D9F5-4A8F-8518-10147DE20E33}" type="datetimeFigureOut">
              <a:rPr lang="pt-BR" smtClean="0"/>
              <a:pPr/>
              <a:t>23/11/2018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B48-3E21-4421-81CD-A8108F1C3E9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029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C999-D9F5-4A8F-8518-10147DE20E33}" type="datetimeFigureOut">
              <a:rPr lang="pt-BR" smtClean="0"/>
              <a:pPr/>
              <a:t>23/11/2018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B48-3E21-4421-81CD-A8108F1C3E9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200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C999-D9F5-4A8F-8518-10147DE20E33}" type="datetimeFigureOut">
              <a:rPr lang="pt-BR" smtClean="0"/>
              <a:pPr/>
              <a:t>23/11/2018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B48-3E21-4421-81CD-A8108F1C3E9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855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C999-D9F5-4A8F-8518-10147DE20E33}" type="datetimeFigureOut">
              <a:rPr lang="pt-BR" smtClean="0"/>
              <a:pPr/>
              <a:t>23/11/2018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B48-3E21-4421-81CD-A8108F1C3E9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054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C999-D9F5-4A8F-8518-10147DE20E33}" type="datetimeFigureOut">
              <a:rPr lang="pt-BR" smtClean="0"/>
              <a:pPr/>
              <a:t>23/11/2018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B48-3E21-4421-81CD-A8108F1C3E9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108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C999-D9F5-4A8F-8518-10147DE20E33}" type="datetimeFigureOut">
              <a:rPr lang="pt-BR" smtClean="0"/>
              <a:pPr/>
              <a:t>23/11/2018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B48-3E21-4421-81CD-A8108F1C3E9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034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C999-D9F5-4A8F-8518-10147DE20E33}" type="datetimeFigureOut">
              <a:rPr lang="pt-BR" smtClean="0"/>
              <a:pPr/>
              <a:t>23/11/2018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B48-3E21-4421-81CD-A8108F1C3E9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483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C999-D9F5-4A8F-8518-10147DE20E33}" type="datetimeFigureOut">
              <a:rPr lang="pt-BR" smtClean="0"/>
              <a:pPr/>
              <a:t>23/11/2018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B48-3E21-4421-81CD-A8108F1C3E9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96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C999-D9F5-4A8F-8518-10147DE20E33}" type="datetimeFigureOut">
              <a:rPr lang="pt-BR" smtClean="0"/>
              <a:pPr/>
              <a:t>23/11/2018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B48-3E21-4421-81CD-A8108F1C3E9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913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C999-D9F5-4A8F-8518-10147DE20E33}" type="datetimeFigureOut">
              <a:rPr lang="pt-BR" smtClean="0"/>
              <a:pPr/>
              <a:t>23/11/2018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B48-3E21-4421-81CD-A8108F1C3E9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358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C999-D9F5-4A8F-8518-10147DE20E33}" type="datetimeFigureOut">
              <a:rPr lang="pt-BR" smtClean="0"/>
              <a:pPr/>
              <a:t>23/11/2018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47B48-3E21-4421-81CD-A8108F1C3E9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076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00B050">
                <a:alpha val="28000"/>
              </a:srgbClr>
            </a:gs>
            <a:gs pos="100000">
              <a:srgbClr val="00B050">
                <a:alpha val="32000"/>
              </a:srgbClr>
            </a:gs>
            <a:gs pos="0">
              <a:srgbClr val="FF0000">
                <a:alpha val="19000"/>
              </a:srgbClr>
            </a:gs>
            <a:gs pos="100000">
              <a:srgbClr val="FF0000">
                <a:alpha val="41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EC999-D9F5-4A8F-8518-10147DE20E33}" type="datetimeFigureOut">
              <a:rPr lang="pt-BR" smtClean="0"/>
              <a:pPr/>
              <a:t>23/11/2018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7B48-3E21-4421-81CD-A8108F1C3E92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7" name="Grupo 5"/>
          <p:cNvGrpSpPr/>
          <p:nvPr userDrawn="1"/>
        </p:nvGrpSpPr>
        <p:grpSpPr>
          <a:xfrm>
            <a:off x="971600" y="0"/>
            <a:ext cx="216024" cy="6858000"/>
            <a:chOff x="251520" y="0"/>
            <a:chExt cx="216024" cy="6858000"/>
          </a:xfrm>
        </p:grpSpPr>
        <p:sp>
          <p:nvSpPr>
            <p:cNvPr id="8" name="Retângulo 7"/>
            <p:cNvSpPr/>
            <p:nvPr/>
          </p:nvSpPr>
          <p:spPr>
            <a:xfrm>
              <a:off x="251520" y="0"/>
              <a:ext cx="72008" cy="685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395536" y="0"/>
              <a:ext cx="72008" cy="68580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0" name="Grupo 6"/>
          <p:cNvGrpSpPr/>
          <p:nvPr userDrawn="1"/>
        </p:nvGrpSpPr>
        <p:grpSpPr>
          <a:xfrm rot="5400000">
            <a:off x="4499992" y="-3303240"/>
            <a:ext cx="144016" cy="9144000"/>
            <a:chOff x="251520" y="0"/>
            <a:chExt cx="216024" cy="6858000"/>
          </a:xfrm>
        </p:grpSpPr>
        <p:sp>
          <p:nvSpPr>
            <p:cNvPr id="11" name="Retângulo 10"/>
            <p:cNvSpPr/>
            <p:nvPr/>
          </p:nvSpPr>
          <p:spPr>
            <a:xfrm>
              <a:off x="251520" y="0"/>
              <a:ext cx="72008" cy="6858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395536" y="0"/>
              <a:ext cx="72008" cy="68580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14" name="CaixaDeTexto 13"/>
          <p:cNvSpPr txBox="1"/>
          <p:nvPr userDrawn="1"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  <p:pic>
        <p:nvPicPr>
          <p:cNvPr id="16" name="Imagem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9"/>
          <a:stretch/>
        </p:blipFill>
        <p:spPr>
          <a:xfrm>
            <a:off x="36925" y="214291"/>
            <a:ext cx="891737" cy="78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80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hyoshioka@smrh.Curitiba.pr.gov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2844" y="3214686"/>
            <a:ext cx="885831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ctr"/>
            <a:r>
              <a:rPr lang="pt-BR" sz="3600" b="1" dirty="0"/>
              <a:t>DESAFIOS  DA IMPLANTAÇÃO DO e-SOCIAL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</p:spTree>
    <p:extLst>
      <p:ext uri="{BB962C8B-B14F-4D97-AF65-F5344CB8AC3E}">
        <p14:creationId xmlns:p14="http://schemas.microsoft.com/office/powerpoint/2010/main" val="2912832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28728" y="1000108"/>
            <a:ext cx="7500990" cy="5898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b="1" dirty="0"/>
          </a:p>
          <a:p>
            <a:pPr algn="just">
              <a:buFont typeface="Arial" pitchFamily="34" charset="0"/>
              <a:buChar char="•"/>
            </a:pPr>
            <a:r>
              <a:rPr lang="pt-BR" sz="2800" b="1" dirty="0"/>
              <a:t>Resolução Comitê Diretivo do </a:t>
            </a:r>
            <a:r>
              <a:rPr lang="pt-BR" sz="2800" b="1" dirty="0" err="1"/>
              <a:t>eSocial</a:t>
            </a:r>
            <a:r>
              <a:rPr lang="pt-BR" sz="2800" b="1" dirty="0"/>
              <a:t> nº 5, de 02 de outubro de 2018</a:t>
            </a:r>
          </a:p>
          <a:p>
            <a:pPr algn="just"/>
            <a:r>
              <a:rPr lang="pt-BR" sz="2800" dirty="0"/>
              <a:t> Art. 2º O início da obrigatoriedade de utilização do </a:t>
            </a:r>
            <a:r>
              <a:rPr lang="pt-BR" sz="2800" dirty="0" err="1"/>
              <a:t>eSocial</a:t>
            </a:r>
            <a:r>
              <a:rPr lang="pt-BR" sz="2800" dirty="0"/>
              <a:t> dar-se-á:</a:t>
            </a:r>
          </a:p>
          <a:p>
            <a:pPr algn="just">
              <a:buFont typeface="Arial" pitchFamily="34" charset="0"/>
              <a:buChar char="•"/>
            </a:pPr>
            <a:endParaRPr lang="pt-BR" sz="2800" b="1" dirty="0"/>
          </a:p>
          <a:p>
            <a:pPr algn="just"/>
            <a:r>
              <a:rPr lang="pt-BR" sz="2400" dirty="0"/>
              <a:t>IV - em janeiro de 2020, para o 4º grupo, que compreende os entes públicos, integrantes do “Grupo 1 - Administração Pública” e as organizações internacionais, integrantes do “Grupo 5 - Organizações Internacionais e Outras Instituições Extraterritoriais”, ambas do Anexo V da Instrução Normativa RFB nº 1.634, de 2016</a:t>
            </a:r>
            <a:endParaRPr lang="pt-BR" sz="2400" b="1" dirty="0"/>
          </a:p>
          <a:p>
            <a:pPr algn="just"/>
            <a:endParaRPr lang="pt-BR" sz="2800" b="1" dirty="0"/>
          </a:p>
          <a:p>
            <a:pPr marL="342900" indent="-342900" algn="just"/>
            <a:endParaRPr lang="pt-BR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</p:spTree>
    <p:extLst>
      <p:ext uri="{BB962C8B-B14F-4D97-AF65-F5344CB8AC3E}">
        <p14:creationId xmlns:p14="http://schemas.microsoft.com/office/powerpoint/2010/main" val="3598947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1285852" y="1428736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§ 1º A prestação das informações dos eventos relativos à Saúde e Segurança do Trabalhador (SST) deverá ocorrer a partir de:</a:t>
            </a:r>
          </a:p>
          <a:p>
            <a:endParaRPr lang="pt-BR" sz="2400" dirty="0"/>
          </a:p>
          <a:p>
            <a:r>
              <a:rPr lang="pt-BR" sz="2400" dirty="0"/>
              <a:t>V - janeiro de 2021, pelos empregadores e contribuintes a que se refere o inciso IV do caput (4º grupo). </a:t>
            </a:r>
          </a:p>
        </p:txBody>
      </p:sp>
    </p:spTree>
    <p:extLst>
      <p:ext uri="{BB962C8B-B14F-4D97-AF65-F5344CB8AC3E}">
        <p14:creationId xmlns:p14="http://schemas.microsoft.com/office/powerpoint/2010/main" val="927786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31C8A16-5339-4C00-9534-01105B408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550" y="1484783"/>
            <a:ext cx="7323906" cy="475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82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1406250"/>
            <a:ext cx="70567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/>
          </a:p>
          <a:p>
            <a:pPr algn="ctr"/>
            <a:endParaRPr lang="pt-BR" sz="32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1428728" y="1705824"/>
            <a:ext cx="74295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2400" b="1" dirty="0"/>
              <a:t>RESOLUÇÃO DO COMITÊ GESTOR DO ESOCIAL nº 19, DE 09 DE NOVEMBRO DE 2018</a:t>
            </a:r>
          </a:p>
          <a:p>
            <a:pPr fontAlgn="base"/>
            <a:endParaRPr lang="pt-BR" sz="2400" dirty="0"/>
          </a:p>
          <a:p>
            <a:pPr fontAlgn="base"/>
            <a:r>
              <a:rPr lang="pt-BR" sz="2400" i="1" dirty="0"/>
              <a:t>“Art. 1° Aprovar a versão 2.5 do leiaute do </a:t>
            </a:r>
            <a:r>
              <a:rPr lang="pt-BR" sz="2400" i="1" dirty="0" err="1"/>
              <a:t>eSocial</a:t>
            </a:r>
            <a:r>
              <a:rPr lang="pt-BR" sz="2400" i="1" dirty="0"/>
              <a:t>, disponível no sítio eletrônico do </a:t>
            </a:r>
            <a:r>
              <a:rPr lang="pt-BR" sz="2400" i="1" dirty="0" err="1"/>
              <a:t>eSocial</a:t>
            </a:r>
            <a:r>
              <a:rPr lang="pt-BR" sz="2400" i="1" dirty="0"/>
              <a:t> na Internet”</a:t>
            </a:r>
          </a:p>
          <a:p>
            <a:pPr fontAlgn="base"/>
            <a:endParaRPr lang="pt-BR" sz="2400" dirty="0"/>
          </a:p>
          <a:p>
            <a:pPr algn="just" fontAlgn="base"/>
            <a:r>
              <a:rPr lang="pt-BR" sz="2400" dirty="0"/>
              <a:t>Incorporou as notas técnicas 01 a 09 e a Nota de Documentação  Evolutivas NDE 01/2018 -SST</a:t>
            </a:r>
          </a:p>
          <a:p>
            <a:pPr algn="just" fontAlgn="base"/>
            <a:endParaRPr lang="pt-BR" sz="2400" dirty="0"/>
          </a:p>
          <a:p>
            <a:pPr algn="just" fontAlgn="base"/>
            <a:r>
              <a:rPr lang="pt-BR" sz="2400" dirty="0"/>
              <a:t>Versão atual é 2.4.02</a:t>
            </a:r>
          </a:p>
          <a:p>
            <a:pPr algn="just" fontAlgn="base"/>
            <a:r>
              <a:rPr lang="pt-BR" sz="2400" dirty="0"/>
              <a:t>Ainda não foi publicado o manual de orientações do </a:t>
            </a:r>
            <a:r>
              <a:rPr lang="pt-BR" sz="2400" dirty="0" err="1"/>
              <a:t>eSocial</a:t>
            </a:r>
            <a:r>
              <a:rPr lang="pt-BR" sz="2400" dirty="0"/>
              <a:t> – MOS da versão 2.5</a:t>
            </a:r>
          </a:p>
          <a:p>
            <a:pPr algn="just" fontAlgn="base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74567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1406250"/>
            <a:ext cx="70567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/>
          </a:p>
          <a:p>
            <a:pPr algn="ctr"/>
            <a:endParaRPr lang="pt-BR" sz="32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1428728" y="1500174"/>
            <a:ext cx="74295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2400" b="1" dirty="0"/>
              <a:t>RESOLUÇÃO DO COMITÊ GESTOR DO ESOCIAL nº 19, DE 09 DE NOVEMBRO DE 2018</a:t>
            </a:r>
          </a:p>
          <a:p>
            <a:pPr fontAlgn="base"/>
            <a:endParaRPr lang="pt-BR" sz="2400" dirty="0"/>
          </a:p>
          <a:p>
            <a:pPr fontAlgn="base"/>
            <a:r>
              <a:rPr lang="pt-BR" sz="2400" dirty="0"/>
              <a:t>Layout versão 2.5 do leiaute do </a:t>
            </a:r>
            <a:r>
              <a:rPr lang="pt-BR" sz="2400" dirty="0" err="1"/>
              <a:t>eSocial</a:t>
            </a:r>
            <a:r>
              <a:rPr lang="pt-BR" sz="2400" dirty="0"/>
              <a:t> algumas alterações:</a:t>
            </a:r>
          </a:p>
          <a:p>
            <a:pPr fontAlgn="base"/>
            <a:endParaRPr lang="pt-BR" sz="2400" dirty="0"/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pt-BR" sz="2400" dirty="0"/>
              <a:t>CPF dos dependentes independentemente da idade</a:t>
            </a: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pt-BR" sz="2400" dirty="0"/>
              <a:t>Novo tipo de contrato de trabalho - prazo determinado por ocorrência de um fato ( criado o campo para inclusão do fato)</a:t>
            </a: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pt-BR" sz="2400" dirty="0"/>
              <a:t>Tabela 29 – treinamento e capacitação SST- incluído o exercício simulado do plano de emergência e combate ao incêndio </a:t>
            </a:r>
          </a:p>
          <a:p>
            <a:pPr fontAlgn="base"/>
            <a:endParaRPr lang="pt-BR" sz="2400" dirty="0"/>
          </a:p>
          <a:p>
            <a:pPr fontAlgn="base"/>
            <a:r>
              <a:rPr lang="pt-BR" sz="2400" dirty="0"/>
              <a:t> </a:t>
            </a:r>
          </a:p>
          <a:p>
            <a:pPr fontAlgn="base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34536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1406250"/>
            <a:ext cx="70567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/>
          </a:p>
          <a:p>
            <a:pPr algn="ctr"/>
            <a:endParaRPr lang="pt-BR" sz="32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1428728" y="1500174"/>
            <a:ext cx="74295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2400" b="1" dirty="0"/>
              <a:t>RESOLUÇÃO DO COMITÊ GESTOR DO ESOCIAL nº 19, DE 09 DE NOVEMBRO DE 2018</a:t>
            </a:r>
          </a:p>
          <a:p>
            <a:pPr fontAlgn="base"/>
            <a:endParaRPr lang="pt-BR" sz="2400" dirty="0"/>
          </a:p>
          <a:p>
            <a:pPr fontAlgn="base"/>
            <a:r>
              <a:rPr lang="pt-BR" sz="2400" dirty="0"/>
              <a:t>Layout versão 2.5 do leiaute do </a:t>
            </a:r>
            <a:r>
              <a:rPr lang="pt-BR" sz="2400" dirty="0" err="1"/>
              <a:t>eSocial</a:t>
            </a:r>
            <a:r>
              <a:rPr lang="pt-BR" sz="2400" dirty="0"/>
              <a:t> algumas alterações:</a:t>
            </a:r>
          </a:p>
          <a:p>
            <a:pPr fontAlgn="base"/>
            <a:endParaRPr lang="pt-BR" sz="2400" dirty="0"/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pt-BR" sz="2400" dirty="0"/>
              <a:t>Campo para inclusão do nome do ambiente de trabalho no evento S-1060 campo 18</a:t>
            </a: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pt-BR" sz="2400" dirty="0"/>
              <a:t>Novo campo exame toxicológico para motorista profissional quando se recusar a fazer o exame no desligamento</a:t>
            </a:r>
          </a:p>
          <a:p>
            <a:pPr fontAlgn="base"/>
            <a:endParaRPr lang="pt-BR" sz="2400" dirty="0"/>
          </a:p>
          <a:p>
            <a:pPr fontAlgn="base"/>
            <a:endParaRPr lang="pt-BR" sz="2400" dirty="0"/>
          </a:p>
          <a:p>
            <a:pPr fontAlgn="base"/>
            <a:r>
              <a:rPr lang="pt-BR" sz="2400" dirty="0"/>
              <a:t> </a:t>
            </a:r>
          </a:p>
          <a:p>
            <a:pPr fontAlgn="base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82874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1406250"/>
            <a:ext cx="70567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/>
          </a:p>
          <a:p>
            <a:pPr algn="ctr"/>
            <a:endParaRPr lang="pt-BR" sz="32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1428728" y="1500174"/>
            <a:ext cx="742955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2400" b="1" dirty="0"/>
              <a:t>RESOLUÇÃO DO COMITÊ GESTOR DO ESOCIAL nº 19, DE 09 DE NOVEMBRO DE 2018</a:t>
            </a:r>
          </a:p>
          <a:p>
            <a:pPr fontAlgn="base"/>
            <a:endParaRPr lang="pt-BR" sz="2400" dirty="0"/>
          </a:p>
          <a:p>
            <a:pPr fontAlgn="base"/>
            <a:r>
              <a:rPr lang="pt-BR" sz="2400" dirty="0"/>
              <a:t>Layout versão 2.5 do leiaute do </a:t>
            </a:r>
            <a:r>
              <a:rPr lang="pt-BR" sz="2400" dirty="0" err="1"/>
              <a:t>eSocial</a:t>
            </a:r>
            <a:r>
              <a:rPr lang="pt-BR" sz="2400" dirty="0"/>
              <a:t> algumas alterações:</a:t>
            </a:r>
          </a:p>
          <a:p>
            <a:pPr marL="342900" indent="-342900" algn="just" fontAlgn="base">
              <a:buFont typeface="Arial" panose="020B0604020202020204" pitchFamily="34" charset="0"/>
              <a:buChar char="•"/>
            </a:pPr>
            <a:r>
              <a:rPr lang="pt-BR" sz="2400" dirty="0"/>
              <a:t>Dois eventos novos criados no layout o </a:t>
            </a:r>
            <a:r>
              <a:rPr lang="pt-BR" sz="2400" dirty="0" err="1"/>
              <a:t>eSocial</a:t>
            </a:r>
            <a:r>
              <a:rPr lang="pt-BR" sz="2400" dirty="0"/>
              <a:t> com todas as informações que ainda não constavam para FGTS, como data de vencimento, lotação tributária, data de admissão e demissão, motivo do desligamento, </a:t>
            </a:r>
          </a:p>
          <a:p>
            <a:pPr algn="just" fontAlgn="base"/>
            <a:r>
              <a:rPr lang="pt-BR" sz="2400" dirty="0"/>
              <a:t>     base de calculo e valor do deposito do FGTS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pt-BR" sz="2400" dirty="0"/>
              <a:t>Informação FGTS por trabalhador (S-5003)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pt-BR" sz="2400" dirty="0"/>
              <a:t>Informação FGTS consolidadas por contribuinte (S-5013)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pt-BR" sz="2400" dirty="0"/>
          </a:p>
          <a:p>
            <a:pPr fontAlgn="base"/>
            <a:endParaRPr lang="pt-BR" sz="2400" dirty="0"/>
          </a:p>
          <a:p>
            <a:pPr fontAlgn="base"/>
            <a:endParaRPr lang="pt-BR" sz="2400" dirty="0"/>
          </a:p>
          <a:p>
            <a:pPr fontAlgn="base"/>
            <a:r>
              <a:rPr lang="pt-BR" sz="2400" dirty="0"/>
              <a:t> </a:t>
            </a:r>
          </a:p>
          <a:p>
            <a:pPr fontAlgn="base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74214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3168352" y="260648"/>
            <a:ext cx="3778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357290" y="1825624"/>
            <a:ext cx="7500990" cy="4460896"/>
          </a:xfrm>
        </p:spPr>
        <p:txBody>
          <a:bodyPr>
            <a:normAutofit/>
          </a:bodyPr>
          <a:lstStyle/>
          <a:p>
            <a:r>
              <a:rPr lang="pt-BR" sz="4800" b="1" dirty="0"/>
              <a:t>INTEGRADOR</a:t>
            </a:r>
          </a:p>
          <a:p>
            <a:r>
              <a:rPr lang="pt-BR" sz="4800" b="1" dirty="0"/>
              <a:t>QUALIFICAÇÃO CADASTRAL</a:t>
            </a:r>
          </a:p>
          <a:p>
            <a:r>
              <a:rPr lang="pt-BR" sz="4800" b="1" dirty="0"/>
              <a:t>PARAMETRIZAÇÃO TABELAS</a:t>
            </a:r>
          </a:p>
          <a:p>
            <a:r>
              <a:rPr lang="pt-BR" sz="4800" b="1" dirty="0"/>
              <a:t>PROCESSOS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1406250"/>
            <a:ext cx="705678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b="1" dirty="0"/>
          </a:p>
          <a:p>
            <a:pPr algn="ctr"/>
            <a:r>
              <a:rPr lang="pt-BR" sz="3200" b="1" dirty="0"/>
              <a:t>INTEGRADOR</a:t>
            </a:r>
          </a:p>
          <a:p>
            <a:pPr algn="ctr"/>
            <a:endParaRPr lang="pt-BR" sz="28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/>
              <a:t>SISTEMA DE MENSAGERIA – TROCA DE ARQUIVOS ENTRE O ORGÃO e </a:t>
            </a:r>
            <a:r>
              <a:rPr lang="pt-BR" sz="2400" dirty="0" err="1"/>
              <a:t>eSocial</a:t>
            </a:r>
            <a:r>
              <a:rPr lang="pt-BR" sz="2400" dirty="0"/>
              <a:t> – ainda não foi  disponibilizado pelo </a:t>
            </a:r>
            <a:r>
              <a:rPr lang="pt-BR" sz="2400" dirty="0" err="1"/>
              <a:t>eSocial</a:t>
            </a:r>
            <a:r>
              <a:rPr lang="pt-BR" sz="2400" dirty="0"/>
              <a:t> o ambiente de testes</a:t>
            </a:r>
          </a:p>
          <a:p>
            <a:pPr algn="just"/>
            <a:endParaRPr lang="pt-BR" sz="2400" dirty="0"/>
          </a:p>
          <a:p>
            <a:pPr marL="452438"/>
            <a:r>
              <a:rPr lang="pt-BR" sz="2400" b="1" dirty="0"/>
              <a:t>Prazo de Implantação da NDE 02/2018</a:t>
            </a:r>
          </a:p>
          <a:p>
            <a:pPr marL="452438"/>
            <a:r>
              <a:rPr lang="pt-BR" sz="2400" dirty="0"/>
              <a:t>Produção Restrita (Homologação): </a:t>
            </a:r>
            <a:r>
              <a:rPr lang="pt-BR" sz="2400" b="1" dirty="0"/>
              <a:t>05/11/2018</a:t>
            </a:r>
            <a:endParaRPr lang="pt-BR" sz="2400" dirty="0"/>
          </a:p>
          <a:p>
            <a:pPr marL="452438"/>
            <a:r>
              <a:rPr lang="pt-BR" sz="2400" dirty="0"/>
              <a:t>Produção: </a:t>
            </a:r>
            <a:r>
              <a:rPr lang="pt-BR" sz="2400" b="1" dirty="0"/>
              <a:t>14/01/2019</a:t>
            </a:r>
          </a:p>
          <a:p>
            <a:pPr marL="452438"/>
            <a:endParaRPr lang="pt-BR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</p:spTree>
    <p:extLst>
      <p:ext uri="{BB962C8B-B14F-4D97-AF65-F5344CB8AC3E}">
        <p14:creationId xmlns:p14="http://schemas.microsoft.com/office/powerpoint/2010/main" val="2781062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1285860"/>
            <a:ext cx="705678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INTEGRADOR </a:t>
            </a:r>
          </a:p>
          <a:p>
            <a:pPr algn="ctr"/>
            <a:endParaRPr lang="pt-BR" sz="28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/>
              <a:t>TIPO DE TOKEN – ASSINATURA  DIGITAL - </a:t>
            </a:r>
            <a:r>
              <a:rPr lang="pt-BR" sz="2000" dirty="0"/>
              <a:t>Os certificados digitais usados no </a:t>
            </a:r>
            <a:r>
              <a:rPr lang="pt-BR" sz="2000" dirty="0" err="1"/>
              <a:t>eSocial</a:t>
            </a:r>
            <a:r>
              <a:rPr lang="pt-BR" sz="2000" dirty="0"/>
              <a:t> deverão estar habilitados para a função de assinatura digital, respeitando a Política do Certificado, podendo fazer uso da Procuração Eletrônica da Receita ou da Caixa.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000" dirty="0"/>
              <a:t>A1: utilizado para assinar eletronicamente documentos e fazer transações. É um arquivo de identificação gerado e armazenado no próprio computador, o que facilita a sua utilização.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000" dirty="0"/>
              <a:t>A3:  Trata-se de um microchip ou </a:t>
            </a:r>
            <a:r>
              <a:rPr lang="pt-BR" sz="2000" dirty="0" err="1"/>
              <a:t>pendrive</a:t>
            </a:r>
            <a:r>
              <a:rPr lang="pt-BR" sz="2000" dirty="0"/>
              <a:t> externo de identificação - CNPJ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</p:spTree>
    <p:extLst>
      <p:ext uri="{BB962C8B-B14F-4D97-AF65-F5344CB8AC3E}">
        <p14:creationId xmlns:p14="http://schemas.microsoft.com/office/powerpoint/2010/main" val="278106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1412776"/>
            <a:ext cx="756084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1" dirty="0"/>
              <a:t>Administração Direta  - Prefeitura Municipal de Curitiba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1" dirty="0"/>
              <a:t>Administração Indireta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b="1" dirty="0"/>
              <a:t>Fundação de Ação Social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b="1" dirty="0"/>
              <a:t>Fundação Cultural de Curitiba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b="1" dirty="0"/>
              <a:t>Instituto de Administração Publica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b="1" dirty="0"/>
              <a:t>Instituto de Previdência dos Servidores do Município de Curitiba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b="1" dirty="0"/>
              <a:t>Instituto Municipal de Turismo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b="1" dirty="0"/>
              <a:t>Instituto de Pesquisa e Planejamento Urbano de Curitiba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b="1" dirty="0"/>
              <a:t>Urbanização de Curitiba S.A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b="1" dirty="0"/>
              <a:t>Companhia de Habitação Popular de Curitiba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b="1" dirty="0"/>
              <a:t>Curitiba S.A.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b="1" dirty="0"/>
              <a:t>Agência Curitiba de Desenvolvimento S/A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</p:spTree>
    <p:extLst>
      <p:ext uri="{BB962C8B-B14F-4D97-AF65-F5344CB8AC3E}">
        <p14:creationId xmlns:p14="http://schemas.microsoft.com/office/powerpoint/2010/main" val="2912832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2786050" y="1571612"/>
            <a:ext cx="43586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/>
              <a:t>QUALIFICAÇÃO CADASTRAL </a:t>
            </a:r>
          </a:p>
        </p:txBody>
      </p:sp>
      <p:sp>
        <p:nvSpPr>
          <p:cNvPr id="7" name="Retângulo 6"/>
          <p:cNvSpPr/>
          <p:nvPr/>
        </p:nvSpPr>
        <p:spPr>
          <a:xfrm>
            <a:off x="1428728" y="2643182"/>
            <a:ext cx="7286675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b="1" dirty="0"/>
              <a:t> </a:t>
            </a:r>
            <a:r>
              <a:rPr lang="pt-BR" sz="2100" b="1" dirty="0"/>
              <a:t>APROXIMADAMENTE 94 % DOS SERVIDORES ESTÃO COM A QUALIFICAÇÃO CADASTRAL CORRETA</a:t>
            </a:r>
          </a:p>
          <a:p>
            <a:pPr>
              <a:buFont typeface="Arial" pitchFamily="34" charset="0"/>
              <a:buChar char="•"/>
            </a:pPr>
            <a:r>
              <a:rPr lang="pt-BR" sz="2100" b="1" dirty="0"/>
              <a:t> CONSULTA QUALIFICAÇÃO CADASTRAL SEMANALMENTE ATRAVÉS DE LOTE NO SITE </a:t>
            </a:r>
            <a:r>
              <a:rPr lang="pt-BR" sz="2100" b="1" dirty="0" err="1"/>
              <a:t>eSocial</a:t>
            </a:r>
            <a:endParaRPr lang="pt-BR" sz="2100" b="1" dirty="0"/>
          </a:p>
          <a:p>
            <a:pPr>
              <a:buFont typeface="Arial" pitchFamily="34" charset="0"/>
              <a:buChar char="•"/>
            </a:pPr>
            <a:r>
              <a:rPr lang="pt-BR" sz="2100" b="1" dirty="0"/>
              <a:t> INCLUSÃO DA QUALIFICAÇÃO CADASTRAL NOS EDITAIS DE CONCURSOS</a:t>
            </a:r>
          </a:p>
          <a:p>
            <a:pPr>
              <a:buFont typeface="Arial" pitchFamily="34" charset="0"/>
              <a:buChar char="•"/>
            </a:pPr>
            <a:r>
              <a:rPr lang="pt-BR" sz="2100" b="1" dirty="0"/>
              <a:t> INCLUSÃO DA QUALIFICAÇÃO CADASTRAL NOS CADASTROS DE FORNECEDORES</a:t>
            </a:r>
          </a:p>
          <a:p>
            <a:pPr>
              <a:buFont typeface="Arial" pitchFamily="34" charset="0"/>
              <a:buChar char="•"/>
            </a:pPr>
            <a:r>
              <a:rPr lang="pt-BR" sz="2100" b="1" dirty="0"/>
              <a:t> RECADASTRAMENTO DOS SERVIDORES, ATUALIZAÇÃO DE DADOS DE CPF DE DEPENDENTES, CNH DE MOTORISTAS, ALÉM NOME, ENDEREÇO, ...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56356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1406250"/>
            <a:ext cx="70567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b="1" dirty="0"/>
          </a:p>
          <a:p>
            <a:pPr algn="ctr"/>
            <a:endParaRPr lang="pt-BR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2857488" y="1428736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QUALIFICAÇÃO CADASTRAL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85856" y="2071679"/>
          <a:ext cx="7572425" cy="4500602"/>
        </p:xfrm>
        <a:graphic>
          <a:graphicData uri="http://schemas.openxmlformats.org/drawingml/2006/table">
            <a:tbl>
              <a:tblPr/>
              <a:tblGrid>
                <a:gridCol w="2445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52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6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52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6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52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62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2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286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QUALIFICAÇÃO CADASTRAL - Esocial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ago/17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mar/18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jul/18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set/18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nov/18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CADASTRO OK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21.714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79,61%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22.373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82,03%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24.585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90,14%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25.540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93,64%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25.674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94,13%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NIS INVÁLIDO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CPF INVÁLIDO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NOME INVÁLIDO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DATA NASCIMENTO INVALIDA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NIS INCONSISTENTE*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478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1,75%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368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1,35%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0,18%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0,18%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DTA NASCIMENTO DIVERGENTE CNIS**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0,68%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0,52%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0,37%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0,26%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0,22%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NIS COM ÓBITO**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CPF DIVERGENTE NO CNIS**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978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3,59%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747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2,74%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421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1,54%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327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289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1,06%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CPF NÃO PREENCHIDO NO CNIS*****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2.088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7,66%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1.676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6,15%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2,94%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368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1,35%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CPF NÃO CADASTRADO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CPF NULO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CPF CANCELADO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CPF SUSPENSO******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0,02%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DTA NASCIMENTO DIVERGENTE CPF***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0,18%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0,14%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0,03%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NOME DIVERGENTE CPF***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2.674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9,80%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1.903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6,98%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1.210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4,44%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644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2,36%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493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1,81%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NIS NÃO INFORMADO*****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0,08%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0,07%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0,06%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0,06%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0,05%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DA CONSULTA - PMC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27.600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27.274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27.229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27.022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26.887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TOTAL DE CPF/NIS PARA CORREÇÃO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6.481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20,39%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4.901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17,97%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2.645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9,86%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1.483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6,36%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1.214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5,87%</a:t>
                      </a:r>
                    </a:p>
                  </a:txBody>
                  <a:tcPr marL="7938" marR="7938" marT="7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201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28728" y="1428736"/>
            <a:ext cx="72152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PARAMETRIZAÇÃO DE EVENTOS E TABELAS</a:t>
            </a:r>
          </a:p>
          <a:p>
            <a:pPr>
              <a:buFont typeface="Arial" pitchFamily="34" charset="0"/>
              <a:buChar char="•"/>
            </a:pPr>
            <a:r>
              <a:rPr lang="pt-BR" sz="2400" b="1" dirty="0"/>
              <a:t>Eventos Iniciais e de Tabelas</a:t>
            </a:r>
          </a:p>
          <a:p>
            <a:endParaRPr lang="pt-BR" sz="2400" b="1" dirty="0"/>
          </a:p>
          <a:p>
            <a:pPr lvl="1">
              <a:buFont typeface="Arial" pitchFamily="34" charset="0"/>
              <a:buChar char="•"/>
            </a:pPr>
            <a:r>
              <a:rPr lang="pt-BR" sz="2400" b="1" dirty="0"/>
              <a:t>Validação dos </a:t>
            </a:r>
            <a:r>
              <a:rPr lang="pt-BR" sz="2400" b="1" dirty="0" err="1"/>
              <a:t>CBO´</a:t>
            </a:r>
            <a:r>
              <a:rPr lang="pt-BR" sz="2400" b="1" dirty="0"/>
              <a:t>s, definição de Acumulação de Cargos, Contagem Especial e Dedicação Exclusiva. (S-1030)</a:t>
            </a:r>
          </a:p>
          <a:p>
            <a:pPr lvl="1">
              <a:buFont typeface="Arial" pitchFamily="34" charset="0"/>
              <a:buChar char="•"/>
            </a:pPr>
            <a:r>
              <a:rPr lang="pt-BR" sz="2400" b="1" dirty="0"/>
              <a:t> Tabela de Rubricas - parametrizações, conforme NDE nº 02/2018, Teto Remuneratório e Abono de Permanência Definição sobre criação de novos eventos. (S-1010) – eventos afastamentos – Natureza das Rubricas </a:t>
            </a:r>
          </a:p>
          <a:p>
            <a:pPr lvl="1">
              <a:buFont typeface="Arial" pitchFamily="34" charset="0"/>
              <a:buChar char="•"/>
            </a:pPr>
            <a:r>
              <a:rPr lang="pt-BR" sz="2400" b="1" dirty="0"/>
              <a:t>Tabela de Processos Administrativos/Judiciais - Tela para inclusão das informações (S-1070)</a:t>
            </a:r>
          </a:p>
        </p:txBody>
      </p:sp>
    </p:spTree>
    <p:extLst>
      <p:ext uri="{BB962C8B-B14F-4D97-AF65-F5344CB8AC3E}">
        <p14:creationId xmlns:p14="http://schemas.microsoft.com/office/powerpoint/2010/main" val="4082348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28728" y="1428736"/>
            <a:ext cx="72152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PARAMETRIZAÇÃO DE EVENTOS E TABELAS</a:t>
            </a:r>
          </a:p>
          <a:p>
            <a:pPr algn="ctr"/>
            <a:endParaRPr lang="pt-BR" sz="2400" b="1" dirty="0"/>
          </a:p>
          <a:p>
            <a:pPr>
              <a:buFont typeface="Arial" pitchFamily="34" charset="0"/>
              <a:buChar char="•"/>
            </a:pPr>
            <a:r>
              <a:rPr lang="pt-BR" sz="2400" b="1" dirty="0"/>
              <a:t> Eventos </a:t>
            </a:r>
            <a:r>
              <a:rPr lang="pt-BR" sz="2400" b="1" dirty="0" err="1"/>
              <a:t>Eventos</a:t>
            </a:r>
            <a:r>
              <a:rPr lang="pt-BR" sz="2400" b="1" dirty="0"/>
              <a:t> Não Periódicos</a:t>
            </a:r>
            <a:endParaRPr lang="pt-BR" sz="2400" b="1" dirty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pt-BR" sz="2400" b="1" dirty="0"/>
              <a:t> Inclusão do Nº da Certidão de Óbito da Pessoa. (S-2250) – Integração de sistemas</a:t>
            </a:r>
          </a:p>
          <a:p>
            <a:pPr lvl="1">
              <a:buFont typeface="Arial" pitchFamily="34" charset="0"/>
              <a:buChar char="•"/>
            </a:pPr>
            <a:r>
              <a:rPr lang="pt-BR" sz="2400" b="1" dirty="0"/>
              <a:t> Em caso de reintegração por determinação judicial, preencher com o número do processo. (S-2298) inclusão de campos</a:t>
            </a:r>
          </a:p>
          <a:p>
            <a:pPr lvl="1">
              <a:buFont typeface="Arial" pitchFamily="34" charset="0"/>
              <a:buChar char="•"/>
            </a:pPr>
            <a:r>
              <a:rPr lang="pt-BR" sz="2400" b="1" dirty="0"/>
              <a:t> Identificar se o servidor entrou pelo sistema de cotas, indicar se o provimento foi através de processo judicial (S-2200)</a:t>
            </a:r>
          </a:p>
          <a:p>
            <a:pPr lvl="1"/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0823489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28728" y="1428736"/>
            <a:ext cx="7215238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PARAMETRIZAÇÃO DE EVENTOS E TABELAS</a:t>
            </a:r>
          </a:p>
          <a:p>
            <a:pPr algn="ctr"/>
            <a:endParaRPr lang="pt-BR" sz="2400" b="1" dirty="0"/>
          </a:p>
          <a:p>
            <a:pPr>
              <a:buFont typeface="Arial" pitchFamily="34" charset="0"/>
              <a:buChar char="•"/>
            </a:pPr>
            <a:r>
              <a:rPr lang="pt-BR" sz="2100" b="1" dirty="0"/>
              <a:t> Eventos Periódicos</a:t>
            </a:r>
          </a:p>
          <a:p>
            <a:endParaRPr lang="pt-BR" sz="2100" b="1" dirty="0"/>
          </a:p>
          <a:p>
            <a:pPr lvl="1" algn="just">
              <a:buFont typeface="Arial" pitchFamily="34" charset="0"/>
              <a:buChar char="•"/>
            </a:pPr>
            <a:r>
              <a:rPr lang="pt-BR" sz="2100" b="1" dirty="0"/>
              <a:t> RRA – Rendimentos Recebidos Acumuladamente (S-1200)</a:t>
            </a:r>
          </a:p>
          <a:p>
            <a:pPr marL="0" lvl="1">
              <a:buFont typeface="Arial" pitchFamily="34" charset="0"/>
              <a:buChar char="•"/>
            </a:pPr>
            <a:endParaRPr lang="pt-BR" sz="2100" b="1" dirty="0"/>
          </a:p>
          <a:p>
            <a:pPr marL="0" lvl="1">
              <a:buFont typeface="Arial" pitchFamily="34" charset="0"/>
              <a:buChar char="•"/>
            </a:pPr>
            <a:r>
              <a:rPr lang="pt-BR" sz="2100" b="1" dirty="0"/>
              <a:t>Eventos Saúde e Segurança no Trabalho</a:t>
            </a:r>
          </a:p>
          <a:p>
            <a:pPr marL="0" lvl="1">
              <a:buFont typeface="Arial" pitchFamily="34" charset="0"/>
              <a:buChar char="•"/>
            </a:pPr>
            <a:endParaRPr lang="pt-BR" sz="2100" b="1" dirty="0"/>
          </a:p>
          <a:p>
            <a:pPr marL="457200" lvl="2">
              <a:buFont typeface="Arial" pitchFamily="34" charset="0"/>
              <a:buChar char="•"/>
            </a:pPr>
            <a:r>
              <a:rPr lang="pt-BR" sz="2100" b="1" dirty="0"/>
              <a:t> Comunicação de Acidente de Trabalho</a:t>
            </a:r>
          </a:p>
          <a:p>
            <a:pPr marL="457200" lvl="2">
              <a:buFont typeface="Arial" pitchFamily="34" charset="0"/>
              <a:buChar char="•"/>
            </a:pPr>
            <a:r>
              <a:rPr lang="pt-BR" sz="2100" b="1" dirty="0"/>
              <a:t> Monitoramento da saúde do trabalhador</a:t>
            </a:r>
          </a:p>
          <a:p>
            <a:pPr marL="457200" lvl="2">
              <a:buFont typeface="Arial" pitchFamily="34" charset="0"/>
              <a:buChar char="•"/>
            </a:pPr>
            <a:r>
              <a:rPr lang="pt-BR" sz="2100" b="1" dirty="0"/>
              <a:t>Condições Ambientais do Trabalho - Fatores de Risco</a:t>
            </a:r>
          </a:p>
          <a:p>
            <a:pPr marL="457200" lvl="2">
              <a:buFont typeface="Arial" pitchFamily="34" charset="0"/>
              <a:buChar char="•"/>
            </a:pPr>
            <a:r>
              <a:rPr lang="pt-BR" sz="2100" b="1" dirty="0"/>
              <a:t> Exame Toxicológico do Motorista Profissional*</a:t>
            </a:r>
          </a:p>
          <a:p>
            <a:pPr marL="457200" lvl="2">
              <a:buFont typeface="Arial" pitchFamily="34" charset="0"/>
              <a:buChar char="•"/>
            </a:pPr>
            <a:r>
              <a:rPr lang="pt-BR" sz="2100" b="1" dirty="0"/>
              <a:t> Treinamentos, Capacitações e Exercícios Simulados*</a:t>
            </a:r>
          </a:p>
          <a:p>
            <a:pPr marL="457200" lvl="2">
              <a:buFont typeface="Arial" pitchFamily="34" charset="0"/>
              <a:buChar char="•"/>
            </a:pPr>
            <a:endParaRPr lang="pt-BR" sz="2400" b="1" dirty="0"/>
          </a:p>
          <a:p>
            <a:pPr marL="457200" lvl="2"/>
            <a:r>
              <a:rPr lang="pt-BR" sz="2400" b="1" dirty="0"/>
              <a:t>* </a:t>
            </a:r>
            <a:r>
              <a:rPr lang="pt-BR" sz="2100" b="1" dirty="0"/>
              <a:t>Evento criado na NDE nº 01/2018</a:t>
            </a:r>
          </a:p>
        </p:txBody>
      </p:sp>
    </p:spTree>
    <p:extLst>
      <p:ext uri="{BB962C8B-B14F-4D97-AF65-F5344CB8AC3E}">
        <p14:creationId xmlns:p14="http://schemas.microsoft.com/office/powerpoint/2010/main" val="4082348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28728" y="1428736"/>
            <a:ext cx="721523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b="1" dirty="0"/>
              <a:t>Ações a desenvolver SST</a:t>
            </a:r>
          </a:p>
          <a:p>
            <a:pPr>
              <a:buFont typeface="Arial" pitchFamily="34" charset="0"/>
              <a:buChar char="•"/>
            </a:pPr>
            <a:endParaRPr lang="pt-BR" b="1" dirty="0"/>
          </a:p>
          <a:p>
            <a:r>
              <a:rPr lang="pt-BR" dirty="0"/>
              <a:t>AÇÕES A DESENVOLVER</a:t>
            </a:r>
          </a:p>
          <a:p>
            <a:endParaRPr lang="pt-BR" dirty="0"/>
          </a:p>
          <a:p>
            <a:r>
              <a:rPr lang="pt-BR" b="1" dirty="0"/>
              <a:t>1 - Desenvolver cadastro no meta4 dos sistemas de :</a:t>
            </a:r>
          </a:p>
          <a:p>
            <a:r>
              <a:rPr lang="pt-BR" b="1" dirty="0"/>
              <a:t>     Programa de Avaliação </a:t>
            </a:r>
            <a:r>
              <a:rPr lang="pt-BR" b="1" dirty="0" err="1"/>
              <a:t>Ambiental-PAA</a:t>
            </a:r>
            <a:r>
              <a:rPr lang="pt-BR" b="1" dirty="0"/>
              <a:t> . Equivalente público do PPRA (Programa de Prevenção de Riscos Ambientais);</a:t>
            </a:r>
          </a:p>
          <a:p>
            <a:r>
              <a:rPr lang="pt-BR" b="1" dirty="0"/>
              <a:t>     Programa de Avaliação e Controle da Saúde do </a:t>
            </a:r>
            <a:r>
              <a:rPr lang="pt-BR" b="1" dirty="0" err="1"/>
              <a:t>Servidor-PACSS</a:t>
            </a:r>
            <a:r>
              <a:rPr lang="pt-BR" b="1" dirty="0"/>
              <a:t>.   Equivalente público do PCMSO (Programa de Controle Médico e Saúde Ocupacional);- sistema paralelo</a:t>
            </a:r>
          </a:p>
          <a:p>
            <a:r>
              <a:rPr lang="pt-BR" b="1" dirty="0"/>
              <a:t>2 - Implementar melhorias no cadastro de exames médicos ocupacionais; ( ficha médica, incluir campo de resultados de exames complementares, toxicológicos)</a:t>
            </a:r>
          </a:p>
          <a:p>
            <a:pPr>
              <a:buFont typeface="Arial" pitchFamily="34" charset="0"/>
              <a:buChar char="•"/>
            </a:pPr>
            <a:endParaRPr lang="pt-BR" sz="2100" b="1" dirty="0"/>
          </a:p>
          <a:p>
            <a:pPr marL="0" lvl="1"/>
            <a:endParaRPr lang="pt-BR" sz="2100" b="1" dirty="0"/>
          </a:p>
          <a:p>
            <a:pPr marL="0" lvl="1"/>
            <a:endParaRPr lang="pt-BR" sz="2100" b="1" dirty="0"/>
          </a:p>
          <a:p>
            <a:pPr marL="0" lvl="1">
              <a:buFont typeface="Arial" pitchFamily="34" charset="0"/>
              <a:buChar char="•"/>
            </a:pPr>
            <a:endParaRPr lang="pt-BR" sz="2100" b="1" dirty="0"/>
          </a:p>
          <a:p>
            <a:pPr marL="457200" lvl="2">
              <a:buFont typeface="Arial" pitchFamily="34" charset="0"/>
              <a:buChar char="•"/>
            </a:pPr>
            <a:endParaRPr lang="pt-BR" sz="2100" b="1" dirty="0"/>
          </a:p>
        </p:txBody>
      </p:sp>
    </p:spTree>
    <p:extLst>
      <p:ext uri="{BB962C8B-B14F-4D97-AF65-F5344CB8AC3E}">
        <p14:creationId xmlns:p14="http://schemas.microsoft.com/office/powerpoint/2010/main" val="40823489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28728" y="1428736"/>
            <a:ext cx="721523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b="1" dirty="0"/>
              <a:t>Ações a desenvolver SST</a:t>
            </a:r>
          </a:p>
          <a:p>
            <a:pPr>
              <a:buFont typeface="Arial" pitchFamily="34" charset="0"/>
              <a:buChar char="•"/>
            </a:pPr>
            <a:endParaRPr lang="pt-BR" b="1" dirty="0"/>
          </a:p>
          <a:p>
            <a:r>
              <a:rPr lang="pt-BR" dirty="0"/>
              <a:t>AÇÕES A DESENVOLVER</a:t>
            </a:r>
          </a:p>
          <a:p>
            <a:endParaRPr lang="pt-BR" dirty="0"/>
          </a:p>
          <a:p>
            <a:r>
              <a:rPr lang="pt-BR" b="1" dirty="0"/>
              <a:t>3- Implementar melhorias no registro de Acidentes de Trabalho; ( parametrização dos eventos com </a:t>
            </a:r>
            <a:r>
              <a:rPr lang="pt-BR" b="1" dirty="0" err="1"/>
              <a:t>esocial</a:t>
            </a:r>
            <a:r>
              <a:rPr lang="pt-BR" b="1" dirty="0"/>
              <a:t>)</a:t>
            </a:r>
          </a:p>
          <a:p>
            <a:r>
              <a:rPr lang="pt-BR" b="1" dirty="0"/>
              <a:t>4 - Implementar melhorias no registro de gratificação de riscos de vida/insalubridade; ; (parametrização dos eventos com </a:t>
            </a:r>
            <a:r>
              <a:rPr lang="pt-BR" b="1" dirty="0" err="1"/>
              <a:t>esocial</a:t>
            </a:r>
            <a:r>
              <a:rPr lang="pt-BR" b="1" dirty="0"/>
              <a:t>)</a:t>
            </a:r>
          </a:p>
          <a:p>
            <a:r>
              <a:rPr lang="pt-BR" b="1" dirty="0"/>
              <a:t>5 - Implementar melhorias no registro de afastamentos dos servidores; </a:t>
            </a:r>
          </a:p>
          <a:p>
            <a:r>
              <a:rPr lang="pt-BR" b="1" dirty="0"/>
              <a:t> (parametrização dos eventos com </a:t>
            </a:r>
            <a:r>
              <a:rPr lang="pt-BR" b="1" dirty="0" err="1"/>
              <a:t>esocial</a:t>
            </a:r>
            <a:r>
              <a:rPr lang="pt-BR" b="1" dirty="0"/>
              <a:t>)</a:t>
            </a:r>
          </a:p>
          <a:p>
            <a:r>
              <a:rPr lang="pt-BR" b="1" dirty="0"/>
              <a:t>7-  Implementar /Cadastrar na ficha funcional do servidor, as capacitações previstas para o trabalho.</a:t>
            </a:r>
          </a:p>
          <a:p>
            <a:pPr>
              <a:buFont typeface="Arial" pitchFamily="34" charset="0"/>
              <a:buChar char="•"/>
            </a:pPr>
            <a:endParaRPr lang="pt-BR" sz="2100" b="1" dirty="0"/>
          </a:p>
          <a:p>
            <a:pPr marL="0" lvl="1"/>
            <a:endParaRPr lang="pt-BR" sz="2100" b="1" dirty="0"/>
          </a:p>
          <a:p>
            <a:pPr marL="0" lvl="1"/>
            <a:endParaRPr lang="pt-BR" sz="2100" b="1" dirty="0"/>
          </a:p>
          <a:p>
            <a:pPr marL="0" lvl="1">
              <a:buFont typeface="Arial" pitchFamily="34" charset="0"/>
              <a:buChar char="•"/>
            </a:pPr>
            <a:endParaRPr lang="pt-BR" sz="2100" b="1" dirty="0"/>
          </a:p>
          <a:p>
            <a:pPr marL="457200" lvl="2">
              <a:buFont typeface="Arial" pitchFamily="34" charset="0"/>
              <a:buChar char="•"/>
            </a:pPr>
            <a:endParaRPr lang="pt-BR" sz="2100" b="1" dirty="0"/>
          </a:p>
        </p:txBody>
      </p:sp>
    </p:spTree>
    <p:extLst>
      <p:ext uri="{BB962C8B-B14F-4D97-AF65-F5344CB8AC3E}">
        <p14:creationId xmlns:p14="http://schemas.microsoft.com/office/powerpoint/2010/main" val="4082348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357562"/>
            <a:ext cx="52387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tângulo 8"/>
          <p:cNvSpPr/>
          <p:nvPr/>
        </p:nvSpPr>
        <p:spPr>
          <a:xfrm>
            <a:off x="1643042" y="1643050"/>
            <a:ext cx="67151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18.1 Eventos de SST no âmbito dos órgãos públicos</a:t>
            </a:r>
          </a:p>
          <a:p>
            <a:endParaRPr lang="pt-BR" dirty="0"/>
          </a:p>
          <a:p>
            <a:pPr algn="just"/>
            <a:r>
              <a:rPr lang="pt-BR" b="1" dirty="0"/>
              <a:t>Órgão público cujos servidores estatutários estejam vinculados a um RPPS: não há obrigatoriedade de envio dos eventos de SST.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23489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28728" y="1428736"/>
            <a:ext cx="721523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Definição de Processos</a:t>
            </a:r>
          </a:p>
          <a:p>
            <a:pPr algn="ctr"/>
            <a:endParaRPr lang="pt-BR" sz="2400" b="1" dirty="0"/>
          </a:p>
          <a:p>
            <a:pPr>
              <a:buFont typeface="Arial" pitchFamily="34" charset="0"/>
              <a:buChar char="•"/>
            </a:pPr>
            <a:r>
              <a:rPr lang="pt-BR" sz="2100" b="1" dirty="0"/>
              <a:t> Estagiários</a:t>
            </a:r>
          </a:p>
          <a:p>
            <a:pPr marL="0" lvl="1">
              <a:buFont typeface="Arial" pitchFamily="34" charset="0"/>
              <a:buChar char="•"/>
            </a:pPr>
            <a:r>
              <a:rPr lang="pt-BR" sz="2100" b="1" dirty="0"/>
              <a:t> Licença Tratamento de Saúde</a:t>
            </a:r>
          </a:p>
          <a:p>
            <a:pPr marL="0" lvl="1">
              <a:buFont typeface="Arial" pitchFamily="34" charset="0"/>
              <a:buChar char="•"/>
            </a:pPr>
            <a:r>
              <a:rPr lang="pt-BR" sz="2100" b="1" dirty="0"/>
              <a:t> Pagamentos Retroativos </a:t>
            </a:r>
            <a:r>
              <a:rPr lang="pt-BR" sz="2100" b="1" dirty="0" err="1"/>
              <a:t>CLTs</a:t>
            </a:r>
            <a:r>
              <a:rPr lang="pt-BR" sz="2100" b="1" dirty="0"/>
              <a:t> </a:t>
            </a:r>
            <a:r>
              <a:rPr lang="pt-BR" sz="2100" b="1" dirty="0" err="1"/>
              <a:t>vs</a:t>
            </a:r>
            <a:r>
              <a:rPr lang="pt-BR" sz="2100" b="1" dirty="0"/>
              <a:t> Estatutários</a:t>
            </a:r>
          </a:p>
          <a:p>
            <a:pPr marL="0" lvl="1">
              <a:buFont typeface="Arial" pitchFamily="34" charset="0"/>
              <a:buChar char="•"/>
            </a:pPr>
            <a:r>
              <a:rPr lang="pt-BR" sz="2100" b="1" dirty="0"/>
              <a:t> Apuração do Período de </a:t>
            </a:r>
            <a:r>
              <a:rPr lang="pt-BR" sz="2100" b="1" dirty="0" err="1"/>
              <a:t>Frequência</a:t>
            </a:r>
            <a:r>
              <a:rPr lang="pt-BR" sz="2100" b="1" dirty="0"/>
              <a:t> </a:t>
            </a:r>
            <a:r>
              <a:rPr lang="pt-BR" sz="2100" b="1" dirty="0" err="1"/>
              <a:t>CLTs</a:t>
            </a:r>
            <a:r>
              <a:rPr lang="pt-BR" sz="2100" b="1" dirty="0"/>
              <a:t> </a:t>
            </a:r>
            <a:r>
              <a:rPr lang="pt-BR" sz="2100" b="1" dirty="0" err="1"/>
              <a:t>vs</a:t>
            </a:r>
            <a:r>
              <a:rPr lang="pt-BR" sz="2100" b="1" dirty="0"/>
              <a:t> Estatutários</a:t>
            </a:r>
          </a:p>
          <a:p>
            <a:pPr marL="0" lvl="1"/>
            <a:endParaRPr lang="pt-BR" sz="2100" b="1" dirty="0"/>
          </a:p>
          <a:p>
            <a:pPr marL="457200" lvl="2">
              <a:buFont typeface="Arial" pitchFamily="34" charset="0"/>
              <a:buChar char="•"/>
            </a:pPr>
            <a:endParaRPr lang="pt-BR" sz="2100" b="1" dirty="0"/>
          </a:p>
        </p:txBody>
      </p:sp>
    </p:spTree>
    <p:extLst>
      <p:ext uri="{BB962C8B-B14F-4D97-AF65-F5344CB8AC3E}">
        <p14:creationId xmlns:p14="http://schemas.microsoft.com/office/powerpoint/2010/main" val="40823489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28728" y="1428736"/>
            <a:ext cx="721523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Definição de Processos</a:t>
            </a:r>
          </a:p>
          <a:p>
            <a:pPr algn="ctr"/>
            <a:endParaRPr lang="pt-BR" sz="2400" b="1" dirty="0"/>
          </a:p>
          <a:p>
            <a:pPr>
              <a:buFont typeface="Arial" pitchFamily="34" charset="0"/>
              <a:buChar char="•"/>
            </a:pPr>
            <a:r>
              <a:rPr lang="pt-BR" sz="2100" b="1" dirty="0"/>
              <a:t> Estagiários</a:t>
            </a:r>
          </a:p>
          <a:p>
            <a:pPr>
              <a:buFont typeface="Arial" pitchFamily="34" charset="0"/>
              <a:buChar char="•"/>
            </a:pPr>
            <a:endParaRPr lang="pt-BR" sz="2100" b="1" dirty="0"/>
          </a:p>
          <a:p>
            <a:pPr fontAlgn="base"/>
            <a:r>
              <a:rPr lang="pt-BR" sz="2000" b="1" dirty="0"/>
              <a:t>04.19 - (01/03/2018) Como informar o evento S-2300 na seguinte situação: empresa concedente de estágio contrata agente de integração, a qual paga a bolsa estágio para o estagiário. A empresa concedente de estágio, por sua vez, paga uma NF para o agente de integração. Quem deverá informar o estagiário no registro S-2300?</a:t>
            </a:r>
          </a:p>
          <a:p>
            <a:pPr fontAlgn="base"/>
            <a:r>
              <a:rPr lang="pt-BR" sz="2000" dirty="0"/>
              <a:t>O evento S-2300 deverá ser informado pela empresa concedente de estágio, independentemente da sua relação civil com o agente de integração. Da mesma forma, deverá informar os eventos S-1200 (remuneração) e S-1210 (pagamento).</a:t>
            </a:r>
          </a:p>
          <a:p>
            <a:pPr>
              <a:buFont typeface="Arial" pitchFamily="34" charset="0"/>
              <a:buChar char="•"/>
            </a:pPr>
            <a:endParaRPr lang="pt-BR" sz="2100" b="1" dirty="0"/>
          </a:p>
          <a:p>
            <a:pPr marL="0" lvl="1"/>
            <a:endParaRPr lang="pt-BR" sz="2100" b="1" dirty="0"/>
          </a:p>
          <a:p>
            <a:pPr marL="0" lvl="1">
              <a:buFont typeface="Arial" pitchFamily="34" charset="0"/>
              <a:buChar char="•"/>
            </a:pPr>
            <a:endParaRPr lang="pt-BR" sz="2100" b="1" dirty="0"/>
          </a:p>
          <a:p>
            <a:pPr marL="457200" lvl="2">
              <a:buFont typeface="Arial" pitchFamily="34" charset="0"/>
              <a:buChar char="•"/>
            </a:pPr>
            <a:endParaRPr lang="pt-BR" sz="2100" b="1" dirty="0"/>
          </a:p>
        </p:txBody>
      </p:sp>
    </p:spTree>
    <p:extLst>
      <p:ext uri="{BB962C8B-B14F-4D97-AF65-F5344CB8AC3E}">
        <p14:creationId xmlns:p14="http://schemas.microsoft.com/office/powerpoint/2010/main" val="408234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28728" y="1643050"/>
            <a:ext cx="721523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/>
          </a:p>
          <a:p>
            <a:pPr algn="just"/>
            <a:endParaRPr lang="pt-BR" sz="2000" b="1" dirty="0"/>
          </a:p>
          <a:p>
            <a:pPr algn="just"/>
            <a:endParaRPr lang="pt-BR" sz="2000" b="1" dirty="0"/>
          </a:p>
          <a:p>
            <a:pPr algn="just"/>
            <a:endParaRPr lang="pt-BR" sz="2000" b="1" dirty="0"/>
          </a:p>
          <a:p>
            <a:pPr algn="just"/>
            <a:endParaRPr lang="pt-BR" sz="2400" b="1" dirty="0"/>
          </a:p>
          <a:p>
            <a:pPr marL="342900" indent="-342900" algn="just"/>
            <a:endParaRPr lang="pt-BR" sz="2400" b="1" dirty="0"/>
          </a:p>
          <a:p>
            <a:pPr algn="ctr"/>
            <a:endParaRPr lang="pt-BR" sz="3200" b="1" dirty="0"/>
          </a:p>
          <a:p>
            <a:pPr algn="just"/>
            <a:endParaRPr lang="pt-B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357290" y="1357298"/>
            <a:ext cx="7158060" cy="500066"/>
          </a:xfrm>
        </p:spPr>
        <p:txBody>
          <a:bodyPr>
            <a:normAutofit/>
          </a:bodyPr>
          <a:lstStyle/>
          <a:p>
            <a:r>
              <a:rPr lang="pt-BR" sz="2000" b="1" dirty="0">
                <a:latin typeface="+mn-lt"/>
              </a:rPr>
              <a:t>NÚMERO DE SERVIDORES POR ORGÃO:</a:t>
            </a:r>
            <a:endParaRPr lang="pt-BR" sz="2000" dirty="0">
              <a:latin typeface="+mn-lt"/>
            </a:endParaRPr>
          </a:p>
        </p:txBody>
      </p:sp>
      <p:pic>
        <p:nvPicPr>
          <p:cNvPr id="307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71678"/>
            <a:ext cx="708662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128324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28728" y="1428736"/>
            <a:ext cx="721523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Definição de Processos</a:t>
            </a:r>
          </a:p>
          <a:p>
            <a:pPr algn="ctr"/>
            <a:endParaRPr lang="pt-BR" sz="2400" b="1" dirty="0"/>
          </a:p>
          <a:p>
            <a:pPr>
              <a:buFont typeface="Arial" pitchFamily="34" charset="0"/>
              <a:buChar char="•"/>
            </a:pPr>
            <a:r>
              <a:rPr lang="pt-BR" sz="2100" b="1" dirty="0"/>
              <a:t> Estagiários</a:t>
            </a:r>
          </a:p>
          <a:p>
            <a:pPr marL="0" lvl="1"/>
            <a:endParaRPr lang="pt-BR" sz="2100" b="1" dirty="0"/>
          </a:p>
          <a:p>
            <a:pPr marL="0" lvl="1">
              <a:buFont typeface="Arial" pitchFamily="34" charset="0"/>
              <a:buChar char="•"/>
            </a:pPr>
            <a:endParaRPr lang="pt-BR" sz="2100" b="1" dirty="0"/>
          </a:p>
          <a:p>
            <a:pPr marL="457200" lvl="2">
              <a:buFont typeface="Arial" pitchFamily="34" charset="0"/>
              <a:buChar char="•"/>
            </a:pPr>
            <a:endParaRPr lang="pt-BR" sz="21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714620"/>
            <a:ext cx="7150289" cy="371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48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28728" y="1428736"/>
            <a:ext cx="721523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Definição de Processos</a:t>
            </a:r>
          </a:p>
          <a:p>
            <a:pPr algn="ctr"/>
            <a:endParaRPr lang="pt-BR" sz="2400" b="1" dirty="0"/>
          </a:p>
          <a:p>
            <a:pPr>
              <a:buFont typeface="Arial" pitchFamily="34" charset="0"/>
              <a:buChar char="•"/>
            </a:pPr>
            <a:r>
              <a:rPr lang="pt-BR" sz="2100" b="1" dirty="0"/>
              <a:t> Pagamento de LTS</a:t>
            </a:r>
          </a:p>
          <a:p>
            <a:pPr>
              <a:buFont typeface="Arial" pitchFamily="34" charset="0"/>
              <a:buChar char="•"/>
            </a:pPr>
            <a:endParaRPr lang="pt-BR" sz="2100" b="1" dirty="0"/>
          </a:p>
          <a:p>
            <a:r>
              <a:rPr lang="pt-BR" sz="2100" b="1" dirty="0"/>
              <a:t>Os servidores que se afastam por mais de 30 dias para Licença Tratamento de Saúde e Licença Maternidade são pagos pelo (RPPS) Instituto de Previdência dos Servidores Municipais – IPMC  através de empenhos encaminhados, com implantação do </a:t>
            </a:r>
            <a:r>
              <a:rPr lang="pt-BR" sz="2100" b="1" dirty="0" err="1"/>
              <a:t>eSocial</a:t>
            </a:r>
            <a:r>
              <a:rPr lang="pt-BR" sz="2100" b="1" dirty="0"/>
              <a:t>, estes servidores afastados deverão sair da folha do </a:t>
            </a:r>
            <a:r>
              <a:rPr lang="pt-BR" sz="2100" b="1" dirty="0" err="1"/>
              <a:t>Municipio</a:t>
            </a:r>
            <a:r>
              <a:rPr lang="pt-BR" sz="2100" b="1" dirty="0"/>
              <a:t> e passar para folha de pagamento do IPMC  que será responsável pelo envio dos arquivos do </a:t>
            </a:r>
            <a:r>
              <a:rPr lang="pt-BR" sz="2100" b="1" dirty="0" err="1"/>
              <a:t>eSocial</a:t>
            </a:r>
            <a:r>
              <a:rPr lang="pt-BR" sz="2100" b="1" dirty="0"/>
              <a:t>.</a:t>
            </a:r>
          </a:p>
          <a:p>
            <a:pPr marL="0" lvl="1"/>
            <a:endParaRPr lang="pt-BR" sz="2100" b="1" dirty="0"/>
          </a:p>
          <a:p>
            <a:pPr marL="0" lvl="1">
              <a:buFont typeface="Arial" pitchFamily="34" charset="0"/>
              <a:buChar char="•"/>
            </a:pPr>
            <a:endParaRPr lang="pt-BR" sz="2100" b="1" dirty="0"/>
          </a:p>
          <a:p>
            <a:pPr marL="457200" lvl="2">
              <a:buFont typeface="Arial" pitchFamily="34" charset="0"/>
              <a:buChar char="•"/>
            </a:pPr>
            <a:endParaRPr lang="pt-BR" sz="2100" b="1" dirty="0"/>
          </a:p>
        </p:txBody>
      </p:sp>
    </p:spTree>
    <p:extLst>
      <p:ext uri="{BB962C8B-B14F-4D97-AF65-F5344CB8AC3E}">
        <p14:creationId xmlns:p14="http://schemas.microsoft.com/office/powerpoint/2010/main" val="4082348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28728" y="1428736"/>
            <a:ext cx="721523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Definição de Processos</a:t>
            </a:r>
          </a:p>
          <a:p>
            <a:pPr algn="ctr"/>
            <a:endParaRPr lang="pt-BR" sz="2400" b="1" dirty="0"/>
          </a:p>
          <a:p>
            <a:pPr marL="0" lvl="1">
              <a:buFont typeface="Arial" pitchFamily="34" charset="0"/>
              <a:buChar char="•"/>
            </a:pPr>
            <a:r>
              <a:rPr lang="pt-BR" sz="2100" b="1" dirty="0"/>
              <a:t>Apuração do Período de Frequência </a:t>
            </a:r>
            <a:r>
              <a:rPr lang="pt-BR" sz="2100" b="1" dirty="0" err="1"/>
              <a:t>CLTs</a:t>
            </a:r>
            <a:r>
              <a:rPr lang="pt-BR" sz="2100" b="1" dirty="0"/>
              <a:t> </a:t>
            </a:r>
            <a:r>
              <a:rPr lang="pt-BR" sz="2100" b="1" dirty="0" err="1"/>
              <a:t>vs</a:t>
            </a:r>
            <a:r>
              <a:rPr lang="pt-BR" sz="2100" b="1" dirty="0"/>
              <a:t> Estatutários</a:t>
            </a:r>
          </a:p>
          <a:p>
            <a:pPr marL="0" lvl="1">
              <a:buFont typeface="Arial" pitchFamily="34" charset="0"/>
              <a:buChar char="•"/>
            </a:pPr>
            <a:endParaRPr lang="pt-BR" sz="2100" b="1" dirty="0"/>
          </a:p>
          <a:p>
            <a:pPr marL="0" lvl="1">
              <a:buFont typeface="Arial" pitchFamily="34" charset="0"/>
              <a:buChar char="•"/>
            </a:pPr>
            <a:r>
              <a:rPr lang="pt-BR" sz="2100" b="1" dirty="0"/>
              <a:t>Para os Empregados Públicos regidos pela CLT o pagamento deve ser efetuado até o 05 dia útil do mês posterior e o prazo de envio para o </a:t>
            </a:r>
            <a:r>
              <a:rPr lang="pt-BR" sz="2100" b="1" dirty="0" err="1"/>
              <a:t>eSocial</a:t>
            </a:r>
            <a:r>
              <a:rPr lang="pt-BR" sz="2100" b="1" dirty="0"/>
              <a:t> é dia 07, não haveria tempo hábil para o processamento e pagamento da folha e envio dos arquivos para o </a:t>
            </a:r>
            <a:r>
              <a:rPr lang="pt-BR" sz="2100" b="1" dirty="0" err="1"/>
              <a:t>eSocial</a:t>
            </a:r>
            <a:r>
              <a:rPr lang="pt-BR" sz="2100" b="1" dirty="0"/>
              <a:t>, e ainda a Freqüência a ser apurada deve ser de  01 a 30, atualmente utilizamos o mesmo período de apuração de Freqüência dos Estatutários, solução seria ou abrir uma folha especifica para Empregados Públicos ou efetuar uma folha complementar com o mesmo mês de competência para pagar as diferenças</a:t>
            </a:r>
          </a:p>
          <a:p>
            <a:pPr>
              <a:buFont typeface="Arial" pitchFamily="34" charset="0"/>
              <a:buChar char="•"/>
            </a:pPr>
            <a:endParaRPr lang="pt-BR" sz="2100" b="1" dirty="0"/>
          </a:p>
          <a:p>
            <a:pPr marL="0" lvl="1"/>
            <a:endParaRPr lang="pt-BR" sz="2100" b="1" dirty="0"/>
          </a:p>
          <a:p>
            <a:pPr marL="0" lvl="1">
              <a:buFont typeface="Arial" pitchFamily="34" charset="0"/>
              <a:buChar char="•"/>
            </a:pPr>
            <a:endParaRPr lang="pt-BR" sz="2100" b="1" dirty="0"/>
          </a:p>
          <a:p>
            <a:pPr marL="457200" lvl="2">
              <a:buFont typeface="Arial" pitchFamily="34" charset="0"/>
              <a:buChar char="•"/>
            </a:pPr>
            <a:endParaRPr lang="pt-BR" sz="2100" b="1" dirty="0"/>
          </a:p>
        </p:txBody>
      </p:sp>
    </p:spTree>
    <p:extLst>
      <p:ext uri="{BB962C8B-B14F-4D97-AF65-F5344CB8AC3E}">
        <p14:creationId xmlns:p14="http://schemas.microsoft.com/office/powerpoint/2010/main" val="40823489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28728" y="1428736"/>
            <a:ext cx="721523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Definição de Processos</a:t>
            </a:r>
          </a:p>
          <a:p>
            <a:pPr algn="ctr"/>
            <a:endParaRPr lang="pt-BR" sz="2400" b="1" dirty="0"/>
          </a:p>
          <a:p>
            <a:pPr marL="0" lvl="1">
              <a:buFont typeface="Arial" pitchFamily="34" charset="0"/>
              <a:buChar char="•"/>
            </a:pPr>
            <a:r>
              <a:rPr lang="pt-BR" sz="2100" b="1" dirty="0"/>
              <a:t> Pagamentos Retroativos CLT </a:t>
            </a:r>
            <a:r>
              <a:rPr lang="pt-BR" sz="2100" b="1" dirty="0" err="1"/>
              <a:t>vs</a:t>
            </a:r>
            <a:r>
              <a:rPr lang="pt-BR" sz="2100" b="1" dirty="0"/>
              <a:t> Estatutários</a:t>
            </a:r>
          </a:p>
          <a:p>
            <a:pPr marL="0" lvl="1">
              <a:buFont typeface="Arial" pitchFamily="34" charset="0"/>
              <a:buChar char="•"/>
            </a:pPr>
            <a:endParaRPr lang="pt-BR" sz="2100" b="1" dirty="0"/>
          </a:p>
          <a:p>
            <a:pPr marL="0" lvl="1">
              <a:buFont typeface="Arial" pitchFamily="34" charset="0"/>
              <a:buChar char="•"/>
            </a:pPr>
            <a:r>
              <a:rPr lang="pt-BR" sz="2100" b="1" dirty="0"/>
              <a:t>Foi incluído um campo no evento S-1202 - Remuneração do Trabalhador vinculado a Regime Próprio de Previdência Social – RPPS que permite a inclusão de pagamentos de períodos anteriores, mas somente para os vinculados ao RPPS, para o regime CLT deve-se lançar cada desconto no mês de competência</a:t>
            </a:r>
          </a:p>
          <a:p>
            <a:pPr>
              <a:buFont typeface="Arial" pitchFamily="34" charset="0"/>
              <a:buChar char="•"/>
            </a:pPr>
            <a:endParaRPr lang="pt-BR" sz="2100" b="1" dirty="0"/>
          </a:p>
          <a:p>
            <a:pPr marL="0" lvl="1"/>
            <a:endParaRPr lang="pt-BR" sz="2100" b="1" dirty="0"/>
          </a:p>
          <a:p>
            <a:pPr marL="0" lvl="1">
              <a:buFont typeface="Arial" pitchFamily="34" charset="0"/>
              <a:buChar char="•"/>
            </a:pPr>
            <a:endParaRPr lang="pt-BR" sz="2100" b="1" dirty="0"/>
          </a:p>
          <a:p>
            <a:pPr marL="457200" lvl="2">
              <a:buFont typeface="Arial" pitchFamily="34" charset="0"/>
              <a:buChar char="•"/>
            </a:pPr>
            <a:endParaRPr lang="pt-BR" sz="2100" b="1" dirty="0"/>
          </a:p>
        </p:txBody>
      </p:sp>
    </p:spTree>
    <p:extLst>
      <p:ext uri="{BB962C8B-B14F-4D97-AF65-F5344CB8AC3E}">
        <p14:creationId xmlns:p14="http://schemas.microsoft.com/office/powerpoint/2010/main" val="40823489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28728" y="1000108"/>
            <a:ext cx="750099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b="1" dirty="0"/>
          </a:p>
          <a:p>
            <a:pPr algn="just"/>
            <a:r>
              <a:rPr lang="pt-BR" sz="2800" b="1" dirty="0"/>
              <a:t>Prioridades: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b="1" dirty="0"/>
              <a:t> Definir a necessidade criação de eventos específicos por Natureza de Rubrica (Tipos de Afastamentos)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b="1" dirty="0"/>
              <a:t> Envio  das Informações dos Estagiários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b="1" dirty="0"/>
              <a:t>Migração da folha dos servidores em LTS e Licença Maternidade para o IPMC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b="1" dirty="0"/>
              <a:t>Implementação do RRA – Rendimento Recebidos Acumuladamente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b="1"/>
              <a:t>Testar os arquivos no ambiente de homologação</a:t>
            </a:r>
          </a:p>
          <a:p>
            <a:pPr algn="just"/>
            <a:endParaRPr lang="pt-BR" sz="2800" b="1" dirty="0"/>
          </a:p>
          <a:p>
            <a:pPr algn="just">
              <a:buFont typeface="Arial" pitchFamily="34" charset="0"/>
              <a:buChar char="•"/>
            </a:pPr>
            <a:endParaRPr lang="pt-BR" sz="2800" b="1" dirty="0"/>
          </a:p>
          <a:p>
            <a:pPr algn="just"/>
            <a:endParaRPr lang="pt-BR" sz="2800" b="1" dirty="0"/>
          </a:p>
          <a:p>
            <a:endParaRPr lang="pt-BR" sz="2800" b="1" dirty="0"/>
          </a:p>
          <a:p>
            <a:pPr marL="342900" indent="-342900" algn="just"/>
            <a:endParaRPr lang="pt-BR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</p:spTree>
    <p:extLst>
      <p:ext uri="{BB962C8B-B14F-4D97-AF65-F5344CB8AC3E}">
        <p14:creationId xmlns:p14="http://schemas.microsoft.com/office/powerpoint/2010/main" val="20739749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9"/>
          <a:stretch/>
        </p:blipFill>
        <p:spPr>
          <a:xfrm>
            <a:off x="2771800" y="2259980"/>
            <a:ext cx="4296556" cy="365131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0285B4C-8B78-413C-B82A-2FF1294A0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7749480" cy="1154509"/>
          </a:xfrm>
        </p:spPr>
        <p:txBody>
          <a:bodyPr/>
          <a:lstStyle/>
          <a:p>
            <a:r>
              <a:rPr lang="pt-BR" b="1" dirty="0"/>
              <a:t>Obrigado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7ED00BCF-216C-403E-B753-B3FA1BA74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8740" y="6030119"/>
            <a:ext cx="6858000" cy="1655762"/>
          </a:xfrm>
        </p:spPr>
        <p:txBody>
          <a:bodyPr/>
          <a:lstStyle/>
          <a:p>
            <a:r>
              <a:rPr lang="pt-BR" dirty="0">
                <a:hlinkClick r:id="rId3"/>
              </a:rPr>
              <a:t>hyoshioka@smrh.curitiba.pr.gov.br</a:t>
            </a:r>
            <a:r>
              <a:rPr lang="pt-BR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24864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28728" y="1643050"/>
            <a:ext cx="721523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/>
          </a:p>
          <a:p>
            <a:pPr algn="just"/>
            <a:endParaRPr lang="pt-BR" sz="2000" b="1" dirty="0"/>
          </a:p>
          <a:p>
            <a:pPr algn="just"/>
            <a:endParaRPr lang="pt-BR" sz="2000" b="1" dirty="0"/>
          </a:p>
          <a:p>
            <a:pPr algn="just"/>
            <a:endParaRPr lang="pt-BR" sz="2000" b="1" dirty="0"/>
          </a:p>
          <a:p>
            <a:pPr algn="just"/>
            <a:endParaRPr lang="pt-BR" sz="2400" b="1" dirty="0"/>
          </a:p>
          <a:p>
            <a:pPr marL="342900" indent="-342900" algn="just"/>
            <a:endParaRPr lang="pt-BR" sz="2400" b="1" dirty="0"/>
          </a:p>
          <a:p>
            <a:pPr algn="ctr"/>
            <a:endParaRPr lang="pt-BR" sz="3200" b="1" dirty="0"/>
          </a:p>
          <a:p>
            <a:pPr algn="just"/>
            <a:endParaRPr lang="pt-B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357290" y="1357298"/>
            <a:ext cx="7158060" cy="500066"/>
          </a:xfrm>
        </p:spPr>
        <p:txBody>
          <a:bodyPr>
            <a:normAutofit/>
          </a:bodyPr>
          <a:lstStyle/>
          <a:p>
            <a:r>
              <a:rPr lang="pt-BR" sz="2000" b="1" dirty="0">
                <a:latin typeface="+mn-lt"/>
              </a:rPr>
              <a:t>NÚMERO DE SERVIDORES POR SECRETARIA:</a:t>
            </a:r>
            <a:endParaRPr lang="pt-BR" sz="2000" dirty="0">
              <a:latin typeface="+mn-lt"/>
            </a:endParaRPr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85926"/>
            <a:ext cx="6329361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000504"/>
            <a:ext cx="7429553" cy="270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1283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42976" y="1714488"/>
            <a:ext cx="721523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/>
          </a:p>
          <a:p>
            <a:pPr algn="just"/>
            <a:endParaRPr lang="pt-BR" sz="2400" b="1" dirty="0"/>
          </a:p>
          <a:p>
            <a:pPr marL="342900" indent="-342900" algn="just"/>
            <a:endParaRPr lang="pt-BR" sz="2400" b="1" dirty="0"/>
          </a:p>
          <a:p>
            <a:pPr algn="ctr"/>
            <a:endParaRPr lang="pt-BR" sz="3200" b="1" dirty="0"/>
          </a:p>
          <a:p>
            <a:pPr algn="just"/>
            <a:endParaRPr lang="pt-B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357299"/>
            <a:ext cx="3615661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857628"/>
            <a:ext cx="4095747" cy="27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1283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28728" y="1643050"/>
            <a:ext cx="721523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/>
          </a:p>
          <a:p>
            <a:pPr algn="just"/>
            <a:endParaRPr lang="pt-BR" sz="2000" b="1" dirty="0"/>
          </a:p>
          <a:p>
            <a:pPr algn="just"/>
            <a:endParaRPr lang="pt-BR" sz="2000" b="1" dirty="0"/>
          </a:p>
          <a:p>
            <a:pPr algn="just"/>
            <a:endParaRPr lang="pt-BR" sz="2000" b="1" dirty="0"/>
          </a:p>
          <a:p>
            <a:pPr algn="just"/>
            <a:endParaRPr lang="pt-BR" sz="2400" b="1" dirty="0"/>
          </a:p>
          <a:p>
            <a:pPr marL="342900" indent="-342900" algn="just"/>
            <a:endParaRPr lang="pt-BR" sz="2400" b="1" dirty="0"/>
          </a:p>
          <a:p>
            <a:pPr algn="ctr"/>
            <a:endParaRPr lang="pt-BR" sz="3200" b="1" dirty="0"/>
          </a:p>
          <a:p>
            <a:pPr algn="just"/>
            <a:endParaRPr lang="pt-B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357290" y="1357298"/>
            <a:ext cx="7158060" cy="500066"/>
          </a:xfrm>
        </p:spPr>
        <p:txBody>
          <a:bodyPr>
            <a:normAutofit/>
          </a:bodyPr>
          <a:lstStyle/>
          <a:p>
            <a:r>
              <a:rPr lang="pt-BR" sz="2000" b="1" dirty="0">
                <a:latin typeface="+mn-lt"/>
              </a:rPr>
              <a:t>NÚMERO DE SERVIDORES POR CARGO:</a:t>
            </a:r>
            <a:endParaRPr lang="pt-BR" sz="2000" dirty="0">
              <a:latin typeface="+mn-lt"/>
            </a:endParaRPr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877218"/>
            <a:ext cx="6858048" cy="433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1283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28728" y="1643050"/>
            <a:ext cx="72152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algn="ctr"/>
            <a:r>
              <a:rPr lang="pt-BR" sz="3200" dirty="0"/>
              <a:t>O Decreto nº 8373/2014 instituiu o </a:t>
            </a:r>
            <a:r>
              <a:rPr lang="pt-BR" sz="3200" b="1" dirty="0"/>
              <a:t>Sistema de Escrituração Digital das Obrigações Fiscais, Previdenciárias e Trabalhistas (</a:t>
            </a:r>
            <a:r>
              <a:rPr lang="pt-BR" sz="3200" b="1" dirty="0" err="1"/>
              <a:t>eSocial</a:t>
            </a:r>
            <a:r>
              <a:rPr lang="pt-BR" sz="3200" b="1" dirty="0"/>
              <a:t>) FEDERAL</a:t>
            </a:r>
          </a:p>
          <a:p>
            <a:pPr algn="just"/>
            <a:endParaRPr lang="pt-B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</p:spTree>
    <p:extLst>
      <p:ext uri="{BB962C8B-B14F-4D97-AF65-F5344CB8AC3E}">
        <p14:creationId xmlns:p14="http://schemas.microsoft.com/office/powerpoint/2010/main" val="199520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28728" y="1643050"/>
            <a:ext cx="7215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  <a:p>
            <a:pPr algn="just"/>
            <a:endParaRPr lang="pt-BR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1636363" y="1341765"/>
            <a:ext cx="714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2400" b="1" dirty="0"/>
              <a:t>Nota de Documentação Evolutiva - NDE 02/2018 – 16/07/2018</a:t>
            </a:r>
          </a:p>
          <a:p>
            <a:pPr fontAlgn="base"/>
            <a:r>
              <a:rPr lang="pt-BR" sz="2400" dirty="0"/>
              <a:t>Alterações na estrutura dos eventos, inclusão de grupos e campos, exemplos:</a:t>
            </a:r>
          </a:p>
          <a:p>
            <a:pPr fontAlgn="base">
              <a:buFontTx/>
              <a:buChar char="-"/>
            </a:pPr>
            <a:r>
              <a:rPr lang="pt-BR" sz="2400" dirty="0"/>
              <a:t> SIAFI -   Sistema Integrado de Administração Financeira do Governo Federal – retirada da obrigatoriedade</a:t>
            </a:r>
          </a:p>
          <a:p>
            <a:pPr fontAlgn="base">
              <a:buFontTx/>
              <a:buChar char="-"/>
            </a:pPr>
            <a:r>
              <a:rPr lang="pt-BR" sz="2400" dirty="0"/>
              <a:t> CBO – Classificação Brasileira de Ocupações referente a especialidade do cargo</a:t>
            </a:r>
          </a:p>
          <a:p>
            <a:pPr fontAlgn="base">
              <a:buFontTx/>
              <a:buChar char="-"/>
            </a:pPr>
            <a:r>
              <a:rPr lang="pt-BR" sz="2400" dirty="0"/>
              <a:t> Validação NIS trabalhador obrigatório</a:t>
            </a:r>
          </a:p>
          <a:p>
            <a:pPr fontAlgn="base">
              <a:buFontTx/>
              <a:buChar char="-"/>
            </a:pPr>
            <a:r>
              <a:rPr lang="pt-BR" sz="2400" dirty="0"/>
              <a:t>S-2200  (Cadastramento inicial do vinculo e admissão ingresso do trabalhador) - Informação do Teto Remuneratório, informação do sexo dos dependentes e indicar se tem fins  - obrigatório para vinculo RPPS</a:t>
            </a:r>
          </a:p>
          <a:p>
            <a:pPr fontAlgn="base">
              <a:buFontTx/>
              <a:buChar char="-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12832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28728" y="1000108"/>
            <a:ext cx="750099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b="1" dirty="0"/>
          </a:p>
          <a:p>
            <a:pPr algn="just">
              <a:buFont typeface="Arial" pitchFamily="34" charset="0"/>
              <a:buChar char="•"/>
            </a:pPr>
            <a:r>
              <a:rPr lang="pt-BR" sz="2800" b="1" dirty="0"/>
              <a:t>Resolução CGES nº 19, de 21 de agosto de 2018</a:t>
            </a:r>
          </a:p>
          <a:p>
            <a:pPr algn="just"/>
            <a:endParaRPr lang="pt-BR" sz="2800" b="1" dirty="0"/>
          </a:p>
          <a:p>
            <a:r>
              <a:rPr lang="pt-BR" sz="2000" b="1" dirty="0"/>
              <a:t>Art. 1º Instituir o Grupo de Trabalho Técnico de Órgãos Públicos, com o propósito de contribuir para a implantação do Sistema de Escrituração Digital das Obrigações Fiscais, Previdenciárias e Trabalhistas (</a:t>
            </a:r>
            <a:r>
              <a:rPr lang="pt-BR" sz="2000" b="1" dirty="0" err="1"/>
              <a:t>eSocial</a:t>
            </a:r>
            <a:r>
              <a:rPr lang="pt-BR" sz="2000" b="1" dirty="0"/>
              <a:t>) pelos Órgãos Públicos.</a:t>
            </a:r>
          </a:p>
          <a:p>
            <a:r>
              <a:rPr lang="pt-BR" sz="2000" b="1" dirty="0"/>
              <a:t>Parágrafo único. Para a consecução dos seus objetivos, o Grupo de Trabalho Técnico deverá, dentre outros:</a:t>
            </a:r>
          </a:p>
          <a:p>
            <a:r>
              <a:rPr lang="pt-BR" sz="2000" b="1" dirty="0"/>
              <a:t>I - avaliar a adequação das regras de negócio, do leiaute e do Manual de Orientação do </a:t>
            </a:r>
            <a:r>
              <a:rPr lang="pt-BR" sz="2000" b="1" dirty="0" err="1"/>
              <a:t>eSocial</a:t>
            </a:r>
            <a:r>
              <a:rPr lang="pt-BR" sz="2000" b="1" dirty="0"/>
              <a:t> às características da Administração Pública e propor o seu aperfeiçoamento;</a:t>
            </a:r>
          </a:p>
          <a:p>
            <a:r>
              <a:rPr lang="pt-BR" sz="2000" b="1" dirty="0"/>
              <a:t>II - participar da realização de testes e validação do </a:t>
            </a:r>
            <a:r>
              <a:rPr lang="pt-BR" sz="2000" b="1" dirty="0" err="1"/>
              <a:t>eSocial</a:t>
            </a:r>
            <a:r>
              <a:rPr lang="pt-BR" sz="2000" b="1" dirty="0"/>
              <a:t>;</a:t>
            </a:r>
          </a:p>
          <a:p>
            <a:r>
              <a:rPr lang="pt-BR" sz="2000" b="1" dirty="0"/>
              <a:t>III - trocar experiências relativas à implantação do sistema;</a:t>
            </a:r>
          </a:p>
          <a:p>
            <a:r>
              <a:rPr lang="pt-BR" sz="2000" b="1" dirty="0"/>
              <a:t>IV - colaborar na capacitação dos interessados;</a:t>
            </a:r>
          </a:p>
          <a:p>
            <a:r>
              <a:rPr lang="pt-BR" sz="2000" b="1" dirty="0"/>
              <a:t>V - auxiliar na resposta de dúvidas e questionamentos;</a:t>
            </a:r>
          </a:p>
          <a:p>
            <a:pPr algn="just"/>
            <a:endParaRPr lang="pt-BR" sz="2800" b="1" dirty="0"/>
          </a:p>
          <a:p>
            <a:pPr marL="342900" indent="-342900" algn="just"/>
            <a:endParaRPr lang="pt-BR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636363" y="260648"/>
            <a:ext cx="6842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PREFEITURA MUNICIPAL DE CURITIBA</a:t>
            </a:r>
          </a:p>
          <a:p>
            <a:r>
              <a:rPr lang="pt-BR" dirty="0"/>
              <a:t>SECRETARIA MUNICIPAL DE ADMINISTRAÇÃO E RECURSOS HUMANOS</a:t>
            </a:r>
          </a:p>
        </p:txBody>
      </p:sp>
    </p:spTree>
    <p:extLst>
      <p:ext uri="{BB962C8B-B14F-4D97-AF65-F5344CB8AC3E}">
        <p14:creationId xmlns:p14="http://schemas.microsoft.com/office/powerpoint/2010/main" val="34403777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4018</TotalTime>
  <Words>2268</Words>
  <Application>Microsoft Office PowerPoint</Application>
  <PresentationFormat>Apresentação na tela (4:3)</PresentationFormat>
  <Paragraphs>504</Paragraphs>
  <Slides>35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NÚMERO DE SERVIDORES POR ORGÃO:</vt:lpstr>
      <vt:lpstr>NÚMERO DE SERVIDORES POR SECRETARIA:</vt:lpstr>
      <vt:lpstr>Apresentação do PowerPoint</vt:lpstr>
      <vt:lpstr>NÚMERO DE SERVIDORES POR CARGO: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sgrossmann</dc:creator>
  <cp:lastModifiedBy>USR</cp:lastModifiedBy>
  <cp:revision>243</cp:revision>
  <cp:lastPrinted>2018-01-29T19:46:32Z</cp:lastPrinted>
  <dcterms:created xsi:type="dcterms:W3CDTF">2017-09-12T12:29:47Z</dcterms:created>
  <dcterms:modified xsi:type="dcterms:W3CDTF">2018-11-23T02:04:56Z</dcterms:modified>
</cp:coreProperties>
</file>