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3" r:id="rId8"/>
    <p:sldId id="264" r:id="rId9"/>
    <p:sldId id="276" r:id="rId10"/>
    <p:sldId id="277" r:id="rId11"/>
    <p:sldId id="270" r:id="rId12"/>
    <p:sldId id="278" r:id="rId13"/>
    <p:sldId id="275" r:id="rId14"/>
    <p:sldId id="265" r:id="rId15"/>
    <p:sldId id="267" r:id="rId16"/>
    <p:sldId id="268" r:id="rId17"/>
    <p:sldId id="269" r:id="rId18"/>
    <p:sldId id="272" r:id="rId19"/>
    <p:sldId id="271"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97"/>
    <p:restoredTop sz="95470"/>
  </p:normalViewPr>
  <p:slideViewPr>
    <p:cSldViewPr snapToGrid="0" snapToObjects="1">
      <p:cViewPr varScale="1">
        <p:scale>
          <a:sx n="70" d="100"/>
          <a:sy n="70" d="100"/>
        </p:scale>
        <p:origin x="3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67C95-51A0-BD44-B02B-A8642155B80F}" type="datetimeFigureOut">
              <a:rPr lang="pt-BR" smtClean="0"/>
              <a:t>05/07/2018</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43E3D6-E4D8-4F45-970B-0EAF790FB89C}" type="slidenum">
              <a:rPr lang="pt-BR" smtClean="0"/>
              <a:t>‹nº›</a:t>
            </a:fld>
            <a:endParaRPr lang="pt-BR"/>
          </a:p>
        </p:txBody>
      </p:sp>
    </p:spTree>
    <p:extLst>
      <p:ext uri="{BB962C8B-B14F-4D97-AF65-F5344CB8AC3E}">
        <p14:creationId xmlns:p14="http://schemas.microsoft.com/office/powerpoint/2010/main" val="2130177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443E3D6-E4D8-4F45-970B-0EAF790FB89C}" type="slidenum">
              <a:rPr lang="pt-BR" smtClean="0"/>
              <a:t>9</a:t>
            </a:fld>
            <a:endParaRPr lang="pt-BR"/>
          </a:p>
        </p:txBody>
      </p:sp>
    </p:spTree>
    <p:extLst>
      <p:ext uri="{BB962C8B-B14F-4D97-AF65-F5344CB8AC3E}">
        <p14:creationId xmlns:p14="http://schemas.microsoft.com/office/powerpoint/2010/main" val="820732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443E3D6-E4D8-4F45-970B-0EAF790FB89C}" type="slidenum">
              <a:rPr lang="pt-BR" smtClean="0"/>
              <a:t>10</a:t>
            </a:fld>
            <a:endParaRPr lang="pt-BR"/>
          </a:p>
        </p:txBody>
      </p:sp>
    </p:spTree>
    <p:extLst>
      <p:ext uri="{BB962C8B-B14F-4D97-AF65-F5344CB8AC3E}">
        <p14:creationId xmlns:p14="http://schemas.microsoft.com/office/powerpoint/2010/main" val="173637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B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3BD56A1A-44DD-4840-B8C4-4F607F1E7388}" type="datetimeFigureOut">
              <a:rPr lang="pt-BR" smtClean="0"/>
              <a:t>05/07/2018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1489117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3BD56A1A-44DD-4840-B8C4-4F607F1E7388}" type="datetimeFigureOut">
              <a:rPr lang="pt-BR" smtClean="0"/>
              <a:t>05/07/2018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12440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3BD56A1A-44DD-4840-B8C4-4F607F1E7388}" type="datetimeFigureOut">
              <a:rPr lang="pt-BR" smtClean="0"/>
              <a:t>05/07/2018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130571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3BD56A1A-44DD-4840-B8C4-4F607F1E7388}" type="datetimeFigureOut">
              <a:rPr lang="pt-BR" smtClean="0"/>
              <a:t>05/07/2018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42321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B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D56A1A-44DD-4840-B8C4-4F607F1E7388}" type="datetimeFigureOut">
              <a:rPr lang="pt-BR" smtClean="0"/>
              <a:t>05/07/2018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87891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3BD56A1A-44DD-4840-B8C4-4F607F1E7388}" type="datetimeFigureOut">
              <a:rPr lang="pt-BR" smtClean="0"/>
              <a:t>05/07/2018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159018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B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3BD56A1A-44DD-4840-B8C4-4F607F1E7388}" type="datetimeFigureOut">
              <a:rPr lang="pt-BR" smtClean="0"/>
              <a:t>05/07/2018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79550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3BD56A1A-44DD-4840-B8C4-4F607F1E7388}" type="datetimeFigureOut">
              <a:rPr lang="pt-BR" smtClean="0"/>
              <a:t>05/07/2018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204421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56A1A-44DD-4840-B8C4-4F607F1E7388}" type="datetimeFigureOut">
              <a:rPr lang="pt-BR" smtClean="0"/>
              <a:t>05/07/2018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162522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56A1A-44DD-4840-B8C4-4F607F1E7388}" type="datetimeFigureOut">
              <a:rPr lang="pt-BR" smtClean="0"/>
              <a:t>05/07/2018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137366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56A1A-44DD-4840-B8C4-4F607F1E7388}" type="datetimeFigureOut">
              <a:rPr lang="pt-BR" smtClean="0"/>
              <a:t>05/07/2018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72E3127-8649-3647-BD5E-AE80A2BA6A50}" type="slidenum">
              <a:rPr lang="pt-BR" smtClean="0"/>
              <a:t>‹nº›</a:t>
            </a:fld>
            <a:endParaRPr lang="pt-BR"/>
          </a:p>
        </p:txBody>
      </p:sp>
    </p:spTree>
    <p:extLst>
      <p:ext uri="{BB962C8B-B14F-4D97-AF65-F5344CB8AC3E}">
        <p14:creationId xmlns:p14="http://schemas.microsoft.com/office/powerpoint/2010/main" val="176302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8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56A1A-44DD-4840-B8C4-4F607F1E7388}" type="datetimeFigureOut">
              <a:rPr lang="pt-BR" smtClean="0"/>
              <a:t>05/07/2018</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E3127-8649-3647-BD5E-AE80A2BA6A50}" type="slidenum">
              <a:rPr lang="pt-BR" smtClean="0"/>
              <a:t>‹nº›</a:t>
            </a:fld>
            <a:endParaRPr lang="pt-BR"/>
          </a:p>
        </p:txBody>
      </p:sp>
    </p:spTree>
    <p:extLst>
      <p:ext uri="{BB962C8B-B14F-4D97-AF65-F5344CB8AC3E}">
        <p14:creationId xmlns:p14="http://schemas.microsoft.com/office/powerpoint/2010/main" val="1941601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odrigo@desterroadvocacia.com.br" TargetMode="External"/><Relationship Id="rId2" Type="http://schemas.openxmlformats.org/officeDocument/2006/relationships/hyperlink" Target="mailto:rdesterro@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4313" y="4529691"/>
            <a:ext cx="7540487" cy="1655762"/>
          </a:xfrm>
        </p:spPr>
        <p:txBody>
          <a:bodyPr>
            <a:normAutofit/>
          </a:bodyPr>
          <a:lstStyle/>
          <a:p>
            <a:pPr algn="l">
              <a:lnSpc>
                <a:spcPct val="110000"/>
              </a:lnSpc>
              <a:spcBef>
                <a:spcPts val="0"/>
              </a:spcBef>
            </a:pPr>
            <a:r>
              <a:rPr lang="pt-BR" b="1" cap="small" dirty="0" smtClean="0"/>
              <a:t>Rodrigo Desterro</a:t>
            </a:r>
          </a:p>
          <a:p>
            <a:pPr algn="l">
              <a:lnSpc>
                <a:spcPct val="110000"/>
              </a:lnSpc>
              <a:spcBef>
                <a:spcPts val="0"/>
              </a:spcBef>
            </a:pPr>
            <a:r>
              <a:rPr lang="pt-BR" sz="2000" dirty="0" smtClean="0"/>
              <a:t>Professor de Direito e Advogado</a:t>
            </a:r>
          </a:p>
          <a:p>
            <a:pPr algn="l">
              <a:lnSpc>
                <a:spcPct val="110000"/>
              </a:lnSpc>
              <a:spcBef>
                <a:spcPts val="0"/>
              </a:spcBef>
            </a:pPr>
            <a:r>
              <a:rPr lang="pt-BR" sz="2000" dirty="0" smtClean="0"/>
              <a:t>Mestrando em </a:t>
            </a:r>
            <a:r>
              <a:rPr lang="pt-BR" sz="2000" dirty="0" err="1" smtClean="0"/>
              <a:t>Pol</a:t>
            </a:r>
            <a:r>
              <a:rPr lang="en-US" sz="2000" dirty="0" err="1" smtClean="0"/>
              <a:t>íticas</a:t>
            </a:r>
            <a:r>
              <a:rPr lang="en-US" sz="2000" dirty="0" smtClean="0"/>
              <a:t> </a:t>
            </a:r>
            <a:r>
              <a:rPr lang="en-US" sz="2000" dirty="0" err="1" smtClean="0"/>
              <a:t>Públicas</a:t>
            </a:r>
            <a:r>
              <a:rPr lang="en-US" sz="2000" dirty="0" smtClean="0"/>
              <a:t> (UFMA)</a:t>
            </a:r>
          </a:p>
          <a:p>
            <a:pPr algn="l">
              <a:lnSpc>
                <a:spcPct val="110000"/>
              </a:lnSpc>
              <a:spcBef>
                <a:spcPts val="0"/>
              </a:spcBef>
            </a:pPr>
            <a:r>
              <a:rPr lang="en-US" sz="2000" dirty="0" err="1" smtClean="0"/>
              <a:t>Secretário</a:t>
            </a:r>
            <a:r>
              <a:rPr lang="en-US" sz="2000" dirty="0" smtClean="0"/>
              <a:t> </a:t>
            </a:r>
            <a:r>
              <a:rPr lang="en-US" sz="2000" dirty="0" err="1" smtClean="0"/>
              <a:t>Adjunto</a:t>
            </a:r>
            <a:r>
              <a:rPr lang="en-US" sz="2000" dirty="0" smtClean="0"/>
              <a:t> de </a:t>
            </a:r>
            <a:r>
              <a:rPr lang="en-US" sz="2000" dirty="0" err="1" smtClean="0"/>
              <a:t>Proteção</a:t>
            </a:r>
            <a:r>
              <a:rPr lang="en-US" sz="2000" dirty="0" smtClean="0"/>
              <a:t> Social (SEMCAS - PMSL)</a:t>
            </a:r>
          </a:p>
        </p:txBody>
      </p:sp>
      <p:grpSp>
        <p:nvGrpSpPr>
          <p:cNvPr id="11" name="Group 10"/>
          <p:cNvGrpSpPr/>
          <p:nvPr/>
        </p:nvGrpSpPr>
        <p:grpSpPr>
          <a:xfrm>
            <a:off x="291547" y="874643"/>
            <a:ext cx="6983896" cy="2305881"/>
            <a:chOff x="291547" y="874643"/>
            <a:chExt cx="6983896" cy="2305881"/>
          </a:xfrm>
        </p:grpSpPr>
        <p:sp>
          <p:nvSpPr>
            <p:cNvPr id="8" name="Rectangle 7"/>
            <p:cNvSpPr/>
            <p:nvPr/>
          </p:nvSpPr>
          <p:spPr>
            <a:xfrm>
              <a:off x="291548" y="874643"/>
              <a:ext cx="6042991" cy="76862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pt-BR" sz="4800" dirty="0" smtClean="0">
                  <a:solidFill>
                    <a:schemeClr val="bg1"/>
                  </a:solidFill>
                </a:rPr>
                <a:t>Os Impactos da Nova</a:t>
              </a:r>
              <a:endParaRPr lang="pt-BR" sz="4800" dirty="0">
                <a:solidFill>
                  <a:schemeClr val="bg1"/>
                </a:solidFill>
              </a:endParaRPr>
            </a:p>
          </p:txBody>
        </p:sp>
        <p:sp>
          <p:nvSpPr>
            <p:cNvPr id="9" name="Rectangle 8"/>
            <p:cNvSpPr/>
            <p:nvPr/>
          </p:nvSpPr>
          <p:spPr>
            <a:xfrm>
              <a:off x="291547" y="1643270"/>
              <a:ext cx="6983896" cy="76862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pt-BR" sz="4800" dirty="0" smtClean="0">
                  <a:solidFill>
                    <a:schemeClr val="bg1"/>
                  </a:solidFill>
                </a:rPr>
                <a:t>Legisla</a:t>
              </a:r>
              <a:r>
                <a:rPr lang="en-US" sz="4800" dirty="0" err="1" smtClean="0">
                  <a:solidFill>
                    <a:schemeClr val="bg1"/>
                  </a:solidFill>
                </a:rPr>
                <a:t>ção</a:t>
              </a:r>
              <a:r>
                <a:rPr lang="en-US" sz="4800" dirty="0" smtClean="0">
                  <a:solidFill>
                    <a:schemeClr val="bg1"/>
                  </a:solidFill>
                </a:rPr>
                <a:t> </a:t>
              </a:r>
              <a:r>
                <a:rPr lang="en-US" sz="4800" dirty="0" err="1" smtClean="0">
                  <a:solidFill>
                    <a:schemeClr val="bg1"/>
                  </a:solidFill>
                </a:rPr>
                <a:t>Trabalhista</a:t>
              </a:r>
              <a:r>
                <a:rPr lang="en-US" sz="4800" dirty="0" smtClean="0">
                  <a:solidFill>
                    <a:schemeClr val="bg1"/>
                  </a:solidFill>
                </a:rPr>
                <a:t> </a:t>
              </a:r>
              <a:r>
                <a:rPr lang="en-US" sz="4800" dirty="0" err="1" smtClean="0">
                  <a:solidFill>
                    <a:schemeClr val="bg1"/>
                  </a:solidFill>
                </a:rPr>
                <a:t>nos</a:t>
              </a:r>
              <a:endParaRPr lang="pt-BR" sz="4800" dirty="0">
                <a:solidFill>
                  <a:schemeClr val="bg1"/>
                </a:solidFill>
              </a:endParaRPr>
            </a:p>
          </p:txBody>
        </p:sp>
        <p:sp>
          <p:nvSpPr>
            <p:cNvPr id="10" name="Rectangle 9"/>
            <p:cNvSpPr/>
            <p:nvPr/>
          </p:nvSpPr>
          <p:spPr>
            <a:xfrm>
              <a:off x="291547" y="2411897"/>
              <a:ext cx="5075583" cy="76862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4800" dirty="0" err="1" smtClean="0">
                  <a:solidFill>
                    <a:schemeClr val="bg1"/>
                  </a:solidFill>
                </a:rPr>
                <a:t>Contratos</a:t>
              </a:r>
              <a:r>
                <a:rPr lang="en-US" sz="4800" dirty="0" smtClean="0">
                  <a:solidFill>
                    <a:schemeClr val="bg1"/>
                  </a:solidFill>
                </a:rPr>
                <a:t> </a:t>
              </a:r>
              <a:r>
                <a:rPr lang="en-US" sz="4800" dirty="0" err="1" smtClean="0">
                  <a:solidFill>
                    <a:schemeClr val="bg1"/>
                  </a:solidFill>
                </a:rPr>
                <a:t>Públicos</a:t>
              </a:r>
              <a:endParaRPr lang="pt-BR" sz="4800" dirty="0">
                <a:solidFill>
                  <a:schemeClr val="bg1"/>
                </a:solidFill>
              </a:endParaRPr>
            </a:p>
          </p:txBody>
        </p:sp>
      </p:grpSp>
    </p:spTree>
    <p:extLst>
      <p:ext uri="{BB962C8B-B14F-4D97-AF65-F5344CB8AC3E}">
        <p14:creationId xmlns:p14="http://schemas.microsoft.com/office/powerpoint/2010/main" val="817265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88844" y="1484243"/>
            <a:ext cx="8610599" cy="4851746"/>
          </a:xfrm>
        </p:spPr>
        <p:txBody>
          <a:bodyPr>
            <a:normAutofit/>
          </a:bodyPr>
          <a:lstStyle/>
          <a:p>
            <a:pPr algn="just">
              <a:buFont typeface="Arial" charset="0"/>
              <a:buChar char="•"/>
            </a:pPr>
            <a:endParaRPr lang="pt-BR" sz="2000" dirty="0" smtClean="0"/>
          </a:p>
          <a:p>
            <a:pPr marL="457200" indent="-457200" algn="just">
              <a:buFont typeface="+mj-lt"/>
              <a:buAutoNum type="alphaLcParenR"/>
            </a:pPr>
            <a:r>
              <a:rPr lang="pt-BR" sz="2000" b="1" cap="small" dirty="0" smtClean="0"/>
              <a:t>Terceirização na Administração Pública</a:t>
            </a:r>
          </a:p>
          <a:p>
            <a:pPr marL="0" indent="0" algn="just">
              <a:buNone/>
            </a:pPr>
            <a:endParaRPr lang="pt-BR" sz="2000" b="1" dirty="0" smtClean="0"/>
          </a:p>
          <a:p>
            <a:pPr lvl="1" algn="just">
              <a:buFont typeface="Wingdings" charset="2"/>
              <a:buChar char="ü"/>
            </a:pPr>
            <a:r>
              <a:rPr lang="pt-BR" sz="2000" dirty="0" smtClean="0"/>
              <a:t> A reforma da reforma</a:t>
            </a:r>
          </a:p>
          <a:p>
            <a:pPr lvl="2" algn="just">
              <a:buFont typeface="Wingdings" charset="2"/>
              <a:buChar char="ü"/>
            </a:pPr>
            <a:r>
              <a:rPr lang="pt-BR" dirty="0" smtClean="0"/>
              <a:t> Presta</a:t>
            </a:r>
            <a:r>
              <a:rPr lang="en-US" dirty="0" err="1" smtClean="0"/>
              <a:t>ção</a:t>
            </a:r>
            <a:r>
              <a:rPr lang="en-US" dirty="0" smtClean="0"/>
              <a:t> de </a:t>
            </a:r>
            <a:r>
              <a:rPr lang="en-US" dirty="0" err="1" smtClean="0"/>
              <a:t>serviços</a:t>
            </a:r>
            <a:r>
              <a:rPr lang="en-US" dirty="0" smtClean="0"/>
              <a:t> </a:t>
            </a:r>
            <a:r>
              <a:rPr lang="en-US" dirty="0" err="1" smtClean="0"/>
              <a:t>na</a:t>
            </a:r>
            <a:r>
              <a:rPr lang="en-US" dirty="0" smtClean="0"/>
              <a:t> </a:t>
            </a:r>
            <a:r>
              <a:rPr lang="en-US" dirty="0" err="1" smtClean="0"/>
              <a:t>atividade</a:t>
            </a:r>
            <a:r>
              <a:rPr lang="en-US" dirty="0" smtClean="0"/>
              <a:t> principal</a:t>
            </a:r>
            <a:endParaRPr lang="pt-BR" dirty="0" smtClean="0"/>
          </a:p>
          <a:p>
            <a:pPr lvl="2" algn="just">
              <a:buFont typeface="Wingdings" charset="2"/>
              <a:buChar char="ü"/>
            </a:pPr>
            <a:r>
              <a:rPr lang="pt-BR" dirty="0"/>
              <a:t> </a:t>
            </a:r>
            <a:r>
              <a:rPr lang="en-US" dirty="0" err="1" smtClean="0"/>
              <a:t>Lógica</a:t>
            </a:r>
            <a:r>
              <a:rPr lang="en-US" dirty="0" smtClean="0"/>
              <a:t> </a:t>
            </a:r>
            <a:r>
              <a:rPr lang="en-US" dirty="0" err="1" smtClean="0"/>
              <a:t>Empresarial</a:t>
            </a:r>
            <a:r>
              <a:rPr lang="en-US" dirty="0" smtClean="0"/>
              <a:t> e o </a:t>
            </a:r>
            <a:r>
              <a:rPr lang="en-US" dirty="0" err="1" smtClean="0"/>
              <a:t>Enunciado</a:t>
            </a:r>
            <a:r>
              <a:rPr lang="en-US" dirty="0" smtClean="0"/>
              <a:t> 75 da 2ª JDMPT</a:t>
            </a:r>
            <a:endParaRPr lang="pt-BR" dirty="0" smtClean="0"/>
          </a:p>
          <a:p>
            <a:pPr marL="0" indent="0" algn="just">
              <a:buNone/>
            </a:pPr>
            <a:endParaRPr lang="pt-BR" sz="2000" dirty="0" smtClean="0"/>
          </a:p>
          <a:p>
            <a:pPr marL="1828800" lvl="4" indent="0" algn="just">
              <a:buNone/>
            </a:pPr>
            <a:r>
              <a:rPr lang="pt-BR" sz="2000" dirty="0" smtClean="0"/>
              <a:t>“</a:t>
            </a:r>
            <a:r>
              <a:rPr lang="pt-BR" sz="2000" i="1" dirty="0" smtClean="0"/>
              <a:t>A Lei 13.467/2017, ao alterar a Lei 6.019/74, tanto no tema da contrata</a:t>
            </a:r>
            <a:r>
              <a:rPr lang="en-US" sz="2000" i="1" dirty="0" err="1" smtClean="0"/>
              <a:t>ção</a:t>
            </a:r>
            <a:r>
              <a:rPr lang="en-US" sz="2000" i="1" dirty="0" smtClean="0"/>
              <a:t> </a:t>
            </a:r>
            <a:r>
              <a:rPr lang="en-US" sz="2000" i="1" dirty="0" err="1" smtClean="0"/>
              <a:t>temporária</a:t>
            </a:r>
            <a:r>
              <a:rPr lang="en-US" sz="2000" i="1" dirty="0"/>
              <a:t> </a:t>
            </a:r>
            <a:r>
              <a:rPr lang="en-US" sz="2000" i="1" dirty="0" err="1" smtClean="0"/>
              <a:t>quanto</a:t>
            </a:r>
            <a:r>
              <a:rPr lang="en-US" sz="2000" i="1" dirty="0" smtClean="0"/>
              <a:t> da </a:t>
            </a:r>
            <a:r>
              <a:rPr lang="en-US" sz="2000" i="1" dirty="0" err="1" smtClean="0"/>
              <a:t>terceirização</a:t>
            </a:r>
            <a:r>
              <a:rPr lang="en-US" sz="2000" i="1" dirty="0" smtClean="0"/>
              <a:t> de </a:t>
            </a:r>
            <a:r>
              <a:rPr lang="en-US" sz="2000" i="1" dirty="0" err="1" smtClean="0"/>
              <a:t>serviços</a:t>
            </a:r>
            <a:r>
              <a:rPr lang="en-US" sz="2000" i="1" dirty="0" smtClean="0"/>
              <a:t>, </a:t>
            </a:r>
            <a:r>
              <a:rPr lang="en-US" sz="2000" i="1" dirty="0" err="1" smtClean="0"/>
              <a:t>não</a:t>
            </a:r>
            <a:r>
              <a:rPr lang="en-US" sz="2000" i="1" dirty="0" smtClean="0"/>
              <a:t> serve </a:t>
            </a:r>
            <a:r>
              <a:rPr lang="en-US" sz="2000" i="1" dirty="0" err="1" smtClean="0"/>
              <a:t>como</a:t>
            </a:r>
            <a:r>
              <a:rPr lang="en-US" sz="2000" i="1" dirty="0" smtClean="0"/>
              <a:t> </a:t>
            </a:r>
            <a:r>
              <a:rPr lang="en-US" sz="2000" i="1" dirty="0" err="1" smtClean="0"/>
              <a:t>marco</a:t>
            </a:r>
            <a:r>
              <a:rPr lang="en-US" sz="2000" i="1" dirty="0" smtClean="0"/>
              <a:t> </a:t>
            </a:r>
            <a:r>
              <a:rPr lang="en-US" sz="2000" i="1" dirty="0" err="1" smtClean="0"/>
              <a:t>regulatório</a:t>
            </a:r>
            <a:r>
              <a:rPr lang="en-US" sz="2000" i="1" dirty="0" smtClean="0"/>
              <a:t> para a </a:t>
            </a:r>
            <a:r>
              <a:rPr lang="en-US" sz="2000" i="1" dirty="0" err="1" smtClean="0"/>
              <a:t>Administração</a:t>
            </a:r>
            <a:r>
              <a:rPr lang="en-US" sz="2000" i="1" dirty="0" smtClean="0"/>
              <a:t> </a:t>
            </a:r>
            <a:r>
              <a:rPr lang="en-US" sz="2000" i="1" dirty="0" err="1" smtClean="0"/>
              <a:t>Pública</a:t>
            </a:r>
            <a:r>
              <a:rPr lang="en-US" sz="2000" i="1" dirty="0" smtClean="0"/>
              <a:t> </a:t>
            </a:r>
            <a:r>
              <a:rPr lang="en-US" sz="2000" i="1" dirty="0" err="1" smtClean="0"/>
              <a:t>direta</a:t>
            </a:r>
            <a:r>
              <a:rPr lang="en-US" sz="2000" i="1" dirty="0" smtClean="0"/>
              <a:t> </a:t>
            </a:r>
            <a:r>
              <a:rPr lang="en-US" sz="2000" i="1" dirty="0" err="1" smtClean="0"/>
              <a:t>ou</a:t>
            </a:r>
            <a:r>
              <a:rPr lang="en-US" sz="2000" i="1" dirty="0" smtClean="0"/>
              <a:t> </a:t>
            </a:r>
            <a:r>
              <a:rPr lang="en-US" sz="2000" i="1" dirty="0" err="1" smtClean="0"/>
              <a:t>indireta</a:t>
            </a:r>
            <a:r>
              <a:rPr lang="en-US" sz="2000" i="1" dirty="0" smtClean="0"/>
              <a:t>, </a:t>
            </a:r>
            <a:r>
              <a:rPr lang="en-US" sz="2000" i="1" dirty="0" err="1" smtClean="0"/>
              <a:t>em</a:t>
            </a:r>
            <a:r>
              <a:rPr lang="en-US" sz="2000" i="1" dirty="0" smtClean="0"/>
              <a:t> </a:t>
            </a:r>
            <a:r>
              <a:rPr lang="en-US" sz="2000" i="1" dirty="0" err="1" smtClean="0"/>
              <a:t>razão</a:t>
            </a:r>
            <a:r>
              <a:rPr lang="en-US" sz="2000" i="1" dirty="0" smtClean="0"/>
              <a:t> do </a:t>
            </a:r>
            <a:r>
              <a:rPr lang="en-US" sz="2000" i="1" dirty="0" err="1" smtClean="0"/>
              <a:t>disposto</a:t>
            </a:r>
            <a:r>
              <a:rPr lang="en-US" sz="2000" i="1" dirty="0" smtClean="0"/>
              <a:t> no art. 37, caput, e </a:t>
            </a:r>
            <a:r>
              <a:rPr lang="en-US" sz="2000" i="1" dirty="0" err="1" smtClean="0"/>
              <a:t>incs</a:t>
            </a:r>
            <a:r>
              <a:rPr lang="en-US" sz="2000" i="1" dirty="0" smtClean="0"/>
              <a:t>. II e IX, da </a:t>
            </a:r>
            <a:r>
              <a:rPr lang="en-US" sz="2000" i="1" dirty="0" err="1" smtClean="0"/>
              <a:t>Constituição</a:t>
            </a:r>
            <a:r>
              <a:rPr lang="en-US" sz="2000" i="1" dirty="0" smtClean="0"/>
              <a:t> Federal” (E75-JDMPT-ANAMATRA)</a:t>
            </a:r>
            <a:endParaRPr lang="pt-BR" sz="2000" dirty="0" smtClean="0"/>
          </a:p>
        </p:txBody>
      </p:sp>
    </p:spTree>
    <p:extLst>
      <p:ext uri="{BB962C8B-B14F-4D97-AF65-F5344CB8AC3E}">
        <p14:creationId xmlns:p14="http://schemas.microsoft.com/office/powerpoint/2010/main" val="1778194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19270" y="1484243"/>
            <a:ext cx="8680173" cy="5274366"/>
          </a:xfrm>
        </p:spPr>
        <p:txBody>
          <a:bodyPr>
            <a:normAutofit/>
          </a:bodyPr>
          <a:lstStyle/>
          <a:p>
            <a:pPr marL="457200" indent="-457200">
              <a:buFont typeface="+mj-lt"/>
              <a:buAutoNum type="alphaLcParenR"/>
            </a:pPr>
            <a:r>
              <a:rPr lang="pt-BR" sz="2000" b="1" cap="small" dirty="0" smtClean="0"/>
              <a:t>Terceirização na Administração Pública</a:t>
            </a:r>
          </a:p>
          <a:p>
            <a:pPr marL="914400" lvl="2" indent="0">
              <a:buNone/>
            </a:pPr>
            <a:endParaRPr lang="pt-BR" dirty="0" smtClean="0"/>
          </a:p>
          <a:p>
            <a:pPr lvl="1">
              <a:buFont typeface="Wingdings" charset="2"/>
              <a:buChar char="ü"/>
            </a:pPr>
            <a:r>
              <a:rPr lang="pt-BR" sz="2000" dirty="0" smtClean="0"/>
              <a:t>Em âmbito federal</a:t>
            </a:r>
            <a:r>
              <a:rPr lang="pt-BR" sz="2000" dirty="0"/>
              <a:t> </a:t>
            </a:r>
            <a:r>
              <a:rPr lang="en-US" sz="2000" dirty="0" err="1" smtClean="0"/>
              <a:t>é</a:t>
            </a:r>
            <a:r>
              <a:rPr lang="en-US" sz="2000" dirty="0" smtClean="0"/>
              <a:t> </a:t>
            </a:r>
            <a:r>
              <a:rPr lang="en-US" sz="2000" dirty="0" err="1" smtClean="0"/>
              <a:t>possível</a:t>
            </a:r>
            <a:r>
              <a:rPr lang="en-US" sz="2000" dirty="0" smtClean="0"/>
              <a:t> </a:t>
            </a:r>
            <a:r>
              <a:rPr lang="en-US" sz="2000" b="1" dirty="0" err="1" smtClean="0"/>
              <a:t>terceirizar</a:t>
            </a:r>
            <a:r>
              <a:rPr lang="en-US" sz="2000" dirty="0" smtClean="0"/>
              <a:t>?</a:t>
            </a:r>
            <a:endParaRPr lang="pt-BR" sz="2000" dirty="0" smtClean="0"/>
          </a:p>
          <a:p>
            <a:pPr lvl="2">
              <a:buFont typeface="Wingdings" charset="2"/>
              <a:buChar char="ü"/>
            </a:pPr>
            <a:r>
              <a:rPr lang="pt-BR" dirty="0" smtClean="0"/>
              <a:t> Descentralização por Contrato em Atividades Instrumentais</a:t>
            </a:r>
          </a:p>
          <a:p>
            <a:pPr marL="914400" lvl="2" indent="0">
              <a:buNone/>
            </a:pPr>
            <a:endParaRPr lang="pt-BR" dirty="0" smtClean="0"/>
          </a:p>
          <a:p>
            <a:pPr marL="1371600" lvl="3" indent="0">
              <a:buNone/>
            </a:pPr>
            <a:r>
              <a:rPr lang="pt-BR" sz="2000" i="1" dirty="0"/>
              <a:t>“Para melhor desincumbir-se das tarefas de planejamento, coordenação, supervisão e </a:t>
            </a:r>
            <a:r>
              <a:rPr lang="pt-BR" sz="2000" i="1" dirty="0" smtClean="0"/>
              <a:t>controle </a:t>
            </a:r>
            <a:r>
              <a:rPr lang="pt-BR" sz="2000" i="1" dirty="0"/>
              <a:t>e com o objetivo de </a:t>
            </a:r>
            <a:r>
              <a:rPr lang="pt-BR" sz="2000" b="1" i="1" dirty="0"/>
              <a:t>impedir o crescimento desmesurado da máquina administrativa</a:t>
            </a:r>
            <a:r>
              <a:rPr lang="pt-BR" sz="2000" i="1" dirty="0"/>
              <a:t>, a Administração procurará desobrigar-se da realização material de tarefas executivas, </a:t>
            </a:r>
            <a:r>
              <a:rPr lang="pt-BR" sz="2000" b="1" i="1" dirty="0"/>
              <a:t>recorrendo, sempre que possível, à execução indireta</a:t>
            </a:r>
            <a:r>
              <a:rPr lang="pt-BR" sz="2000" i="1" dirty="0"/>
              <a:t>, mediante </a:t>
            </a:r>
            <a:r>
              <a:rPr lang="pt-BR" sz="2000" b="1" i="1" dirty="0"/>
              <a:t>contrato</a:t>
            </a:r>
            <a:r>
              <a:rPr lang="pt-BR" sz="2000" i="1" dirty="0"/>
              <a:t>, desde que exista, na área, iniciativa privada suficientemente desenvolvida e capacitada a desempenhar os encargos de execução” (Art. 10, §7º, D. 200/67)</a:t>
            </a:r>
          </a:p>
          <a:p>
            <a:pPr marL="914400" lvl="2" indent="0">
              <a:buNone/>
            </a:pPr>
            <a:endParaRPr lang="pt-BR" dirty="0" smtClean="0"/>
          </a:p>
        </p:txBody>
      </p:sp>
    </p:spTree>
    <p:extLst>
      <p:ext uri="{BB962C8B-B14F-4D97-AF65-F5344CB8AC3E}">
        <p14:creationId xmlns:p14="http://schemas.microsoft.com/office/powerpoint/2010/main" val="637102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19270" y="1484243"/>
            <a:ext cx="8680173" cy="5274366"/>
          </a:xfrm>
        </p:spPr>
        <p:txBody>
          <a:bodyPr>
            <a:noAutofit/>
          </a:bodyPr>
          <a:lstStyle/>
          <a:p>
            <a:pPr lvl="2" algn="just">
              <a:buFont typeface="Wingdings" charset="2"/>
              <a:buChar char="ü"/>
            </a:pPr>
            <a:r>
              <a:rPr lang="pt-BR" i="1" dirty="0" smtClean="0"/>
              <a:t> </a:t>
            </a:r>
            <a:r>
              <a:rPr lang="pt-BR" b="1" dirty="0" smtClean="0"/>
              <a:t>Art. 1º, §1º, D. 2.271/97</a:t>
            </a:r>
          </a:p>
          <a:p>
            <a:pPr marL="1371600" lvl="3" indent="0" algn="just">
              <a:buNone/>
            </a:pPr>
            <a:endParaRPr lang="pt-BR" sz="2000" i="1" dirty="0" smtClean="0"/>
          </a:p>
          <a:p>
            <a:pPr marL="1371600" lvl="3" indent="0" algn="just">
              <a:buNone/>
            </a:pPr>
            <a:r>
              <a:rPr lang="pt-BR" sz="2000" i="1" dirty="0" smtClean="0"/>
              <a:t>“As atividades de conservação, limpeza, segurança, vigilância, transportes, informática, </a:t>
            </a:r>
            <a:r>
              <a:rPr lang="pt-BR" sz="2000" i="1" dirty="0" err="1" smtClean="0"/>
              <a:t>copeiragem</a:t>
            </a:r>
            <a:r>
              <a:rPr lang="pt-BR" sz="2000" i="1" dirty="0" smtClean="0"/>
              <a:t>, recepção, reprografia, telecomunicações e manutenção de prédios, equipamentos e instalações serão, de preferência, objeto de execução indireta”. </a:t>
            </a:r>
          </a:p>
          <a:p>
            <a:pPr lvl="2">
              <a:buFont typeface="Wingdings" charset="2"/>
              <a:buChar char="ü"/>
            </a:pPr>
            <a:endParaRPr lang="pt-BR" dirty="0" smtClean="0"/>
          </a:p>
          <a:p>
            <a:pPr lvl="2">
              <a:buFont typeface="Wingdings" charset="2"/>
              <a:buChar char="ü"/>
            </a:pPr>
            <a:r>
              <a:rPr lang="pt-BR" b="1" dirty="0" smtClean="0"/>
              <a:t> Art. 8º, Portaria 409, de 2016-MPOG</a:t>
            </a:r>
          </a:p>
          <a:p>
            <a:pPr marL="1371600" lvl="3" indent="0">
              <a:buNone/>
            </a:pPr>
            <a:endParaRPr lang="pt-BR" sz="2000" i="1" dirty="0" smtClean="0"/>
          </a:p>
          <a:p>
            <a:pPr marL="1371600" lvl="3" indent="0">
              <a:buNone/>
            </a:pPr>
            <a:r>
              <a:rPr lang="pt-BR" sz="2000" i="1" dirty="0" smtClean="0"/>
              <a:t>“Art. 8º Não serão objeto de execução indireta na Administração Pública federal direta, autárquica e fundacional:</a:t>
            </a:r>
            <a:br>
              <a:rPr lang="pt-BR" sz="2000" i="1" dirty="0" smtClean="0"/>
            </a:br>
            <a:r>
              <a:rPr lang="pt-BR" sz="2000" i="1" dirty="0" smtClean="0"/>
              <a:t/>
            </a:r>
            <a:br>
              <a:rPr lang="pt-BR" sz="2000" i="1" dirty="0" smtClean="0"/>
            </a:br>
            <a:r>
              <a:rPr lang="pt-BR" sz="2000" i="1" dirty="0" smtClean="0"/>
              <a:t>IV - as atividades inerentes às categorias funcionais abrangidas pelo plano de cargos do órgão ou entidade, salvo expressa disposição legal em contrário ou quando se tratar de cargo extinto, total ou parcialmente, no âmbito do quadro geral de pessoal.”</a:t>
            </a:r>
          </a:p>
        </p:txBody>
      </p:sp>
    </p:spTree>
    <p:extLst>
      <p:ext uri="{BB962C8B-B14F-4D97-AF65-F5344CB8AC3E}">
        <p14:creationId xmlns:p14="http://schemas.microsoft.com/office/powerpoint/2010/main" val="1374553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88844" y="1484243"/>
            <a:ext cx="8610599" cy="4851746"/>
          </a:xfrm>
        </p:spPr>
        <p:txBody>
          <a:bodyPr>
            <a:normAutofit/>
          </a:bodyPr>
          <a:lstStyle/>
          <a:p>
            <a:pPr marL="0" indent="0">
              <a:buNone/>
            </a:pPr>
            <a:r>
              <a:rPr lang="en-US" sz="2400" b="1" cap="small" dirty="0" smtClean="0"/>
              <a:t>	</a:t>
            </a:r>
          </a:p>
        </p:txBody>
      </p:sp>
      <p:pic>
        <p:nvPicPr>
          <p:cNvPr id="3" name="Picture 2"/>
          <p:cNvPicPr>
            <a:picLocks noChangeAspect="1"/>
          </p:cNvPicPr>
          <p:nvPr/>
        </p:nvPicPr>
        <p:blipFill>
          <a:blip r:embed="rId2"/>
          <a:stretch>
            <a:fillRect/>
          </a:stretch>
        </p:blipFill>
        <p:spPr>
          <a:xfrm>
            <a:off x="1771141" y="4372182"/>
            <a:ext cx="5263003" cy="1963807"/>
          </a:xfrm>
          <a:prstGeom prst="rect">
            <a:avLst/>
          </a:prstGeom>
        </p:spPr>
      </p:pic>
      <p:pic>
        <p:nvPicPr>
          <p:cNvPr id="4" name="Picture 3"/>
          <p:cNvPicPr>
            <a:picLocks noChangeAspect="1"/>
          </p:cNvPicPr>
          <p:nvPr/>
        </p:nvPicPr>
        <p:blipFill>
          <a:blip r:embed="rId3"/>
          <a:stretch>
            <a:fillRect/>
          </a:stretch>
        </p:blipFill>
        <p:spPr>
          <a:xfrm>
            <a:off x="188844" y="2549457"/>
            <a:ext cx="6845300" cy="1663700"/>
          </a:xfrm>
          <a:prstGeom prst="rect">
            <a:avLst/>
          </a:prstGeom>
        </p:spPr>
      </p:pic>
    </p:spTree>
    <p:extLst>
      <p:ext uri="{BB962C8B-B14F-4D97-AF65-F5344CB8AC3E}">
        <p14:creationId xmlns:p14="http://schemas.microsoft.com/office/powerpoint/2010/main" val="1641158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88844" y="1484243"/>
            <a:ext cx="8610599" cy="4851746"/>
          </a:xfrm>
        </p:spPr>
        <p:txBody>
          <a:bodyPr>
            <a:normAutofit/>
          </a:bodyPr>
          <a:lstStyle/>
          <a:p>
            <a:pPr>
              <a:buFont typeface="Arial" charset="0"/>
              <a:buChar char="•"/>
            </a:pPr>
            <a:endParaRPr lang="pt-BR" sz="2400" dirty="0" smtClean="0"/>
          </a:p>
          <a:p>
            <a:pPr marL="457200" indent="-457200">
              <a:buFont typeface="+mj-lt"/>
              <a:buAutoNum type="alphaLcParenR"/>
            </a:pPr>
            <a:r>
              <a:rPr lang="pt-BR" sz="2400" b="1" cap="small" dirty="0" smtClean="0"/>
              <a:t>Terceiriza</a:t>
            </a:r>
            <a:r>
              <a:rPr lang="en-US" sz="2400" b="1" cap="small" dirty="0" err="1" smtClean="0"/>
              <a:t>ção</a:t>
            </a:r>
            <a:r>
              <a:rPr lang="en-US" sz="2400" b="1" cap="small" dirty="0" smtClean="0"/>
              <a:t> </a:t>
            </a:r>
            <a:r>
              <a:rPr lang="en-US" sz="2400" b="1" cap="small" dirty="0" err="1" smtClean="0"/>
              <a:t>na</a:t>
            </a:r>
            <a:r>
              <a:rPr lang="en-US" sz="2400" b="1" cap="small" dirty="0" smtClean="0"/>
              <a:t> </a:t>
            </a:r>
            <a:r>
              <a:rPr lang="en-US" sz="2400" b="1" cap="small" dirty="0" err="1" smtClean="0"/>
              <a:t>Administração</a:t>
            </a:r>
            <a:r>
              <a:rPr lang="en-US" sz="2400" b="1" cap="small" dirty="0" smtClean="0"/>
              <a:t> </a:t>
            </a:r>
            <a:r>
              <a:rPr lang="en-US" sz="2400" b="1" cap="small" dirty="0" err="1" smtClean="0"/>
              <a:t>Pública</a:t>
            </a:r>
            <a:endParaRPr lang="en-US" sz="2400" b="1" cap="small" dirty="0" smtClean="0"/>
          </a:p>
          <a:p>
            <a:pPr marL="0" indent="0">
              <a:buNone/>
            </a:pPr>
            <a:endParaRPr lang="en-US" sz="2400" b="1" dirty="0" smtClean="0"/>
          </a:p>
          <a:p>
            <a:pPr lvl="1">
              <a:buFont typeface="Wingdings" charset="2"/>
              <a:buChar char="ü"/>
            </a:pPr>
            <a:r>
              <a:rPr lang="en-US" dirty="0" smtClean="0"/>
              <a:t>  </a:t>
            </a:r>
            <a:r>
              <a:rPr lang="en-US" dirty="0" err="1" smtClean="0"/>
              <a:t>Análise</a:t>
            </a:r>
            <a:r>
              <a:rPr lang="en-US" dirty="0" smtClean="0"/>
              <a:t> da Lei 13.467/2017</a:t>
            </a:r>
          </a:p>
          <a:p>
            <a:pPr lvl="2">
              <a:buFont typeface="Wingdings" charset="2"/>
              <a:buChar char="ü"/>
            </a:pPr>
            <a:r>
              <a:rPr lang="en-US" sz="2400" b="1" cap="small" dirty="0" smtClean="0"/>
              <a:t> </a:t>
            </a:r>
            <a:r>
              <a:rPr lang="en-US" sz="2400" b="1" cap="small" dirty="0" err="1" smtClean="0"/>
              <a:t>Não</a:t>
            </a:r>
            <a:r>
              <a:rPr lang="en-US" sz="2400" cap="small" dirty="0" smtClean="0"/>
              <a:t> </a:t>
            </a:r>
            <a:r>
              <a:rPr lang="en-US" sz="2400" dirty="0" smtClean="0"/>
              <a:t>se </a:t>
            </a:r>
            <a:r>
              <a:rPr lang="en-US" sz="2400" dirty="0" err="1" smtClean="0"/>
              <a:t>aplica</a:t>
            </a:r>
            <a:r>
              <a:rPr lang="en-US" sz="2400" dirty="0" smtClean="0"/>
              <a:t> </a:t>
            </a:r>
            <a:r>
              <a:rPr lang="en-US" sz="2400" dirty="0" err="1" smtClean="0"/>
              <a:t>ao</a:t>
            </a:r>
            <a:r>
              <a:rPr lang="en-US" sz="2400" dirty="0" smtClean="0"/>
              <a:t> </a:t>
            </a:r>
            <a:r>
              <a:rPr lang="en-US" sz="2400" dirty="0" err="1" smtClean="0"/>
              <a:t>Setor</a:t>
            </a:r>
            <a:r>
              <a:rPr lang="en-US" sz="2400" dirty="0" smtClean="0"/>
              <a:t> </a:t>
            </a:r>
            <a:r>
              <a:rPr lang="en-US" sz="2400" dirty="0" err="1" smtClean="0"/>
              <a:t>Público</a:t>
            </a:r>
            <a:endParaRPr lang="en-US" sz="2400" dirty="0" smtClean="0"/>
          </a:p>
          <a:p>
            <a:pPr lvl="2">
              <a:buFont typeface="Wingdings" charset="2"/>
              <a:buChar char="ü"/>
            </a:pPr>
            <a:r>
              <a:rPr lang="en-US" sz="2400" cap="small" dirty="0" smtClean="0"/>
              <a:t> </a:t>
            </a:r>
            <a:r>
              <a:rPr lang="en-US" sz="2400" b="1" cap="small" dirty="0" err="1" smtClean="0"/>
              <a:t>Não</a:t>
            </a:r>
            <a:r>
              <a:rPr lang="en-US" sz="2400" cap="small" dirty="0" smtClean="0"/>
              <a:t> </a:t>
            </a:r>
            <a:r>
              <a:rPr lang="en-US" sz="2400" dirty="0" err="1" smtClean="0"/>
              <a:t>acaba</a:t>
            </a:r>
            <a:r>
              <a:rPr lang="en-US" sz="2400" dirty="0" smtClean="0"/>
              <a:t> com </a:t>
            </a:r>
            <a:r>
              <a:rPr lang="en-US" sz="2400" dirty="0" err="1" smtClean="0"/>
              <a:t>os</a:t>
            </a:r>
            <a:r>
              <a:rPr lang="en-US" sz="2400" dirty="0" smtClean="0"/>
              <a:t> </a:t>
            </a:r>
            <a:r>
              <a:rPr lang="en-US" sz="2400" dirty="0" err="1" smtClean="0"/>
              <a:t>concursos</a:t>
            </a:r>
            <a:r>
              <a:rPr lang="en-US" sz="2400" dirty="0" smtClean="0"/>
              <a:t> </a:t>
            </a:r>
            <a:r>
              <a:rPr lang="en-US" sz="2400" dirty="0" err="1" smtClean="0"/>
              <a:t>públicos</a:t>
            </a:r>
            <a:endParaRPr lang="en-US" sz="2400" dirty="0" smtClean="0"/>
          </a:p>
          <a:p>
            <a:pPr lvl="2">
              <a:buFont typeface="Wingdings" charset="2"/>
              <a:buChar char="ü"/>
            </a:pPr>
            <a:r>
              <a:rPr lang="en-US" sz="2400" cap="small" dirty="0" smtClean="0"/>
              <a:t> </a:t>
            </a:r>
            <a:r>
              <a:rPr lang="en-US" sz="2400" b="1" cap="small" dirty="0" err="1" smtClean="0"/>
              <a:t>Não</a:t>
            </a:r>
            <a:r>
              <a:rPr lang="en-US" sz="2400" cap="small" dirty="0" smtClean="0"/>
              <a:t> </a:t>
            </a:r>
            <a:r>
              <a:rPr lang="en-US" sz="2400" dirty="0" smtClean="0"/>
              <a:t>serve de </a:t>
            </a:r>
            <a:r>
              <a:rPr lang="en-US" sz="2400" dirty="0" err="1" smtClean="0"/>
              <a:t>alternativa</a:t>
            </a:r>
            <a:r>
              <a:rPr lang="en-US" sz="2400" dirty="0" smtClean="0"/>
              <a:t> </a:t>
            </a:r>
            <a:r>
              <a:rPr lang="en-US" sz="2400" dirty="0" err="1" smtClean="0"/>
              <a:t>à</a:t>
            </a:r>
            <a:r>
              <a:rPr lang="en-US" sz="2400" dirty="0" smtClean="0"/>
              <a:t> LRF</a:t>
            </a:r>
          </a:p>
          <a:p>
            <a:pPr lvl="2">
              <a:buFont typeface="Wingdings" charset="2"/>
              <a:buChar char="ü"/>
            </a:pPr>
            <a:endParaRPr lang="en-US" sz="2400" dirty="0"/>
          </a:p>
          <a:p>
            <a:pPr lvl="1">
              <a:buFont typeface="Wingdings" charset="2"/>
              <a:buChar char="ü"/>
            </a:pPr>
            <a:r>
              <a:rPr lang="en-US" dirty="0" smtClean="0"/>
              <a:t> </a:t>
            </a:r>
            <a:r>
              <a:rPr lang="en-US" dirty="0" err="1" smtClean="0"/>
              <a:t>Pode</a:t>
            </a:r>
            <a:r>
              <a:rPr lang="en-US" dirty="0" smtClean="0"/>
              <a:t> </a:t>
            </a:r>
            <a:r>
              <a:rPr lang="en-US" dirty="0" err="1" smtClean="0"/>
              <a:t>Terceirizar</a:t>
            </a:r>
            <a:r>
              <a:rPr lang="en-US" dirty="0" smtClean="0"/>
              <a:t>?</a:t>
            </a:r>
          </a:p>
          <a:p>
            <a:pPr lvl="2">
              <a:buFont typeface="Wingdings" charset="2"/>
              <a:buChar char="ü"/>
            </a:pPr>
            <a:r>
              <a:rPr lang="en-US" sz="2400" b="1" dirty="0" err="1" smtClean="0"/>
              <a:t>Critério</a:t>
            </a:r>
            <a:r>
              <a:rPr lang="en-US" sz="2400" dirty="0" smtClean="0"/>
              <a:t>: </a:t>
            </a:r>
            <a:r>
              <a:rPr lang="en-US" sz="2400" i="1" dirty="0" smtClean="0"/>
              <a:t>cargo </a:t>
            </a:r>
            <a:r>
              <a:rPr lang="en-US" sz="2400" i="1" dirty="0" err="1" smtClean="0"/>
              <a:t>ou</a:t>
            </a:r>
            <a:r>
              <a:rPr lang="en-US" sz="2400" i="1" dirty="0" smtClean="0"/>
              <a:t> </a:t>
            </a:r>
            <a:r>
              <a:rPr lang="en-US" sz="2400" i="1" dirty="0" err="1" smtClean="0"/>
              <a:t>emprego</a:t>
            </a:r>
            <a:r>
              <a:rPr lang="en-US" sz="2400" i="1" dirty="0" smtClean="0"/>
              <a:t> </a:t>
            </a:r>
            <a:r>
              <a:rPr lang="en-US" sz="2400" i="1" dirty="0" err="1" smtClean="0"/>
              <a:t>público</a:t>
            </a:r>
            <a:r>
              <a:rPr lang="en-US" sz="2400" i="1" dirty="0" smtClean="0"/>
              <a:t> </a:t>
            </a:r>
            <a:r>
              <a:rPr lang="en-US" sz="2400" i="1" dirty="0" err="1" smtClean="0"/>
              <a:t>criado</a:t>
            </a:r>
            <a:r>
              <a:rPr lang="en-US" sz="2400" i="1" dirty="0" smtClean="0"/>
              <a:t> </a:t>
            </a:r>
            <a:r>
              <a:rPr lang="en-US" sz="2400" i="1" dirty="0" err="1" smtClean="0"/>
              <a:t>por</a:t>
            </a:r>
            <a:r>
              <a:rPr lang="en-US" sz="2400" i="1" dirty="0" smtClean="0"/>
              <a:t> lei</a:t>
            </a:r>
            <a:endParaRPr lang="en-US" sz="2400" b="1" dirty="0" smtClean="0"/>
          </a:p>
          <a:p>
            <a:pPr lvl="2">
              <a:buFont typeface="Wingdings" charset="2"/>
              <a:buChar char="ü"/>
            </a:pPr>
            <a:endParaRPr lang="en-US" sz="2400" dirty="0" smtClean="0"/>
          </a:p>
        </p:txBody>
      </p:sp>
    </p:spTree>
    <p:extLst>
      <p:ext uri="{BB962C8B-B14F-4D97-AF65-F5344CB8AC3E}">
        <p14:creationId xmlns:p14="http://schemas.microsoft.com/office/powerpoint/2010/main" val="692371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88844" y="1484243"/>
            <a:ext cx="8610599" cy="4851746"/>
          </a:xfrm>
        </p:spPr>
        <p:txBody>
          <a:bodyPr>
            <a:normAutofit/>
          </a:bodyPr>
          <a:lstStyle/>
          <a:p>
            <a:pPr>
              <a:buFont typeface="Arial" charset="0"/>
              <a:buChar char="•"/>
            </a:pPr>
            <a:endParaRPr lang="pt-BR" sz="2400" dirty="0" smtClean="0"/>
          </a:p>
          <a:p>
            <a:pPr marL="457200" indent="-457200">
              <a:buFont typeface="+mj-lt"/>
              <a:buAutoNum type="alphaLcParenR" startAt="2"/>
            </a:pPr>
            <a:r>
              <a:rPr lang="en-US" sz="2400" b="1" cap="small" dirty="0" err="1" smtClean="0"/>
              <a:t>Acordado</a:t>
            </a:r>
            <a:r>
              <a:rPr lang="en-US" sz="2400" b="1" cap="small" dirty="0" smtClean="0"/>
              <a:t> </a:t>
            </a:r>
            <a:r>
              <a:rPr lang="en-US" sz="2400" b="1" cap="small" dirty="0" err="1" smtClean="0"/>
              <a:t>sobre</a:t>
            </a:r>
            <a:r>
              <a:rPr lang="en-US" sz="2400" b="1" cap="small" dirty="0" smtClean="0"/>
              <a:t> o </a:t>
            </a:r>
            <a:r>
              <a:rPr lang="en-US" sz="2400" b="1" cap="small" dirty="0" err="1" smtClean="0"/>
              <a:t>Legislado</a:t>
            </a:r>
            <a:endParaRPr lang="en-US" sz="2400" b="1" dirty="0" smtClean="0"/>
          </a:p>
          <a:p>
            <a:pPr marL="914400" lvl="2" indent="0">
              <a:buNone/>
            </a:pPr>
            <a:endParaRPr lang="en-US" sz="2400" dirty="0" smtClean="0"/>
          </a:p>
          <a:p>
            <a:pPr lvl="1">
              <a:buFont typeface="Wingdings" charset="2"/>
              <a:buChar char="ü"/>
            </a:pPr>
            <a:r>
              <a:rPr lang="en-US" dirty="0" smtClean="0"/>
              <a:t> </a:t>
            </a:r>
            <a:r>
              <a:rPr lang="en-US" dirty="0" err="1" smtClean="0"/>
              <a:t>Prevalência</a:t>
            </a:r>
            <a:r>
              <a:rPr lang="en-US" dirty="0"/>
              <a:t> </a:t>
            </a:r>
            <a:r>
              <a:rPr lang="en-US" dirty="0" smtClean="0"/>
              <a:t>da Norma </a:t>
            </a:r>
            <a:r>
              <a:rPr lang="en-US" dirty="0" err="1" smtClean="0"/>
              <a:t>Pactuada</a:t>
            </a:r>
            <a:r>
              <a:rPr lang="en-US" dirty="0" smtClean="0"/>
              <a:t> </a:t>
            </a:r>
            <a:r>
              <a:rPr lang="en-US" dirty="0" err="1" smtClean="0"/>
              <a:t>sobre</a:t>
            </a:r>
            <a:r>
              <a:rPr lang="en-US" dirty="0" smtClean="0"/>
              <a:t> a Lei</a:t>
            </a:r>
          </a:p>
          <a:p>
            <a:pPr lvl="2">
              <a:buFont typeface="Wingdings" charset="2"/>
              <a:buChar char="ü"/>
            </a:pPr>
            <a:r>
              <a:rPr lang="en-US" sz="2400" dirty="0" smtClean="0"/>
              <a:t> Forma: </a:t>
            </a:r>
            <a:r>
              <a:rPr lang="en-US" sz="2400" i="1" dirty="0" smtClean="0"/>
              <a:t>ACT e CCT</a:t>
            </a:r>
          </a:p>
          <a:p>
            <a:pPr lvl="2">
              <a:buFont typeface="Wingdings" charset="2"/>
              <a:buChar char="ü"/>
            </a:pPr>
            <a:r>
              <a:rPr lang="en-US" sz="2400" dirty="0" smtClean="0"/>
              <a:t> </a:t>
            </a:r>
            <a:r>
              <a:rPr lang="en-US" sz="2400" dirty="0" err="1" smtClean="0"/>
              <a:t>Limite</a:t>
            </a:r>
            <a:r>
              <a:rPr lang="en-US" sz="2400" dirty="0" smtClean="0"/>
              <a:t>: </a:t>
            </a:r>
            <a:r>
              <a:rPr lang="en-US" sz="2400" i="1" dirty="0" err="1" smtClean="0"/>
              <a:t>rol</a:t>
            </a:r>
            <a:r>
              <a:rPr lang="en-US" sz="2400" i="1" dirty="0" smtClean="0"/>
              <a:t> </a:t>
            </a:r>
            <a:r>
              <a:rPr lang="en-US" sz="2400" i="1" dirty="0" err="1" smtClean="0"/>
              <a:t>exaustivo</a:t>
            </a:r>
            <a:r>
              <a:rPr lang="en-US" sz="2400" i="1" dirty="0" smtClean="0"/>
              <a:t> do Art. 611-A</a:t>
            </a:r>
          </a:p>
          <a:p>
            <a:pPr lvl="3">
              <a:buFont typeface="Wingdings" charset="2"/>
              <a:buChar char="ü"/>
            </a:pPr>
            <a:r>
              <a:rPr lang="en-US" sz="2200" i="1" dirty="0" smtClean="0"/>
              <a:t> E o Art. 611-B?</a:t>
            </a:r>
          </a:p>
          <a:p>
            <a:pPr lvl="2">
              <a:buFont typeface="Wingdings" charset="2"/>
              <a:buChar char="ü"/>
            </a:pPr>
            <a:r>
              <a:rPr lang="en-US" sz="2400" i="1" dirty="0" smtClean="0"/>
              <a:t> </a:t>
            </a:r>
            <a:r>
              <a:rPr lang="en-US" sz="2400" i="1" dirty="0" err="1" smtClean="0"/>
              <a:t>Maior</a:t>
            </a:r>
            <a:r>
              <a:rPr lang="en-US" sz="2400" i="1" dirty="0" smtClean="0"/>
              <a:t> </a:t>
            </a:r>
            <a:r>
              <a:rPr lang="en-US" sz="2400" i="1" dirty="0" err="1" smtClean="0"/>
              <a:t>impacto</a:t>
            </a:r>
            <a:r>
              <a:rPr lang="en-US" sz="2400" i="1" dirty="0" smtClean="0"/>
              <a:t> </a:t>
            </a:r>
            <a:r>
              <a:rPr lang="en-US" sz="2400" i="1" dirty="0" err="1" smtClean="0"/>
              <a:t>na</a:t>
            </a:r>
            <a:r>
              <a:rPr lang="en-US" sz="2400" i="1" dirty="0" smtClean="0"/>
              <a:t> </a:t>
            </a:r>
            <a:r>
              <a:rPr lang="en-US" sz="2400" i="1" dirty="0" err="1" smtClean="0"/>
              <a:t>gestão</a:t>
            </a:r>
            <a:r>
              <a:rPr lang="en-US" sz="2400" i="1" dirty="0" smtClean="0"/>
              <a:t>?</a:t>
            </a:r>
          </a:p>
          <a:p>
            <a:pPr lvl="2">
              <a:buFont typeface="Wingdings" charset="2"/>
              <a:buChar char="ü"/>
            </a:pPr>
            <a:endParaRPr lang="en-US" sz="2400" dirty="0" smtClean="0"/>
          </a:p>
        </p:txBody>
      </p:sp>
      <p:sp>
        <p:nvSpPr>
          <p:cNvPr id="4" name="Freeform 3"/>
          <p:cNvSpPr/>
          <p:nvPr/>
        </p:nvSpPr>
        <p:spPr>
          <a:xfrm>
            <a:off x="2408867" y="4696894"/>
            <a:ext cx="1602686" cy="1130531"/>
          </a:xfrm>
          <a:custGeom>
            <a:avLst/>
            <a:gdLst>
              <a:gd name="connsiteX0" fmla="*/ 23268 w 1602686"/>
              <a:gd name="connsiteY0" fmla="*/ 0 h 1130531"/>
              <a:gd name="connsiteX1" fmla="*/ 23268 w 1602686"/>
              <a:gd name="connsiteY1" fmla="*/ 432262 h 1130531"/>
              <a:gd name="connsiteX2" fmla="*/ 56519 w 1602686"/>
              <a:gd name="connsiteY2" fmla="*/ 565265 h 1130531"/>
              <a:gd name="connsiteX3" fmla="*/ 123020 w 1602686"/>
              <a:gd name="connsiteY3" fmla="*/ 698269 h 1130531"/>
              <a:gd name="connsiteX4" fmla="*/ 139646 w 1602686"/>
              <a:gd name="connsiteY4" fmla="*/ 748145 h 1130531"/>
              <a:gd name="connsiteX5" fmla="*/ 305900 w 1602686"/>
              <a:gd name="connsiteY5" fmla="*/ 931025 h 1130531"/>
              <a:gd name="connsiteX6" fmla="*/ 455530 w 1602686"/>
              <a:gd name="connsiteY6" fmla="*/ 1014152 h 1130531"/>
              <a:gd name="connsiteX7" fmla="*/ 655035 w 1602686"/>
              <a:gd name="connsiteY7" fmla="*/ 1097280 h 1130531"/>
              <a:gd name="connsiteX8" fmla="*/ 821290 w 1602686"/>
              <a:gd name="connsiteY8" fmla="*/ 1130531 h 1130531"/>
              <a:gd name="connsiteX9" fmla="*/ 1220300 w 1602686"/>
              <a:gd name="connsiteY9" fmla="*/ 1113905 h 1130531"/>
              <a:gd name="connsiteX10" fmla="*/ 1369930 w 1602686"/>
              <a:gd name="connsiteY10" fmla="*/ 1080654 h 1130531"/>
              <a:gd name="connsiteX11" fmla="*/ 1469682 w 1602686"/>
              <a:gd name="connsiteY11" fmla="*/ 1064029 h 1130531"/>
              <a:gd name="connsiteX12" fmla="*/ 1602686 w 1602686"/>
              <a:gd name="connsiteY12" fmla="*/ 1014152 h 1130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02686" h="1130531">
                <a:moveTo>
                  <a:pt x="23268" y="0"/>
                </a:moveTo>
                <a:cubicBezTo>
                  <a:pt x="-7734" y="186005"/>
                  <a:pt x="-7778" y="142502"/>
                  <a:pt x="23268" y="432262"/>
                </a:cubicBezTo>
                <a:cubicBezTo>
                  <a:pt x="28136" y="477701"/>
                  <a:pt x="36082" y="524391"/>
                  <a:pt x="56519" y="565265"/>
                </a:cubicBezTo>
                <a:cubicBezTo>
                  <a:pt x="78686" y="609600"/>
                  <a:pt x="107345" y="651245"/>
                  <a:pt x="123020" y="698269"/>
                </a:cubicBezTo>
                <a:cubicBezTo>
                  <a:pt x="128562" y="714894"/>
                  <a:pt x="130951" y="732929"/>
                  <a:pt x="139646" y="748145"/>
                </a:cubicBezTo>
                <a:cubicBezTo>
                  <a:pt x="170774" y="802619"/>
                  <a:pt x="272219" y="905764"/>
                  <a:pt x="305900" y="931025"/>
                </a:cubicBezTo>
                <a:cubicBezTo>
                  <a:pt x="414940" y="1012806"/>
                  <a:pt x="326574" y="955536"/>
                  <a:pt x="455530" y="1014152"/>
                </a:cubicBezTo>
                <a:cubicBezTo>
                  <a:pt x="557427" y="1060469"/>
                  <a:pt x="547548" y="1070408"/>
                  <a:pt x="655035" y="1097280"/>
                </a:cubicBezTo>
                <a:cubicBezTo>
                  <a:pt x="709863" y="1110987"/>
                  <a:pt x="821290" y="1130531"/>
                  <a:pt x="821290" y="1130531"/>
                </a:cubicBezTo>
                <a:cubicBezTo>
                  <a:pt x="954293" y="1124989"/>
                  <a:pt x="1087728" y="1125957"/>
                  <a:pt x="1220300" y="1113905"/>
                </a:cubicBezTo>
                <a:cubicBezTo>
                  <a:pt x="1271184" y="1109279"/>
                  <a:pt x="1319829" y="1090674"/>
                  <a:pt x="1369930" y="1080654"/>
                </a:cubicBezTo>
                <a:cubicBezTo>
                  <a:pt x="1402985" y="1074043"/>
                  <a:pt x="1436431" y="1069571"/>
                  <a:pt x="1469682" y="1064029"/>
                </a:cubicBezTo>
                <a:cubicBezTo>
                  <a:pt x="1581191" y="1026859"/>
                  <a:pt x="1538086" y="1046453"/>
                  <a:pt x="1602686" y="1014152"/>
                </a:cubicBezTo>
              </a:path>
            </a:pathLst>
          </a:custGeom>
          <a:ln w="38100">
            <a:headEnd type="none" w="med" len="med"/>
            <a:tailEnd type="triangl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pt-BR"/>
          </a:p>
        </p:txBody>
      </p:sp>
      <p:sp>
        <p:nvSpPr>
          <p:cNvPr id="6" name="Content Placeholder 4"/>
          <p:cNvSpPr txBox="1">
            <a:spLocks/>
          </p:cNvSpPr>
          <p:nvPr/>
        </p:nvSpPr>
        <p:spPr>
          <a:xfrm>
            <a:off x="4528445" y="4943408"/>
            <a:ext cx="3361685" cy="155160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spcBef>
                <a:spcPts val="0"/>
              </a:spcBef>
              <a:buFont typeface="Wingdings" charset="2"/>
              <a:buChar char="ü"/>
            </a:pPr>
            <a:r>
              <a:rPr lang="en-US" sz="2400" i="1" dirty="0" smtClean="0"/>
              <a:t> </a:t>
            </a:r>
            <a:r>
              <a:rPr lang="en-US" sz="2400" i="1" dirty="0" err="1" smtClean="0"/>
              <a:t>Impossibilidade</a:t>
            </a:r>
            <a:r>
              <a:rPr lang="en-US" sz="2400" i="1" dirty="0" smtClean="0"/>
              <a:t> de </a:t>
            </a:r>
            <a:r>
              <a:rPr lang="en-US" sz="2400" i="1" dirty="0" err="1" smtClean="0"/>
              <a:t>revisão</a:t>
            </a:r>
            <a:r>
              <a:rPr lang="en-US" sz="2400" i="1" dirty="0" smtClean="0"/>
              <a:t> </a:t>
            </a:r>
            <a:r>
              <a:rPr lang="en-US" sz="2400" i="1" dirty="0" err="1" smtClean="0"/>
              <a:t>pelo</a:t>
            </a:r>
            <a:r>
              <a:rPr lang="en-US" sz="2400" i="1" dirty="0" smtClean="0"/>
              <a:t> </a:t>
            </a:r>
            <a:r>
              <a:rPr lang="en-US" sz="2400" i="1" dirty="0" err="1" smtClean="0"/>
              <a:t>Judiciário</a:t>
            </a:r>
            <a:endParaRPr lang="en-US" sz="2400" i="1" dirty="0" smtClean="0"/>
          </a:p>
        </p:txBody>
      </p:sp>
    </p:spTree>
    <p:extLst>
      <p:ext uri="{BB962C8B-B14F-4D97-AF65-F5344CB8AC3E}">
        <p14:creationId xmlns:p14="http://schemas.microsoft.com/office/powerpoint/2010/main" val="1883527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88844" y="1484243"/>
            <a:ext cx="8610599" cy="4851746"/>
          </a:xfrm>
        </p:spPr>
        <p:txBody>
          <a:bodyPr>
            <a:normAutofit/>
          </a:bodyPr>
          <a:lstStyle/>
          <a:p>
            <a:pPr>
              <a:buFont typeface="Arial" charset="0"/>
              <a:buChar char="•"/>
            </a:pPr>
            <a:endParaRPr lang="pt-BR" sz="2400" dirty="0" smtClean="0"/>
          </a:p>
          <a:p>
            <a:pPr marL="457200" indent="-457200">
              <a:buFont typeface="+mj-lt"/>
              <a:buAutoNum type="alphaLcParenR" startAt="2"/>
            </a:pPr>
            <a:r>
              <a:rPr lang="en-US" sz="2400" b="1" cap="small" dirty="0" err="1" smtClean="0"/>
              <a:t>Acordado</a:t>
            </a:r>
            <a:r>
              <a:rPr lang="en-US" sz="2400" b="1" cap="small" dirty="0" smtClean="0"/>
              <a:t> </a:t>
            </a:r>
            <a:r>
              <a:rPr lang="en-US" sz="2400" b="1" cap="small" dirty="0" err="1" smtClean="0"/>
              <a:t>sobre</a:t>
            </a:r>
            <a:r>
              <a:rPr lang="en-US" sz="2400" b="1" cap="small" dirty="0" smtClean="0"/>
              <a:t> o </a:t>
            </a:r>
            <a:r>
              <a:rPr lang="en-US" sz="2400" b="1" cap="small" dirty="0" err="1" smtClean="0"/>
              <a:t>Legislado</a:t>
            </a:r>
            <a:endParaRPr lang="en-US" sz="24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661677769"/>
              </p:ext>
            </p:extLst>
          </p:nvPr>
        </p:nvGraphicFramePr>
        <p:xfrm>
          <a:off x="216453" y="2547854"/>
          <a:ext cx="8128000" cy="3947160"/>
        </p:xfrm>
        <a:graphic>
          <a:graphicData uri="http://schemas.openxmlformats.org/drawingml/2006/table">
            <a:tbl>
              <a:tblPr firstRow="1" bandRow="1">
                <a:tableStyleId>{073A0DAA-6AF3-43AB-8588-CEC1D06C72B9}</a:tableStyleId>
              </a:tblPr>
              <a:tblGrid>
                <a:gridCol w="4064000"/>
                <a:gridCol w="4064000"/>
              </a:tblGrid>
              <a:tr h="370840">
                <a:tc>
                  <a:txBody>
                    <a:bodyPr/>
                    <a:lstStyle/>
                    <a:p>
                      <a:pPr algn="ctr"/>
                      <a:r>
                        <a:rPr lang="pt-BR" dirty="0" err="1" smtClean="0"/>
                        <a:t>Pass</a:t>
                      </a:r>
                      <a:r>
                        <a:rPr lang="en-US" dirty="0" err="1" smtClean="0"/>
                        <a:t>íveis</a:t>
                      </a:r>
                      <a:r>
                        <a:rPr lang="en-US" dirty="0" smtClean="0"/>
                        <a:t> de</a:t>
                      </a:r>
                      <a:r>
                        <a:rPr lang="en-US" baseline="0" dirty="0" smtClean="0"/>
                        <a:t> </a:t>
                      </a:r>
                      <a:r>
                        <a:rPr lang="en-US" baseline="0" dirty="0" err="1" smtClean="0"/>
                        <a:t>Negociação</a:t>
                      </a:r>
                      <a:endParaRPr lang="en-US" baseline="0" dirty="0" smtClean="0"/>
                    </a:p>
                    <a:p>
                      <a:pPr algn="ctr"/>
                      <a:r>
                        <a:rPr lang="en-US" baseline="0" dirty="0" smtClean="0"/>
                        <a:t>(Art. 611-A, CLT)</a:t>
                      </a:r>
                      <a:endParaRPr lang="pt-BR" dirty="0"/>
                    </a:p>
                  </a:txBody>
                  <a:tcPr anchor="ctr"/>
                </a:tc>
                <a:tc>
                  <a:txBody>
                    <a:bodyPr/>
                    <a:lstStyle/>
                    <a:p>
                      <a:pPr algn="ctr"/>
                      <a:r>
                        <a:rPr lang="pt-BR" dirty="0" smtClean="0"/>
                        <a:t>Vedada a Negocia</a:t>
                      </a:r>
                      <a:r>
                        <a:rPr lang="en-US" dirty="0" err="1" smtClean="0"/>
                        <a:t>ção</a:t>
                      </a:r>
                      <a:r>
                        <a:rPr lang="en-US" dirty="0" smtClean="0"/>
                        <a:t> para fins de </a:t>
                      </a:r>
                      <a:r>
                        <a:rPr lang="en-US" dirty="0" err="1" smtClean="0"/>
                        <a:t>Supressão</a:t>
                      </a:r>
                      <a:r>
                        <a:rPr lang="en-US" dirty="0" smtClean="0"/>
                        <a:t> </a:t>
                      </a:r>
                      <a:r>
                        <a:rPr lang="en-US" dirty="0" err="1" smtClean="0"/>
                        <a:t>ou</a:t>
                      </a:r>
                      <a:r>
                        <a:rPr lang="en-US" dirty="0" smtClean="0"/>
                        <a:t> </a:t>
                      </a:r>
                      <a:r>
                        <a:rPr lang="en-US" dirty="0" err="1" smtClean="0"/>
                        <a:t>Redução</a:t>
                      </a:r>
                      <a:endParaRPr lang="en-US" dirty="0" smtClean="0"/>
                    </a:p>
                    <a:p>
                      <a:pPr algn="ctr"/>
                      <a:r>
                        <a:rPr lang="en-US" dirty="0" smtClean="0"/>
                        <a:t>(Art. 611-B, CLT)</a:t>
                      </a:r>
                      <a:endParaRPr lang="pt-BR" dirty="0"/>
                    </a:p>
                  </a:txBody>
                  <a:tcPr anchor="ctr"/>
                </a:tc>
              </a:tr>
              <a:tr h="370840">
                <a:tc>
                  <a:txBody>
                    <a:bodyPr/>
                    <a:lstStyle/>
                    <a:p>
                      <a:pPr algn="ctr"/>
                      <a:r>
                        <a:rPr lang="pt-BR" dirty="0" smtClean="0"/>
                        <a:t>Jornada de Trabalho</a:t>
                      </a:r>
                      <a:endParaRPr lang="pt-BR" dirty="0"/>
                    </a:p>
                  </a:txBody>
                  <a:tcPr anchor="ctr"/>
                </a:tc>
                <a:tc>
                  <a:txBody>
                    <a:bodyPr/>
                    <a:lstStyle/>
                    <a:p>
                      <a:pPr algn="ctr"/>
                      <a:r>
                        <a:rPr lang="pt-BR" dirty="0" smtClean="0"/>
                        <a:t>Sal</a:t>
                      </a:r>
                      <a:r>
                        <a:rPr lang="en-US" dirty="0" err="1" smtClean="0"/>
                        <a:t>ário-mínimo</a:t>
                      </a:r>
                      <a:endParaRPr lang="pt-BR" dirty="0"/>
                    </a:p>
                  </a:txBody>
                  <a:tcPr anchor="ctr"/>
                </a:tc>
              </a:tr>
              <a:tr h="370840">
                <a:tc>
                  <a:txBody>
                    <a:bodyPr/>
                    <a:lstStyle/>
                    <a:p>
                      <a:pPr algn="ctr"/>
                      <a:r>
                        <a:rPr lang="pt-BR" dirty="0" smtClean="0"/>
                        <a:t>Banco</a:t>
                      </a:r>
                      <a:r>
                        <a:rPr lang="pt-BR" baseline="0" dirty="0" smtClean="0"/>
                        <a:t> de Horas Anual</a:t>
                      </a:r>
                      <a:endParaRPr lang="pt-BR" dirty="0"/>
                    </a:p>
                  </a:txBody>
                  <a:tcPr anchor="ctr"/>
                </a:tc>
                <a:tc>
                  <a:txBody>
                    <a:bodyPr/>
                    <a:lstStyle/>
                    <a:p>
                      <a:pPr algn="ctr"/>
                      <a:r>
                        <a:rPr lang="pt-BR" dirty="0" smtClean="0"/>
                        <a:t>RSR</a:t>
                      </a:r>
                      <a:endParaRPr lang="pt-BR" dirty="0"/>
                    </a:p>
                  </a:txBody>
                  <a:tcPr anchor="ctr"/>
                </a:tc>
              </a:tr>
              <a:tr h="370840">
                <a:tc>
                  <a:txBody>
                    <a:bodyPr/>
                    <a:lstStyle/>
                    <a:p>
                      <a:pPr algn="ctr"/>
                      <a:r>
                        <a:rPr lang="pt-BR" dirty="0" smtClean="0"/>
                        <a:t>Intervalo Intrajornada (M</a:t>
                      </a:r>
                      <a:r>
                        <a:rPr lang="en-US" dirty="0" err="1" smtClean="0"/>
                        <a:t>ínimo</a:t>
                      </a:r>
                      <a:r>
                        <a:rPr lang="en-US" dirty="0" smtClean="0"/>
                        <a:t> de 30’)</a:t>
                      </a:r>
                      <a:endParaRPr lang="pt-BR" dirty="0"/>
                    </a:p>
                  </a:txBody>
                  <a:tcPr anchor="ctr"/>
                </a:tc>
                <a:tc>
                  <a:txBody>
                    <a:bodyPr/>
                    <a:lstStyle/>
                    <a:p>
                      <a:pPr algn="ctr"/>
                      <a:r>
                        <a:rPr lang="pt-BR" dirty="0" err="1" smtClean="0"/>
                        <a:t>Vlr</a:t>
                      </a:r>
                      <a:r>
                        <a:rPr lang="pt-BR" dirty="0" smtClean="0"/>
                        <a:t>. Nominal do 13º Sal</a:t>
                      </a:r>
                      <a:r>
                        <a:rPr lang="en-US" dirty="0" err="1" smtClean="0"/>
                        <a:t>ário</a:t>
                      </a:r>
                      <a:endParaRPr lang="pt-BR" dirty="0"/>
                    </a:p>
                  </a:txBody>
                  <a:tcPr anchor="ctr"/>
                </a:tc>
              </a:tr>
              <a:tr h="370840">
                <a:tc>
                  <a:txBody>
                    <a:bodyPr/>
                    <a:lstStyle/>
                    <a:p>
                      <a:pPr algn="ctr"/>
                      <a:r>
                        <a:rPr lang="pt-BR" dirty="0" err="1" smtClean="0"/>
                        <a:t>Teletrabalho</a:t>
                      </a:r>
                      <a:r>
                        <a:rPr lang="pt-BR" dirty="0" smtClean="0"/>
                        <a:t>, Regime de Sobreaviso e Intermitente*</a:t>
                      </a:r>
                      <a:endParaRPr lang="pt-BR" dirty="0"/>
                    </a:p>
                  </a:txBody>
                  <a:tcPr anchor="ctr"/>
                </a:tc>
                <a:tc>
                  <a:txBody>
                    <a:bodyPr/>
                    <a:lstStyle/>
                    <a:p>
                      <a:pPr algn="ctr"/>
                      <a:r>
                        <a:rPr lang="pt-BR" dirty="0" smtClean="0"/>
                        <a:t>Hora Extra, de,</a:t>
                      </a:r>
                      <a:r>
                        <a:rPr lang="pt-BR" baseline="0" dirty="0" smtClean="0"/>
                        <a:t> no m</a:t>
                      </a:r>
                      <a:r>
                        <a:rPr lang="en-US" baseline="0" dirty="0" err="1" smtClean="0"/>
                        <a:t>ínimo</a:t>
                      </a:r>
                      <a:r>
                        <a:rPr lang="en-US" baseline="0" dirty="0" smtClean="0"/>
                        <a:t>, 50%</a:t>
                      </a:r>
                      <a:endParaRPr lang="pt-BR" dirty="0"/>
                    </a:p>
                  </a:txBody>
                  <a:tcPr anchor="ctr"/>
                </a:tc>
              </a:tr>
              <a:tr h="370840">
                <a:tc>
                  <a:txBody>
                    <a:bodyPr/>
                    <a:lstStyle/>
                    <a:p>
                      <a:pPr algn="ctr"/>
                      <a:r>
                        <a:rPr lang="pt-BR" dirty="0" smtClean="0"/>
                        <a:t>Prorroga</a:t>
                      </a:r>
                      <a:r>
                        <a:rPr lang="en-US" dirty="0" err="1" smtClean="0"/>
                        <a:t>ção</a:t>
                      </a:r>
                      <a:r>
                        <a:rPr lang="en-US" baseline="0" dirty="0" smtClean="0"/>
                        <a:t> de </a:t>
                      </a:r>
                      <a:r>
                        <a:rPr lang="en-US" baseline="0" dirty="0" err="1" smtClean="0"/>
                        <a:t>Jornada</a:t>
                      </a:r>
                      <a:r>
                        <a:rPr lang="en-US" baseline="0" dirty="0" smtClean="0"/>
                        <a:t> </a:t>
                      </a:r>
                      <a:r>
                        <a:rPr lang="en-US" baseline="0" dirty="0" err="1" smtClean="0"/>
                        <a:t>em</a:t>
                      </a:r>
                      <a:r>
                        <a:rPr lang="en-US" baseline="0" dirty="0" smtClean="0"/>
                        <a:t> </a:t>
                      </a:r>
                      <a:r>
                        <a:rPr lang="en-US" baseline="0" dirty="0" err="1" smtClean="0"/>
                        <a:t>Ambientes</a:t>
                      </a:r>
                      <a:r>
                        <a:rPr lang="en-US" baseline="0" dirty="0" smtClean="0"/>
                        <a:t> </a:t>
                      </a:r>
                      <a:r>
                        <a:rPr lang="en-US" baseline="0" dirty="0" err="1" smtClean="0"/>
                        <a:t>Insalubres</a:t>
                      </a:r>
                      <a:r>
                        <a:rPr lang="en-US" baseline="0" dirty="0" smtClean="0"/>
                        <a:t>, </a:t>
                      </a:r>
                      <a:r>
                        <a:rPr lang="en-US" baseline="0" dirty="0" err="1" smtClean="0"/>
                        <a:t>sem</a:t>
                      </a:r>
                      <a:r>
                        <a:rPr lang="en-US" baseline="0" dirty="0" smtClean="0"/>
                        <a:t> </a:t>
                      </a:r>
                      <a:r>
                        <a:rPr lang="en-US" baseline="0" dirty="0" err="1" smtClean="0"/>
                        <a:t>licença</a:t>
                      </a:r>
                      <a:r>
                        <a:rPr lang="en-US" baseline="0" dirty="0" smtClean="0"/>
                        <a:t> </a:t>
                      </a:r>
                      <a:r>
                        <a:rPr lang="en-US" baseline="0" dirty="0" err="1" smtClean="0"/>
                        <a:t>prévia</a:t>
                      </a:r>
                      <a:r>
                        <a:rPr lang="en-US" baseline="0" dirty="0" smtClean="0"/>
                        <a:t> do MTE</a:t>
                      </a:r>
                      <a:endParaRPr lang="pt-BR" dirty="0"/>
                    </a:p>
                  </a:txBody>
                  <a:tcPr anchor="ctr"/>
                </a:tc>
                <a:tc>
                  <a:txBody>
                    <a:bodyPr/>
                    <a:lstStyle/>
                    <a:p>
                      <a:pPr algn="ctr"/>
                      <a:r>
                        <a:rPr lang="pt-BR" dirty="0" smtClean="0"/>
                        <a:t>Valor do </a:t>
                      </a:r>
                      <a:r>
                        <a:rPr lang="pt-BR" dirty="0" err="1" smtClean="0"/>
                        <a:t>Dep</a:t>
                      </a:r>
                      <a:r>
                        <a:rPr lang="en-US" dirty="0" err="1" smtClean="0"/>
                        <a:t>ósito</a:t>
                      </a:r>
                      <a:r>
                        <a:rPr lang="en-US" dirty="0" smtClean="0"/>
                        <a:t> e </a:t>
                      </a:r>
                      <a:r>
                        <a:rPr lang="en-US" dirty="0" err="1" smtClean="0"/>
                        <a:t>Indenização</a:t>
                      </a:r>
                      <a:r>
                        <a:rPr lang="en-US" dirty="0" smtClean="0"/>
                        <a:t> do FGTS</a:t>
                      </a:r>
                    </a:p>
                  </a:txBody>
                  <a:tcPr anchor="ctr"/>
                </a:tc>
              </a:tr>
              <a:tr h="370840">
                <a:tc>
                  <a:txBody>
                    <a:bodyPr/>
                    <a:lstStyle/>
                    <a:p>
                      <a:pPr algn="ctr"/>
                      <a:r>
                        <a:rPr lang="pt-BR" dirty="0" smtClean="0"/>
                        <a:t>Plano de Cargos,</a:t>
                      </a:r>
                      <a:r>
                        <a:rPr lang="pt-BR" baseline="0" dirty="0" smtClean="0"/>
                        <a:t> Sal</a:t>
                      </a:r>
                      <a:r>
                        <a:rPr lang="en-US" baseline="0" dirty="0" err="1" smtClean="0"/>
                        <a:t>ários</a:t>
                      </a:r>
                      <a:r>
                        <a:rPr lang="en-US" baseline="0" dirty="0" smtClean="0"/>
                        <a:t> e </a:t>
                      </a:r>
                      <a:r>
                        <a:rPr lang="en-US" baseline="0" dirty="0" err="1" smtClean="0"/>
                        <a:t>Funções</a:t>
                      </a:r>
                      <a:r>
                        <a:rPr lang="en-US" baseline="0" dirty="0" smtClean="0"/>
                        <a:t>, </a:t>
                      </a:r>
                      <a:r>
                        <a:rPr lang="en-US" baseline="0" dirty="0" err="1" smtClean="0"/>
                        <a:t>sem</a:t>
                      </a:r>
                      <a:r>
                        <a:rPr lang="en-US" baseline="0" dirty="0" smtClean="0"/>
                        <a:t> </a:t>
                      </a:r>
                      <a:r>
                        <a:rPr lang="en-US" baseline="0" dirty="0" err="1" smtClean="0"/>
                        <a:t>homologação</a:t>
                      </a:r>
                      <a:r>
                        <a:rPr lang="en-US" baseline="0" dirty="0" smtClean="0"/>
                        <a:t> no MTE</a:t>
                      </a:r>
                      <a:endParaRPr lang="pt-BR" dirty="0"/>
                    </a:p>
                  </a:txBody>
                  <a:tcPr anchor="ctr"/>
                </a:tc>
                <a:tc>
                  <a:txBody>
                    <a:bodyPr/>
                    <a:lstStyle/>
                    <a:p>
                      <a:pPr algn="ctr"/>
                      <a:r>
                        <a:rPr lang="en-US" dirty="0" err="1" smtClean="0"/>
                        <a:t>Número</a:t>
                      </a:r>
                      <a:r>
                        <a:rPr lang="en-US" dirty="0" smtClean="0"/>
                        <a:t> de </a:t>
                      </a:r>
                      <a:r>
                        <a:rPr lang="en-US" dirty="0" err="1" smtClean="0"/>
                        <a:t>dias</a:t>
                      </a:r>
                      <a:r>
                        <a:rPr lang="en-US" dirty="0" smtClean="0"/>
                        <a:t> de </a:t>
                      </a:r>
                      <a:r>
                        <a:rPr lang="en-US" dirty="0" err="1" smtClean="0"/>
                        <a:t>férias</a:t>
                      </a:r>
                      <a:r>
                        <a:rPr lang="en-US" dirty="0" smtClean="0"/>
                        <a:t> </a:t>
                      </a:r>
                      <a:r>
                        <a:rPr lang="en-US" dirty="0" err="1" smtClean="0"/>
                        <a:t>devidos</a:t>
                      </a:r>
                      <a:r>
                        <a:rPr lang="en-US" dirty="0" smtClean="0"/>
                        <a:t> </a:t>
                      </a:r>
                      <a:r>
                        <a:rPr lang="en-US" dirty="0" err="1" smtClean="0"/>
                        <a:t>ao</a:t>
                      </a:r>
                      <a:r>
                        <a:rPr lang="en-US" dirty="0" smtClean="0"/>
                        <a:t> </a:t>
                      </a:r>
                      <a:r>
                        <a:rPr lang="en-US" dirty="0" err="1" smtClean="0"/>
                        <a:t>empregado</a:t>
                      </a:r>
                      <a:endParaRPr lang="en-US" dirty="0" smtClean="0"/>
                    </a:p>
                  </a:txBody>
                  <a:tcPr anchor="ctr"/>
                </a:tc>
              </a:tr>
            </a:tbl>
          </a:graphicData>
        </a:graphic>
      </p:graphicFrame>
    </p:spTree>
    <p:extLst>
      <p:ext uri="{BB962C8B-B14F-4D97-AF65-F5344CB8AC3E}">
        <p14:creationId xmlns:p14="http://schemas.microsoft.com/office/powerpoint/2010/main" val="1262852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88844" y="1484243"/>
            <a:ext cx="8610599" cy="4851746"/>
          </a:xfrm>
        </p:spPr>
        <p:txBody>
          <a:bodyPr>
            <a:normAutofit/>
          </a:bodyPr>
          <a:lstStyle/>
          <a:p>
            <a:pPr>
              <a:buFont typeface="Arial" charset="0"/>
              <a:buChar char="•"/>
            </a:pPr>
            <a:endParaRPr lang="pt-BR" sz="2400" dirty="0" smtClean="0"/>
          </a:p>
          <a:p>
            <a:pPr marL="457200" indent="-457200">
              <a:buFont typeface="+mj-lt"/>
              <a:buAutoNum type="alphaLcParenR" startAt="3"/>
            </a:pPr>
            <a:r>
              <a:rPr lang="en-US" sz="2400" b="1" cap="small" dirty="0" err="1" smtClean="0"/>
              <a:t>Composição</a:t>
            </a:r>
            <a:r>
              <a:rPr lang="en-US" sz="2400" b="1" cap="small" dirty="0" smtClean="0"/>
              <a:t> </a:t>
            </a:r>
            <a:r>
              <a:rPr lang="en-US" sz="2400" b="1" cap="small" dirty="0" err="1" smtClean="0"/>
              <a:t>Salarial</a:t>
            </a:r>
            <a:endParaRPr lang="en-US" sz="2400" b="1" dirty="0" smtClean="0"/>
          </a:p>
          <a:p>
            <a:pPr marL="914400" lvl="2" indent="0">
              <a:buNone/>
            </a:pPr>
            <a:endParaRPr lang="en-US" sz="2400" dirty="0" smtClean="0"/>
          </a:p>
          <a:p>
            <a:pPr lvl="1">
              <a:buFont typeface="Wingdings" charset="2"/>
              <a:buChar char="ü"/>
            </a:pPr>
            <a:r>
              <a:rPr lang="en-US" dirty="0" smtClean="0"/>
              <a:t> O </a:t>
            </a:r>
            <a:r>
              <a:rPr lang="en-US" dirty="0" err="1" smtClean="0"/>
              <a:t>que</a:t>
            </a:r>
            <a:r>
              <a:rPr lang="en-US" dirty="0" smtClean="0"/>
              <a:t> </a:t>
            </a:r>
            <a:r>
              <a:rPr lang="en-US" dirty="0" err="1" smtClean="0"/>
              <a:t>é</a:t>
            </a:r>
            <a:r>
              <a:rPr lang="en-US" dirty="0" smtClean="0"/>
              <a:t> </a:t>
            </a:r>
            <a:r>
              <a:rPr lang="en-US" dirty="0" err="1" smtClean="0"/>
              <a:t>salário</a:t>
            </a:r>
            <a:r>
              <a:rPr lang="en-US" dirty="0" smtClean="0"/>
              <a:t>?</a:t>
            </a:r>
          </a:p>
        </p:txBody>
      </p:sp>
      <p:sp>
        <p:nvSpPr>
          <p:cNvPr id="3" name="TextBox 2"/>
          <p:cNvSpPr txBox="1"/>
          <p:nvPr/>
        </p:nvSpPr>
        <p:spPr>
          <a:xfrm>
            <a:off x="3471064" y="3074505"/>
            <a:ext cx="809389" cy="369332"/>
          </a:xfrm>
          <a:prstGeom prst="rect">
            <a:avLst/>
          </a:prstGeom>
          <a:noFill/>
        </p:spPr>
        <p:txBody>
          <a:bodyPr wrap="none" rtlCol="0">
            <a:spAutoFit/>
          </a:bodyPr>
          <a:lstStyle/>
          <a:p>
            <a:r>
              <a:rPr lang="pt-BR" b="1" dirty="0" smtClean="0">
                <a:solidFill>
                  <a:srgbClr val="FF0000"/>
                </a:solidFill>
              </a:rPr>
              <a:t>ANTES</a:t>
            </a:r>
            <a:endParaRPr lang="pt-BR" b="1" dirty="0">
              <a:solidFill>
                <a:srgbClr val="FF0000"/>
              </a:solidFill>
            </a:endParaRPr>
          </a:p>
        </p:txBody>
      </p:sp>
      <p:sp>
        <p:nvSpPr>
          <p:cNvPr id="7" name="TextBox 6"/>
          <p:cNvSpPr txBox="1"/>
          <p:nvPr/>
        </p:nvSpPr>
        <p:spPr>
          <a:xfrm>
            <a:off x="3429962" y="4849433"/>
            <a:ext cx="891591" cy="369332"/>
          </a:xfrm>
          <a:prstGeom prst="rect">
            <a:avLst/>
          </a:prstGeom>
          <a:noFill/>
        </p:spPr>
        <p:txBody>
          <a:bodyPr wrap="none" rtlCol="0">
            <a:spAutoFit/>
          </a:bodyPr>
          <a:lstStyle/>
          <a:p>
            <a:r>
              <a:rPr lang="pt-BR" b="1" dirty="0" smtClean="0">
                <a:solidFill>
                  <a:srgbClr val="FF0000"/>
                </a:solidFill>
              </a:rPr>
              <a:t>DEPOIS</a:t>
            </a:r>
            <a:endParaRPr lang="pt-BR" b="1" dirty="0">
              <a:solidFill>
                <a:srgbClr val="FF0000"/>
              </a:solidFill>
            </a:endParaRPr>
          </a:p>
        </p:txBody>
      </p:sp>
      <p:grpSp>
        <p:nvGrpSpPr>
          <p:cNvPr id="18" name="Group 17"/>
          <p:cNvGrpSpPr/>
          <p:nvPr/>
        </p:nvGrpSpPr>
        <p:grpSpPr>
          <a:xfrm>
            <a:off x="655982" y="3897478"/>
            <a:ext cx="7031935" cy="472213"/>
            <a:chOff x="655982" y="3897478"/>
            <a:chExt cx="7031935" cy="472213"/>
          </a:xfrm>
        </p:grpSpPr>
        <p:sp>
          <p:nvSpPr>
            <p:cNvPr id="8" name="Rounded Rectangle 7"/>
            <p:cNvSpPr/>
            <p:nvPr/>
          </p:nvSpPr>
          <p:spPr>
            <a:xfrm>
              <a:off x="655982" y="3904315"/>
              <a:ext cx="947531" cy="464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1600" dirty="0" smtClean="0"/>
                <a:t>FIXA</a:t>
              </a:r>
              <a:endParaRPr lang="pt-BR" sz="1600" dirty="0"/>
            </a:p>
          </p:txBody>
        </p:sp>
        <p:sp>
          <p:nvSpPr>
            <p:cNvPr id="9" name="Rounded Rectangle 8"/>
            <p:cNvSpPr/>
            <p:nvPr/>
          </p:nvSpPr>
          <p:spPr>
            <a:xfrm>
              <a:off x="1969936" y="3904314"/>
              <a:ext cx="1209260" cy="464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1600" dirty="0" smtClean="0"/>
                <a:t>COMISS</a:t>
              </a:r>
              <a:r>
                <a:rPr lang="en-US" sz="1600" dirty="0" smtClean="0"/>
                <a:t>ÕES</a:t>
              </a:r>
              <a:endParaRPr lang="pt-BR" sz="1600" dirty="0"/>
            </a:p>
          </p:txBody>
        </p:sp>
        <p:sp>
          <p:nvSpPr>
            <p:cNvPr id="10" name="Rounded Rectangle 9"/>
            <p:cNvSpPr/>
            <p:nvPr/>
          </p:nvSpPr>
          <p:spPr>
            <a:xfrm>
              <a:off x="3545619" y="3897481"/>
              <a:ext cx="675861" cy="464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1600" b="1" dirty="0" smtClean="0"/>
                <a:t>%</a:t>
              </a:r>
              <a:endParaRPr lang="pt-BR" sz="1600" b="1" dirty="0"/>
            </a:p>
          </p:txBody>
        </p:sp>
        <p:sp>
          <p:nvSpPr>
            <p:cNvPr id="12" name="Rounded Rectangle 11"/>
            <p:cNvSpPr/>
            <p:nvPr/>
          </p:nvSpPr>
          <p:spPr>
            <a:xfrm>
              <a:off x="4587903" y="3897481"/>
              <a:ext cx="1524331" cy="464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1600" dirty="0" smtClean="0"/>
                <a:t>GRATIFICA</a:t>
              </a:r>
              <a:r>
                <a:rPr lang="en-US" sz="1600" dirty="0" smtClean="0"/>
                <a:t>ÇÕES AJUSTADAS</a:t>
              </a:r>
              <a:endParaRPr lang="pt-BR" sz="1600" dirty="0"/>
            </a:p>
          </p:txBody>
        </p:sp>
        <p:sp>
          <p:nvSpPr>
            <p:cNvPr id="13" name="Rounded Rectangle 12"/>
            <p:cNvSpPr/>
            <p:nvPr/>
          </p:nvSpPr>
          <p:spPr>
            <a:xfrm>
              <a:off x="6478657" y="3897478"/>
              <a:ext cx="1209260" cy="464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t>DIÁRIAS E ABONOS</a:t>
              </a:r>
              <a:endParaRPr lang="pt-BR" sz="1600" dirty="0"/>
            </a:p>
          </p:txBody>
        </p:sp>
        <p:sp>
          <p:nvSpPr>
            <p:cNvPr id="14" name="Rounded Rectangle 13"/>
            <p:cNvSpPr/>
            <p:nvPr/>
          </p:nvSpPr>
          <p:spPr>
            <a:xfrm>
              <a:off x="3215059" y="3897480"/>
              <a:ext cx="294530" cy="46403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pt-BR" sz="3200" b="1" dirty="0" smtClean="0"/>
                <a:t>+</a:t>
              </a:r>
              <a:endParaRPr lang="pt-BR" sz="3200" b="1" dirty="0"/>
            </a:p>
          </p:txBody>
        </p:sp>
        <p:sp>
          <p:nvSpPr>
            <p:cNvPr id="15" name="Rounded Rectangle 14"/>
            <p:cNvSpPr/>
            <p:nvPr/>
          </p:nvSpPr>
          <p:spPr>
            <a:xfrm>
              <a:off x="1639376" y="3905656"/>
              <a:ext cx="294530" cy="46403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pt-BR" sz="3200" b="1" dirty="0" smtClean="0"/>
                <a:t>+</a:t>
              </a:r>
              <a:endParaRPr lang="pt-BR" sz="3200" b="1" dirty="0"/>
            </a:p>
          </p:txBody>
        </p:sp>
        <p:sp>
          <p:nvSpPr>
            <p:cNvPr id="16" name="Rounded Rectangle 15"/>
            <p:cNvSpPr/>
            <p:nvPr/>
          </p:nvSpPr>
          <p:spPr>
            <a:xfrm>
              <a:off x="4257343" y="3897479"/>
              <a:ext cx="294530" cy="46403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pt-BR" sz="3200" b="1" dirty="0" smtClean="0"/>
                <a:t>+</a:t>
              </a:r>
              <a:endParaRPr lang="pt-BR" sz="3200" b="1" dirty="0"/>
            </a:p>
          </p:txBody>
        </p:sp>
        <p:sp>
          <p:nvSpPr>
            <p:cNvPr id="17" name="Rounded Rectangle 16"/>
            <p:cNvSpPr/>
            <p:nvPr/>
          </p:nvSpPr>
          <p:spPr>
            <a:xfrm>
              <a:off x="6148180" y="3904314"/>
              <a:ext cx="294530" cy="46403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pt-BR" sz="3200" b="1" dirty="0" smtClean="0"/>
                <a:t>+</a:t>
              </a:r>
              <a:endParaRPr lang="pt-BR" sz="3200" b="1" dirty="0"/>
            </a:p>
          </p:txBody>
        </p:sp>
      </p:grpSp>
      <p:grpSp>
        <p:nvGrpSpPr>
          <p:cNvPr id="29" name="Group 28"/>
          <p:cNvGrpSpPr/>
          <p:nvPr/>
        </p:nvGrpSpPr>
        <p:grpSpPr>
          <a:xfrm>
            <a:off x="2014579" y="5620967"/>
            <a:ext cx="4413801" cy="472211"/>
            <a:chOff x="655982" y="5706684"/>
            <a:chExt cx="4413801" cy="472211"/>
          </a:xfrm>
        </p:grpSpPr>
        <p:sp>
          <p:nvSpPr>
            <p:cNvPr id="20" name="Rounded Rectangle 19"/>
            <p:cNvSpPr/>
            <p:nvPr/>
          </p:nvSpPr>
          <p:spPr>
            <a:xfrm>
              <a:off x="655982" y="5713519"/>
              <a:ext cx="947531" cy="464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1600" dirty="0" smtClean="0"/>
                <a:t>FIXA</a:t>
              </a:r>
              <a:endParaRPr lang="pt-BR" sz="1600" dirty="0"/>
            </a:p>
          </p:txBody>
        </p:sp>
        <p:sp>
          <p:nvSpPr>
            <p:cNvPr id="21" name="Rounded Rectangle 20"/>
            <p:cNvSpPr/>
            <p:nvPr/>
          </p:nvSpPr>
          <p:spPr>
            <a:xfrm>
              <a:off x="1969936" y="5713518"/>
              <a:ext cx="1209260" cy="464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1600" dirty="0" smtClean="0"/>
                <a:t>COMISS</a:t>
              </a:r>
              <a:r>
                <a:rPr lang="en-US" sz="1600" dirty="0" smtClean="0"/>
                <a:t>ÕES</a:t>
              </a:r>
              <a:endParaRPr lang="pt-BR" sz="1600" dirty="0"/>
            </a:p>
          </p:txBody>
        </p:sp>
        <p:sp>
          <p:nvSpPr>
            <p:cNvPr id="23" name="Rounded Rectangle 22"/>
            <p:cNvSpPr/>
            <p:nvPr/>
          </p:nvSpPr>
          <p:spPr>
            <a:xfrm>
              <a:off x="3545452" y="5713518"/>
              <a:ext cx="1524331" cy="464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1600" dirty="0" smtClean="0"/>
                <a:t>GRATIFICA</a:t>
              </a:r>
              <a:r>
                <a:rPr lang="en-US" sz="1600" dirty="0" smtClean="0"/>
                <a:t>ÇÕES LEGAIS</a:t>
              </a:r>
              <a:endParaRPr lang="pt-BR" sz="1600" dirty="0"/>
            </a:p>
          </p:txBody>
        </p:sp>
        <p:sp>
          <p:nvSpPr>
            <p:cNvPr id="25" name="Rounded Rectangle 24"/>
            <p:cNvSpPr/>
            <p:nvPr/>
          </p:nvSpPr>
          <p:spPr>
            <a:xfrm>
              <a:off x="3215059" y="5706684"/>
              <a:ext cx="294530" cy="46403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pt-BR" sz="3200" b="1" dirty="0" smtClean="0"/>
                <a:t>+</a:t>
              </a:r>
              <a:endParaRPr lang="pt-BR" sz="3200" b="1" dirty="0"/>
            </a:p>
          </p:txBody>
        </p:sp>
        <p:sp>
          <p:nvSpPr>
            <p:cNvPr id="26" name="Rounded Rectangle 25"/>
            <p:cNvSpPr/>
            <p:nvPr/>
          </p:nvSpPr>
          <p:spPr>
            <a:xfrm>
              <a:off x="1639376" y="5714860"/>
              <a:ext cx="294530" cy="46403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pt-BR" sz="3200" b="1" dirty="0" smtClean="0"/>
                <a:t>+</a:t>
              </a:r>
              <a:endParaRPr lang="pt-BR" sz="3200" b="1" dirty="0"/>
            </a:p>
          </p:txBody>
        </p:sp>
      </p:grpSp>
    </p:spTree>
    <p:extLst>
      <p:ext uri="{BB962C8B-B14F-4D97-AF65-F5344CB8AC3E}">
        <p14:creationId xmlns:p14="http://schemas.microsoft.com/office/powerpoint/2010/main" val="1417706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0325"/>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graphicFrame>
        <p:nvGraphicFramePr>
          <p:cNvPr id="11" name="Table 10"/>
          <p:cNvGraphicFramePr>
            <a:graphicFrameLocks noGrp="1"/>
          </p:cNvGraphicFramePr>
          <p:nvPr>
            <p:extLst>
              <p:ext uri="{D42A27DB-BD31-4B8C-83A1-F6EECF244321}">
                <p14:modId xmlns:p14="http://schemas.microsoft.com/office/powerpoint/2010/main" val="7221399"/>
              </p:ext>
            </p:extLst>
          </p:nvPr>
        </p:nvGraphicFramePr>
        <p:xfrm>
          <a:off x="423462" y="1020417"/>
          <a:ext cx="3488828" cy="5760567"/>
        </p:xfrm>
        <a:graphic>
          <a:graphicData uri="http://schemas.openxmlformats.org/drawingml/2006/table">
            <a:tbl>
              <a:tblPr firstRow="1" bandRow="1">
                <a:tableStyleId>{2D5ABB26-0587-4C30-8999-92F81FD0307C}</a:tableStyleId>
              </a:tblPr>
              <a:tblGrid>
                <a:gridCol w="1744414"/>
                <a:gridCol w="1744414"/>
              </a:tblGrid>
              <a:tr h="365673">
                <a:tc>
                  <a:txBody>
                    <a:bodyPr/>
                    <a:lstStyle/>
                    <a:p>
                      <a:pPr algn="ctr"/>
                      <a:r>
                        <a:rPr lang="pt-BR" sz="1800" b="1" dirty="0" smtClean="0"/>
                        <a:t>Parcela</a:t>
                      </a:r>
                      <a:endParaRPr lang="pt-BR" sz="1800" b="1"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800" b="1" dirty="0" smtClean="0"/>
                        <a:t>Valor</a:t>
                      </a:r>
                      <a:endParaRPr lang="pt-BR" sz="1800" b="1"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65673">
                <a:tc>
                  <a:txBody>
                    <a:bodyPr/>
                    <a:lstStyle/>
                    <a:p>
                      <a:pPr algn="ctr"/>
                      <a:r>
                        <a:rPr lang="pt-BR" sz="1800" dirty="0" smtClean="0"/>
                        <a:t>Sal</a:t>
                      </a:r>
                      <a:r>
                        <a:rPr lang="en-US" sz="1800" dirty="0" err="1" smtClean="0"/>
                        <a:t>ário</a:t>
                      </a:r>
                      <a:r>
                        <a:rPr lang="en-US" sz="1800" dirty="0" smtClean="0"/>
                        <a:t> </a:t>
                      </a:r>
                      <a:r>
                        <a:rPr lang="en-US" sz="1800" dirty="0" err="1" smtClean="0"/>
                        <a:t>Fixo</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a:t>
                      </a:r>
                      <a:r>
                        <a:rPr lang="pt-BR" sz="1800" baseline="0" dirty="0" smtClean="0"/>
                        <a:t> 4.500,00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159">
                <a:tc>
                  <a:txBody>
                    <a:bodyPr/>
                    <a:lstStyle/>
                    <a:p>
                      <a:pPr algn="ctr"/>
                      <a:r>
                        <a:rPr lang="pt-BR" sz="1800" dirty="0" err="1" smtClean="0"/>
                        <a:t>Grat</a:t>
                      </a:r>
                      <a:r>
                        <a:rPr lang="pt-BR" sz="1800" dirty="0" smtClean="0"/>
                        <a:t>.</a:t>
                      </a:r>
                      <a:r>
                        <a:rPr lang="en-US" sz="1800" dirty="0" smtClean="0"/>
                        <a:t> </a:t>
                      </a:r>
                      <a:r>
                        <a:rPr lang="en-US" sz="1800" dirty="0" err="1" smtClean="0"/>
                        <a:t>por</a:t>
                      </a:r>
                      <a:r>
                        <a:rPr lang="en-US" sz="1800" baseline="0" dirty="0" smtClean="0"/>
                        <a:t> Prod</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$ 3.000,00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442">
                <a:tc>
                  <a:txBody>
                    <a:bodyPr/>
                    <a:lstStyle/>
                    <a:p>
                      <a:pPr algn="ctr"/>
                      <a:r>
                        <a:rPr lang="pt-BR" sz="1800" b="1" dirty="0" smtClean="0">
                          <a:solidFill>
                            <a:schemeClr val="bg1"/>
                          </a:solidFill>
                        </a:rPr>
                        <a:t>TOTAL</a:t>
                      </a:r>
                      <a:endParaRPr lang="pt-BR" sz="1800" b="1" dirty="0">
                        <a:solidFill>
                          <a:schemeClr val="bg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pt-BR" sz="1800" b="1" dirty="0" err="1" smtClean="0">
                          <a:solidFill>
                            <a:schemeClr val="bg1"/>
                          </a:solidFill>
                        </a:rPr>
                        <a:t>R</a:t>
                      </a:r>
                      <a:r>
                        <a:rPr lang="pt-BR" sz="1800" b="1" dirty="0" smtClean="0">
                          <a:solidFill>
                            <a:schemeClr val="bg1"/>
                          </a:solidFill>
                        </a:rPr>
                        <a:t>$ 7.500,00</a:t>
                      </a:r>
                      <a:endParaRPr lang="pt-BR" sz="1800" b="1" dirty="0">
                        <a:solidFill>
                          <a:schemeClr val="bg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65673">
                <a:tc>
                  <a:txBody>
                    <a:bodyPr/>
                    <a:lstStyle/>
                    <a:p>
                      <a:pPr algn="ctr"/>
                      <a:r>
                        <a:rPr lang="pt-BR" sz="1800" dirty="0" err="1" smtClean="0"/>
                        <a:t>Provis</a:t>
                      </a:r>
                      <a:r>
                        <a:rPr lang="en-US" sz="1800" dirty="0" err="1" smtClean="0"/>
                        <a:t>ão</a:t>
                      </a:r>
                      <a:r>
                        <a:rPr lang="en-US" sz="1800" dirty="0" smtClean="0"/>
                        <a:t> de 13º</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a:t>
                      </a:r>
                      <a:r>
                        <a:rPr lang="pt-BR" sz="1800" baseline="0" dirty="0" smtClean="0"/>
                        <a:t> 625,00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9927">
                <a:tc>
                  <a:txBody>
                    <a:bodyPr/>
                    <a:lstStyle/>
                    <a:p>
                      <a:pPr algn="ctr"/>
                      <a:r>
                        <a:rPr lang="pt-BR" sz="1800" dirty="0" smtClean="0"/>
                        <a:t>Prov.</a:t>
                      </a:r>
                      <a:r>
                        <a:rPr lang="en-US" sz="1800" dirty="0" smtClean="0"/>
                        <a:t> de </a:t>
                      </a:r>
                      <a:r>
                        <a:rPr lang="en-US" sz="1800" dirty="0" err="1" smtClean="0"/>
                        <a:t>Férias</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a:t>
                      </a:r>
                      <a:r>
                        <a:rPr lang="pt-BR" sz="1800" baseline="0" dirty="0" smtClean="0"/>
                        <a:t> 625,00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9927">
                <a:tc>
                  <a:txBody>
                    <a:bodyPr/>
                    <a:lstStyle/>
                    <a:p>
                      <a:pPr algn="ctr"/>
                      <a:r>
                        <a:rPr lang="pt-BR" sz="1800" dirty="0" smtClean="0"/>
                        <a:t>Prov.</a:t>
                      </a:r>
                      <a:r>
                        <a:rPr lang="en-US" sz="1800" dirty="0" smtClean="0"/>
                        <a:t> de 1/3 de </a:t>
                      </a:r>
                      <a:r>
                        <a:rPr lang="en-US" sz="1800" dirty="0" err="1" smtClean="0"/>
                        <a:t>Férias</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$ 208,33</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673">
                <a:tc>
                  <a:txBody>
                    <a:bodyPr/>
                    <a:lstStyle/>
                    <a:p>
                      <a:pPr algn="ctr"/>
                      <a:r>
                        <a:rPr lang="pt-BR" sz="1800" dirty="0" smtClean="0"/>
                        <a:t>FGTS (8%)</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$ 600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182">
                <a:tc>
                  <a:txBody>
                    <a:bodyPr/>
                    <a:lstStyle/>
                    <a:p>
                      <a:pPr algn="ctr"/>
                      <a:r>
                        <a:rPr lang="pt-BR" sz="1800" dirty="0" err="1" smtClean="0"/>
                        <a:t>Provis</a:t>
                      </a:r>
                      <a:r>
                        <a:rPr lang="en-US" sz="1800" dirty="0" err="1" smtClean="0"/>
                        <a:t>ão</a:t>
                      </a:r>
                      <a:r>
                        <a:rPr lang="en-US" sz="1800" dirty="0" smtClean="0"/>
                        <a:t> de FGTS (13º e </a:t>
                      </a:r>
                      <a:r>
                        <a:rPr lang="en-US" sz="1800" dirty="0" err="1" smtClean="0"/>
                        <a:t>Férias</a:t>
                      </a:r>
                      <a:r>
                        <a:rPr lang="en-US" sz="1800" dirty="0" smtClean="0"/>
                        <a:t>)</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$ 116,67</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673">
                <a:tc>
                  <a:txBody>
                    <a:bodyPr/>
                    <a:lstStyle/>
                    <a:p>
                      <a:pPr algn="ctr"/>
                      <a:r>
                        <a:rPr lang="pt-BR" sz="1800" dirty="0" smtClean="0"/>
                        <a:t>INSS (20%)</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$ 1500,00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9927">
                <a:tc>
                  <a:txBody>
                    <a:bodyPr/>
                    <a:lstStyle/>
                    <a:p>
                      <a:pPr algn="ctr"/>
                      <a:r>
                        <a:rPr lang="pt-BR" sz="1800" dirty="0" err="1" smtClean="0"/>
                        <a:t>Provis</a:t>
                      </a:r>
                      <a:r>
                        <a:rPr lang="en-US" sz="1800" dirty="0" err="1" smtClean="0"/>
                        <a:t>ão</a:t>
                      </a:r>
                      <a:r>
                        <a:rPr lang="en-US" sz="1800" dirty="0" smtClean="0"/>
                        <a:t> </a:t>
                      </a:r>
                      <a:r>
                        <a:rPr lang="pt-BR" sz="1800" dirty="0" smtClean="0"/>
                        <a:t>INSS</a:t>
                      </a:r>
                      <a:r>
                        <a:rPr lang="pt-BR" sz="1800" baseline="0" dirty="0" smtClean="0"/>
                        <a:t> (13º e </a:t>
                      </a:r>
                      <a:r>
                        <a:rPr lang="pt-BR" sz="1800" baseline="0" dirty="0" err="1" smtClean="0"/>
                        <a:t>F</a:t>
                      </a:r>
                      <a:r>
                        <a:rPr lang="en-US" sz="1800" baseline="0" dirty="0" err="1" smtClean="0"/>
                        <a:t>érias</a:t>
                      </a:r>
                      <a:r>
                        <a:rPr lang="en-US" sz="1800" baseline="0" dirty="0" smtClean="0"/>
                        <a:t>)</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$ 291,67</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673">
                <a:tc>
                  <a:txBody>
                    <a:bodyPr/>
                    <a:lstStyle/>
                    <a:p>
                      <a:pPr algn="ctr"/>
                      <a:r>
                        <a:rPr lang="pt-BR" sz="1800" b="1" dirty="0" smtClean="0">
                          <a:solidFill>
                            <a:schemeClr val="bg1"/>
                          </a:solidFill>
                        </a:rPr>
                        <a:t>TOTAL</a:t>
                      </a:r>
                      <a:endParaRPr lang="pt-BR" sz="1800" b="1" dirty="0">
                        <a:solidFill>
                          <a:schemeClr val="bg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pt-BR" sz="1800" b="1" dirty="0" err="1" smtClean="0">
                          <a:solidFill>
                            <a:schemeClr val="bg1"/>
                          </a:solidFill>
                        </a:rPr>
                        <a:t>R</a:t>
                      </a:r>
                      <a:r>
                        <a:rPr lang="pt-BR" sz="1800" b="1" dirty="0" smtClean="0">
                          <a:solidFill>
                            <a:schemeClr val="bg1"/>
                          </a:solidFill>
                        </a:rPr>
                        <a:t>$ 3.966,67</a:t>
                      </a:r>
                      <a:endParaRPr lang="pt-BR" sz="1800" b="1" dirty="0">
                        <a:solidFill>
                          <a:schemeClr val="bg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
        <p:nvSpPr>
          <p:cNvPr id="24" name="TextBox 23"/>
          <p:cNvSpPr txBox="1"/>
          <p:nvPr/>
        </p:nvSpPr>
        <p:spPr>
          <a:xfrm>
            <a:off x="8069954" y="5507267"/>
            <a:ext cx="981902" cy="646331"/>
          </a:xfrm>
          <a:prstGeom prst="rect">
            <a:avLst/>
          </a:prstGeom>
          <a:noFill/>
        </p:spPr>
        <p:txBody>
          <a:bodyPr wrap="square" rtlCol="0">
            <a:spAutoFit/>
          </a:bodyPr>
          <a:lstStyle/>
          <a:p>
            <a:r>
              <a:rPr lang="pt-BR" sz="3600" b="1" dirty="0" smtClean="0">
                <a:solidFill>
                  <a:srgbClr val="FF0000"/>
                </a:solidFill>
              </a:rPr>
              <a:t>40%</a:t>
            </a:r>
            <a:endParaRPr lang="pt-BR" sz="3600" b="1" dirty="0">
              <a:solidFill>
                <a:srgbClr val="FF0000"/>
              </a:solidFill>
            </a:endParaRPr>
          </a:p>
        </p:txBody>
      </p:sp>
      <p:cxnSp>
        <p:nvCxnSpPr>
          <p:cNvPr id="32" name="Straight Arrow Connector 31"/>
          <p:cNvCxnSpPr/>
          <p:nvPr/>
        </p:nvCxnSpPr>
        <p:spPr>
          <a:xfrm>
            <a:off x="8043450" y="5603697"/>
            <a:ext cx="0" cy="46852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1191240223"/>
              </p:ext>
            </p:extLst>
          </p:nvPr>
        </p:nvGraphicFramePr>
        <p:xfrm>
          <a:off x="4364847" y="1020416"/>
          <a:ext cx="3488828" cy="5760567"/>
        </p:xfrm>
        <a:graphic>
          <a:graphicData uri="http://schemas.openxmlformats.org/drawingml/2006/table">
            <a:tbl>
              <a:tblPr firstRow="1" bandRow="1">
                <a:tableStyleId>{2D5ABB26-0587-4C30-8999-92F81FD0307C}</a:tableStyleId>
              </a:tblPr>
              <a:tblGrid>
                <a:gridCol w="1744414"/>
                <a:gridCol w="1744414"/>
              </a:tblGrid>
              <a:tr h="365673">
                <a:tc>
                  <a:txBody>
                    <a:bodyPr/>
                    <a:lstStyle/>
                    <a:p>
                      <a:pPr algn="ctr"/>
                      <a:r>
                        <a:rPr lang="pt-BR" sz="1800" b="1" dirty="0" smtClean="0"/>
                        <a:t>Parcela</a:t>
                      </a:r>
                      <a:endParaRPr lang="pt-BR" sz="1800" b="1"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800" b="1" dirty="0" smtClean="0"/>
                        <a:t>Valor</a:t>
                      </a:r>
                      <a:endParaRPr lang="pt-BR" sz="1800" b="1"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65673">
                <a:tc>
                  <a:txBody>
                    <a:bodyPr/>
                    <a:lstStyle/>
                    <a:p>
                      <a:pPr algn="ctr"/>
                      <a:r>
                        <a:rPr lang="pt-BR" sz="1800" dirty="0" smtClean="0"/>
                        <a:t>Sal</a:t>
                      </a:r>
                      <a:r>
                        <a:rPr lang="en-US" sz="1800" dirty="0" err="1" smtClean="0"/>
                        <a:t>ário</a:t>
                      </a:r>
                      <a:r>
                        <a:rPr lang="en-US" sz="1800" dirty="0" smtClean="0"/>
                        <a:t> </a:t>
                      </a:r>
                      <a:r>
                        <a:rPr lang="en-US" sz="1800" dirty="0" err="1" smtClean="0"/>
                        <a:t>Fixo</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a:t>
                      </a:r>
                      <a:r>
                        <a:rPr lang="pt-BR" sz="1800" baseline="0" dirty="0" smtClean="0"/>
                        <a:t> 4.500,00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159">
                <a:tc>
                  <a:txBody>
                    <a:bodyPr/>
                    <a:lstStyle/>
                    <a:p>
                      <a:pPr algn="ctr"/>
                      <a:r>
                        <a:rPr lang="pt-BR" sz="1800" dirty="0" err="1" smtClean="0"/>
                        <a:t>Grat</a:t>
                      </a:r>
                      <a:r>
                        <a:rPr lang="pt-BR" sz="1800" dirty="0" smtClean="0"/>
                        <a:t>.</a:t>
                      </a:r>
                      <a:r>
                        <a:rPr lang="en-US" sz="1800" dirty="0" smtClean="0"/>
                        <a:t> </a:t>
                      </a:r>
                      <a:r>
                        <a:rPr lang="en-US" sz="1800" dirty="0" err="1" smtClean="0"/>
                        <a:t>por</a:t>
                      </a:r>
                      <a:r>
                        <a:rPr lang="en-US" sz="1800" baseline="0" dirty="0" smtClean="0"/>
                        <a:t> Prod</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$ 3.000,00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442">
                <a:tc>
                  <a:txBody>
                    <a:bodyPr/>
                    <a:lstStyle/>
                    <a:p>
                      <a:pPr algn="ctr"/>
                      <a:r>
                        <a:rPr lang="pt-BR" sz="1800" b="1" dirty="0" smtClean="0">
                          <a:solidFill>
                            <a:schemeClr val="bg1"/>
                          </a:solidFill>
                        </a:rPr>
                        <a:t>TOTAL</a:t>
                      </a:r>
                      <a:endParaRPr lang="pt-BR" sz="1800" b="1" dirty="0">
                        <a:solidFill>
                          <a:schemeClr val="bg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pt-BR" sz="1800" b="1" dirty="0" err="1" smtClean="0">
                          <a:solidFill>
                            <a:schemeClr val="bg1"/>
                          </a:solidFill>
                        </a:rPr>
                        <a:t>R</a:t>
                      </a:r>
                      <a:r>
                        <a:rPr lang="pt-BR" sz="1800" b="1" dirty="0" smtClean="0">
                          <a:solidFill>
                            <a:schemeClr val="bg1"/>
                          </a:solidFill>
                        </a:rPr>
                        <a:t>$ 7.500,00</a:t>
                      </a:r>
                      <a:endParaRPr lang="pt-BR" sz="1800" b="1" dirty="0">
                        <a:solidFill>
                          <a:schemeClr val="bg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65673">
                <a:tc>
                  <a:txBody>
                    <a:bodyPr/>
                    <a:lstStyle/>
                    <a:p>
                      <a:pPr algn="ctr"/>
                      <a:r>
                        <a:rPr lang="pt-BR" sz="1800" dirty="0" err="1" smtClean="0"/>
                        <a:t>Provis</a:t>
                      </a:r>
                      <a:r>
                        <a:rPr lang="en-US" sz="1800" dirty="0" err="1" smtClean="0"/>
                        <a:t>ão</a:t>
                      </a:r>
                      <a:r>
                        <a:rPr lang="en-US" sz="1800" dirty="0" smtClean="0"/>
                        <a:t> de 13º</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a:t>
                      </a:r>
                      <a:r>
                        <a:rPr lang="pt-BR" sz="1800" baseline="0" dirty="0" smtClean="0"/>
                        <a:t> 375,00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9927">
                <a:tc>
                  <a:txBody>
                    <a:bodyPr/>
                    <a:lstStyle/>
                    <a:p>
                      <a:pPr algn="ctr"/>
                      <a:r>
                        <a:rPr lang="pt-BR" sz="1800" dirty="0" smtClean="0"/>
                        <a:t>Prov.</a:t>
                      </a:r>
                      <a:r>
                        <a:rPr lang="en-US" sz="1800" dirty="0" smtClean="0"/>
                        <a:t> de </a:t>
                      </a:r>
                      <a:r>
                        <a:rPr lang="en-US" sz="1800" dirty="0" err="1" smtClean="0"/>
                        <a:t>Férias</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a:t>
                      </a:r>
                      <a:r>
                        <a:rPr lang="pt-BR" sz="1800" baseline="0" dirty="0" smtClean="0"/>
                        <a:t> 375,00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9927">
                <a:tc>
                  <a:txBody>
                    <a:bodyPr/>
                    <a:lstStyle/>
                    <a:p>
                      <a:pPr algn="ctr"/>
                      <a:r>
                        <a:rPr lang="pt-BR" sz="1800" dirty="0" smtClean="0"/>
                        <a:t>Prov.</a:t>
                      </a:r>
                      <a:r>
                        <a:rPr lang="en-US" sz="1800" dirty="0" smtClean="0"/>
                        <a:t> de 1/3 de </a:t>
                      </a:r>
                      <a:r>
                        <a:rPr lang="en-US" sz="1800" dirty="0" err="1" smtClean="0"/>
                        <a:t>Férias</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$ 125,00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673">
                <a:tc>
                  <a:txBody>
                    <a:bodyPr/>
                    <a:lstStyle/>
                    <a:p>
                      <a:pPr algn="ctr"/>
                      <a:r>
                        <a:rPr lang="pt-BR" sz="1800" dirty="0" smtClean="0"/>
                        <a:t>FGTS (8%)</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$ 360,00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182">
                <a:tc>
                  <a:txBody>
                    <a:bodyPr/>
                    <a:lstStyle/>
                    <a:p>
                      <a:pPr algn="ctr"/>
                      <a:r>
                        <a:rPr lang="pt-BR" sz="1800" dirty="0" err="1" smtClean="0"/>
                        <a:t>Provis</a:t>
                      </a:r>
                      <a:r>
                        <a:rPr lang="en-US" sz="1800" dirty="0" err="1" smtClean="0"/>
                        <a:t>ão</a:t>
                      </a:r>
                      <a:r>
                        <a:rPr lang="en-US" sz="1800" dirty="0" smtClean="0"/>
                        <a:t> de FGTS (13º e </a:t>
                      </a:r>
                      <a:r>
                        <a:rPr lang="en-US" sz="1800" dirty="0" err="1" smtClean="0"/>
                        <a:t>Férias</a:t>
                      </a:r>
                      <a:r>
                        <a:rPr lang="en-US" sz="1800" dirty="0" smtClean="0"/>
                        <a:t>)</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$ 70,00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673">
                <a:tc>
                  <a:txBody>
                    <a:bodyPr/>
                    <a:lstStyle/>
                    <a:p>
                      <a:pPr algn="ctr"/>
                      <a:r>
                        <a:rPr lang="pt-BR" sz="1800" dirty="0" smtClean="0"/>
                        <a:t>INSS (20%)</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$ 900,00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9927">
                <a:tc>
                  <a:txBody>
                    <a:bodyPr/>
                    <a:lstStyle/>
                    <a:p>
                      <a:pPr algn="ctr"/>
                      <a:r>
                        <a:rPr lang="pt-BR" sz="1800" dirty="0" err="1" smtClean="0"/>
                        <a:t>Provis</a:t>
                      </a:r>
                      <a:r>
                        <a:rPr lang="en-US" sz="1800" dirty="0" err="1" smtClean="0"/>
                        <a:t>ão</a:t>
                      </a:r>
                      <a:r>
                        <a:rPr lang="en-US" sz="1800" dirty="0" smtClean="0"/>
                        <a:t> </a:t>
                      </a:r>
                      <a:r>
                        <a:rPr lang="pt-BR" sz="1800" dirty="0" smtClean="0"/>
                        <a:t>INSS</a:t>
                      </a:r>
                      <a:r>
                        <a:rPr lang="pt-BR" sz="1800" baseline="0" dirty="0" smtClean="0"/>
                        <a:t> (13º e </a:t>
                      </a:r>
                      <a:r>
                        <a:rPr lang="pt-BR" sz="1800" baseline="0" dirty="0" err="1" smtClean="0"/>
                        <a:t>F</a:t>
                      </a:r>
                      <a:r>
                        <a:rPr lang="en-US" sz="1800" baseline="0" dirty="0" err="1" smtClean="0"/>
                        <a:t>érias</a:t>
                      </a:r>
                      <a:r>
                        <a:rPr lang="en-US" sz="1800" baseline="0" dirty="0" smtClean="0"/>
                        <a:t>)</a:t>
                      </a:r>
                      <a:endParaRPr lang="pt-BR"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BR" sz="1800" dirty="0" err="1" smtClean="0"/>
                        <a:t>R</a:t>
                      </a:r>
                      <a:r>
                        <a:rPr lang="pt-BR" sz="1800" dirty="0" smtClean="0"/>
                        <a:t>$ 175,00</a:t>
                      </a:r>
                      <a:endParaRPr lang="pt-BR"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673">
                <a:tc>
                  <a:txBody>
                    <a:bodyPr/>
                    <a:lstStyle/>
                    <a:p>
                      <a:pPr algn="ctr"/>
                      <a:r>
                        <a:rPr lang="pt-BR" sz="1800" b="1" dirty="0" smtClean="0">
                          <a:solidFill>
                            <a:schemeClr val="bg1"/>
                          </a:solidFill>
                        </a:rPr>
                        <a:t>TOTAL</a:t>
                      </a:r>
                      <a:endParaRPr lang="pt-BR" sz="1800" b="1" dirty="0">
                        <a:solidFill>
                          <a:schemeClr val="bg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pt-BR" sz="1800" b="1" dirty="0" err="1" smtClean="0">
                          <a:solidFill>
                            <a:schemeClr val="bg1"/>
                          </a:solidFill>
                        </a:rPr>
                        <a:t>R</a:t>
                      </a:r>
                      <a:r>
                        <a:rPr lang="pt-BR" sz="1800" b="1" dirty="0" smtClean="0">
                          <a:solidFill>
                            <a:schemeClr val="bg1"/>
                          </a:solidFill>
                        </a:rPr>
                        <a:t>$ 2.380,00</a:t>
                      </a:r>
                      <a:endParaRPr lang="pt-BR" sz="1800" b="1" dirty="0">
                        <a:solidFill>
                          <a:schemeClr val="bg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
        <p:nvSpPr>
          <p:cNvPr id="13" name="TextBox 12"/>
          <p:cNvSpPr txBox="1"/>
          <p:nvPr/>
        </p:nvSpPr>
        <p:spPr>
          <a:xfrm>
            <a:off x="0" y="2673771"/>
            <a:ext cx="553998" cy="1686193"/>
          </a:xfrm>
          <a:prstGeom prst="rect">
            <a:avLst/>
          </a:prstGeom>
          <a:noFill/>
        </p:spPr>
        <p:txBody>
          <a:bodyPr vert="vert270" wrap="square" rtlCol="0">
            <a:spAutoFit/>
          </a:bodyPr>
          <a:lstStyle/>
          <a:p>
            <a:pPr algn="ctr"/>
            <a:r>
              <a:rPr lang="pt-BR" sz="2400" b="1" spc="350" dirty="0" smtClean="0">
                <a:solidFill>
                  <a:srgbClr val="FF0000"/>
                </a:solidFill>
              </a:rPr>
              <a:t>ANTES</a:t>
            </a:r>
            <a:endParaRPr lang="pt-BR" sz="2400" b="1" spc="350" dirty="0">
              <a:solidFill>
                <a:srgbClr val="FF0000"/>
              </a:solidFill>
            </a:endParaRPr>
          </a:p>
        </p:txBody>
      </p:sp>
      <p:sp>
        <p:nvSpPr>
          <p:cNvPr id="14" name="TextBox 13"/>
          <p:cNvSpPr txBox="1"/>
          <p:nvPr/>
        </p:nvSpPr>
        <p:spPr>
          <a:xfrm>
            <a:off x="3896445" y="2673771"/>
            <a:ext cx="553998" cy="1686193"/>
          </a:xfrm>
          <a:prstGeom prst="rect">
            <a:avLst/>
          </a:prstGeom>
          <a:noFill/>
        </p:spPr>
        <p:txBody>
          <a:bodyPr vert="vert270" wrap="square" rtlCol="0">
            <a:spAutoFit/>
          </a:bodyPr>
          <a:lstStyle/>
          <a:p>
            <a:pPr algn="ctr"/>
            <a:r>
              <a:rPr lang="pt-BR" sz="2400" b="1" spc="350" dirty="0" smtClean="0">
                <a:solidFill>
                  <a:srgbClr val="FF0000"/>
                </a:solidFill>
              </a:rPr>
              <a:t>DEPOIS</a:t>
            </a:r>
            <a:endParaRPr lang="pt-BR" sz="2400" b="1" spc="350" dirty="0">
              <a:solidFill>
                <a:srgbClr val="FF0000"/>
              </a:solidFill>
            </a:endParaRPr>
          </a:p>
        </p:txBody>
      </p:sp>
      <p:sp>
        <p:nvSpPr>
          <p:cNvPr id="10" name="Oval 9"/>
          <p:cNvSpPr/>
          <p:nvPr/>
        </p:nvSpPr>
        <p:spPr>
          <a:xfrm>
            <a:off x="6241774" y="1351722"/>
            <a:ext cx="1497496" cy="42406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83821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88844" y="1484242"/>
            <a:ext cx="8610599" cy="5194853"/>
          </a:xfrm>
        </p:spPr>
        <p:txBody>
          <a:bodyPr>
            <a:normAutofit/>
          </a:bodyPr>
          <a:lstStyle/>
          <a:p>
            <a:pPr>
              <a:buFont typeface="Arial" charset="0"/>
              <a:buChar char="•"/>
            </a:pPr>
            <a:endParaRPr lang="pt-BR" sz="2400" dirty="0" smtClean="0"/>
          </a:p>
          <a:p>
            <a:pPr marL="457200" indent="-457200">
              <a:buFont typeface="+mj-lt"/>
              <a:buAutoNum type="alphaLcParenR" startAt="4"/>
            </a:pPr>
            <a:r>
              <a:rPr lang="en-US" sz="2400" b="1" cap="small" dirty="0" err="1" smtClean="0"/>
              <a:t>Jornada</a:t>
            </a:r>
            <a:r>
              <a:rPr lang="en-US" sz="2400" b="1" cap="small" dirty="0" smtClean="0"/>
              <a:t> 12 x 36h</a:t>
            </a:r>
            <a:endParaRPr lang="en-US" sz="2400" b="1" dirty="0" smtClean="0"/>
          </a:p>
          <a:p>
            <a:pPr marL="914400" lvl="2" indent="0">
              <a:buNone/>
            </a:pPr>
            <a:endParaRPr lang="en-US" sz="2400" dirty="0" smtClean="0"/>
          </a:p>
          <a:p>
            <a:pPr lvl="1">
              <a:buFont typeface="Wingdings" charset="2"/>
              <a:buChar char="ü"/>
            </a:pPr>
            <a:r>
              <a:rPr lang="en-US" dirty="0" smtClean="0"/>
              <a:t> Antes</a:t>
            </a:r>
          </a:p>
          <a:p>
            <a:pPr lvl="2">
              <a:buFont typeface="Wingdings" charset="2"/>
              <a:buChar char="ü"/>
            </a:pPr>
            <a:r>
              <a:rPr lang="en-US" sz="2400" dirty="0"/>
              <a:t> </a:t>
            </a:r>
            <a:r>
              <a:rPr lang="en-US" sz="2400" i="1" dirty="0" err="1" smtClean="0"/>
              <a:t>Inexistência</a:t>
            </a:r>
            <a:r>
              <a:rPr lang="en-US" sz="2400" i="1" dirty="0" smtClean="0"/>
              <a:t> de </a:t>
            </a:r>
            <a:r>
              <a:rPr lang="en-US" sz="2400" i="1" dirty="0" err="1" smtClean="0"/>
              <a:t>regulamentação</a:t>
            </a:r>
            <a:endParaRPr lang="en-US" sz="2400" i="1" dirty="0" smtClean="0"/>
          </a:p>
          <a:p>
            <a:pPr lvl="2">
              <a:buFont typeface="Wingdings" charset="2"/>
              <a:buChar char="ü"/>
            </a:pPr>
            <a:r>
              <a:rPr lang="en-US" sz="2400" i="1" dirty="0"/>
              <a:t> </a:t>
            </a:r>
            <a:r>
              <a:rPr lang="en-US" sz="2400" i="1" dirty="0" smtClean="0"/>
              <a:t>ACT/CCT e </a:t>
            </a:r>
            <a:r>
              <a:rPr lang="en-US" sz="2400" i="1" dirty="0" err="1" smtClean="0"/>
              <a:t>áreas</a:t>
            </a:r>
            <a:r>
              <a:rPr lang="en-US" sz="2400" i="1" dirty="0" smtClean="0"/>
              <a:t> </a:t>
            </a:r>
            <a:r>
              <a:rPr lang="en-US" sz="2400" i="1" dirty="0" err="1" smtClean="0"/>
              <a:t>específicas</a:t>
            </a:r>
            <a:endParaRPr lang="en-US" sz="2400" dirty="0" smtClean="0"/>
          </a:p>
          <a:p>
            <a:pPr lvl="1">
              <a:buFont typeface="Wingdings" charset="2"/>
              <a:buChar char="ü"/>
            </a:pPr>
            <a:endParaRPr lang="en-US" dirty="0" smtClean="0"/>
          </a:p>
          <a:p>
            <a:pPr lvl="1">
              <a:buFont typeface="Wingdings" charset="2"/>
              <a:buChar char="ü"/>
            </a:pPr>
            <a:r>
              <a:rPr lang="en-US" dirty="0" smtClean="0"/>
              <a:t> </a:t>
            </a:r>
            <a:r>
              <a:rPr lang="en-US" dirty="0" err="1" smtClean="0"/>
              <a:t>Depois</a:t>
            </a:r>
            <a:r>
              <a:rPr lang="en-US" dirty="0" smtClean="0"/>
              <a:t> </a:t>
            </a:r>
          </a:p>
          <a:p>
            <a:pPr lvl="2">
              <a:buFont typeface="Wingdings" charset="2"/>
              <a:buChar char="ü"/>
            </a:pPr>
            <a:r>
              <a:rPr lang="en-US" sz="2400" dirty="0"/>
              <a:t> </a:t>
            </a:r>
            <a:r>
              <a:rPr lang="en-US" sz="2400" dirty="0" smtClean="0"/>
              <a:t>Art. 59-A e 59-B, CLT</a:t>
            </a:r>
          </a:p>
          <a:p>
            <a:pPr lvl="2">
              <a:buFont typeface="Wingdings" charset="2"/>
              <a:buChar char="ü"/>
            </a:pPr>
            <a:r>
              <a:rPr lang="en-US" sz="2400" dirty="0"/>
              <a:t> </a:t>
            </a:r>
            <a:r>
              <a:rPr lang="en-US" sz="2400" dirty="0" err="1" smtClean="0"/>
              <a:t>Acordo</a:t>
            </a:r>
            <a:r>
              <a:rPr lang="en-US" sz="2400" dirty="0" smtClean="0"/>
              <a:t> </a:t>
            </a:r>
            <a:r>
              <a:rPr lang="en-US" sz="2400" dirty="0" err="1" smtClean="0"/>
              <a:t>escrito</a:t>
            </a:r>
            <a:r>
              <a:rPr lang="en-US" sz="2400" dirty="0" smtClean="0"/>
              <a:t> e </a:t>
            </a:r>
            <a:r>
              <a:rPr lang="en-US" sz="2400" dirty="0" err="1" smtClean="0"/>
              <a:t>Negociação</a:t>
            </a:r>
            <a:r>
              <a:rPr lang="en-US" sz="2400" dirty="0" smtClean="0"/>
              <a:t> </a:t>
            </a:r>
            <a:r>
              <a:rPr lang="en-US" sz="2400" dirty="0" err="1" smtClean="0"/>
              <a:t>Coletiva</a:t>
            </a:r>
            <a:endParaRPr lang="en-US" sz="2400" dirty="0" smtClean="0"/>
          </a:p>
          <a:p>
            <a:pPr lvl="2">
              <a:buFont typeface="Wingdings" charset="2"/>
              <a:buChar char="ü"/>
            </a:pPr>
            <a:r>
              <a:rPr lang="en-US" sz="2400" dirty="0"/>
              <a:t> </a:t>
            </a:r>
            <a:r>
              <a:rPr lang="en-US" sz="2400" dirty="0" err="1" smtClean="0"/>
              <a:t>Ampla</a:t>
            </a:r>
            <a:r>
              <a:rPr lang="en-US" sz="2400" dirty="0" smtClean="0"/>
              <a:t> </a:t>
            </a:r>
            <a:r>
              <a:rPr lang="en-US" sz="2400" dirty="0" err="1" smtClean="0"/>
              <a:t>aplicação</a:t>
            </a:r>
            <a:endParaRPr lang="en-US" sz="2400" dirty="0" smtClean="0"/>
          </a:p>
          <a:p>
            <a:pPr lvl="2">
              <a:buFont typeface="Wingdings" charset="2"/>
              <a:buChar char="ü"/>
            </a:pPr>
            <a:r>
              <a:rPr lang="en-US" sz="2400" dirty="0"/>
              <a:t> </a:t>
            </a:r>
            <a:r>
              <a:rPr lang="en-US" sz="2400" dirty="0" err="1" smtClean="0"/>
              <a:t>Pagamento</a:t>
            </a:r>
            <a:r>
              <a:rPr lang="en-US" sz="2400" dirty="0" smtClean="0"/>
              <a:t>: </a:t>
            </a:r>
            <a:r>
              <a:rPr lang="en-US" sz="2400" dirty="0" err="1" smtClean="0"/>
              <a:t>domingos</a:t>
            </a:r>
            <a:r>
              <a:rPr lang="en-US" sz="2400" dirty="0" smtClean="0"/>
              <a:t> e </a:t>
            </a:r>
            <a:r>
              <a:rPr lang="en-US" sz="2400" dirty="0" err="1" smtClean="0"/>
              <a:t>feriados</a:t>
            </a:r>
            <a:endParaRPr lang="en-US" sz="2400" dirty="0" smtClean="0"/>
          </a:p>
        </p:txBody>
      </p:sp>
      <p:sp>
        <p:nvSpPr>
          <p:cNvPr id="3" name="Oval 2"/>
          <p:cNvSpPr/>
          <p:nvPr/>
        </p:nvSpPr>
        <p:spPr>
          <a:xfrm>
            <a:off x="6202017" y="5075582"/>
            <a:ext cx="2358888" cy="16035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t>Álea</a:t>
            </a:r>
            <a:r>
              <a:rPr lang="en-US" b="1" dirty="0" smtClean="0"/>
              <a:t> </a:t>
            </a:r>
            <a:r>
              <a:rPr lang="en-US" b="1" dirty="0" err="1" smtClean="0"/>
              <a:t>Administrativa</a:t>
            </a:r>
            <a:endParaRPr lang="en-US" b="1" dirty="0" smtClean="0"/>
          </a:p>
          <a:p>
            <a:pPr algn="ctr"/>
            <a:r>
              <a:rPr lang="en-US" b="1" dirty="0" smtClean="0"/>
              <a:t>(Art. 65, §5º, L8666/93)</a:t>
            </a:r>
            <a:endParaRPr lang="pt-BR" b="1" dirty="0"/>
          </a:p>
        </p:txBody>
      </p:sp>
    </p:spTree>
    <p:extLst>
      <p:ext uri="{BB962C8B-B14F-4D97-AF65-F5344CB8AC3E}">
        <p14:creationId xmlns:p14="http://schemas.microsoft.com/office/powerpoint/2010/main" val="1169008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lstStyle/>
          <a:p>
            <a:r>
              <a:rPr lang="pt-BR" dirty="0" smtClean="0"/>
              <a:t>R</a:t>
            </a:r>
            <a:r>
              <a:rPr lang="pt-BR" cap="small" dirty="0" smtClean="0"/>
              <a:t>oadmap</a:t>
            </a:r>
            <a:endParaRPr lang="pt-BR" cap="small" dirty="0"/>
          </a:p>
        </p:txBody>
      </p:sp>
      <p:sp>
        <p:nvSpPr>
          <p:cNvPr id="5" name="Content Placeholder 4"/>
          <p:cNvSpPr>
            <a:spLocks noGrp="1"/>
          </p:cNvSpPr>
          <p:nvPr>
            <p:ph idx="1"/>
          </p:nvPr>
        </p:nvSpPr>
        <p:spPr>
          <a:xfrm>
            <a:off x="188844" y="1984651"/>
            <a:ext cx="8610599" cy="4351338"/>
          </a:xfrm>
        </p:spPr>
        <p:txBody>
          <a:bodyPr>
            <a:normAutofit/>
          </a:bodyPr>
          <a:lstStyle/>
          <a:p>
            <a:pPr marL="514350" indent="-514350">
              <a:buFont typeface="+mj-lt"/>
              <a:buAutoNum type="arabicPeriod"/>
            </a:pPr>
            <a:endParaRPr lang="pt-BR" dirty="0" smtClean="0"/>
          </a:p>
          <a:p>
            <a:pPr marL="514350" indent="-514350">
              <a:buFont typeface="+mj-lt"/>
              <a:buAutoNum type="arabicPeriod"/>
            </a:pPr>
            <a:endParaRPr lang="pt-BR" dirty="0" smtClean="0"/>
          </a:p>
          <a:p>
            <a:pPr marL="514350" indent="-514350">
              <a:buFont typeface="+mj-lt"/>
              <a:buAutoNum type="arabicPeriod"/>
            </a:pPr>
            <a:r>
              <a:rPr lang="pt-BR" dirty="0" smtClean="0"/>
              <a:t>Delimitação Temática</a:t>
            </a:r>
          </a:p>
          <a:p>
            <a:pPr marL="514350" indent="-514350">
              <a:buFont typeface="+mj-lt"/>
              <a:buAutoNum type="arabicPeriod"/>
            </a:pPr>
            <a:r>
              <a:rPr lang="pt-BR" dirty="0" smtClean="0"/>
              <a:t>A Perspectiva Constitucional e a Aplicabilidade Restrita</a:t>
            </a:r>
          </a:p>
          <a:p>
            <a:pPr marL="514350" indent="-514350">
              <a:buFont typeface="+mj-lt"/>
              <a:buAutoNum type="arabicPeriod"/>
            </a:pPr>
            <a:r>
              <a:rPr lang="en-US" dirty="0" smtClean="0"/>
              <a:t>As </a:t>
            </a:r>
            <a:r>
              <a:rPr lang="en-US" dirty="0" err="1" smtClean="0"/>
              <a:t>consequências</a:t>
            </a:r>
            <a:r>
              <a:rPr lang="en-US" dirty="0" smtClean="0"/>
              <a:t> e </a:t>
            </a:r>
            <a:r>
              <a:rPr lang="en-US" dirty="0" err="1" smtClean="0"/>
              <a:t>impactos</a:t>
            </a:r>
            <a:r>
              <a:rPr lang="en-US" dirty="0" smtClean="0"/>
              <a:t> da </a:t>
            </a:r>
            <a:r>
              <a:rPr lang="en-US" dirty="0" err="1" smtClean="0"/>
              <a:t>Reforma</a:t>
            </a:r>
            <a:r>
              <a:rPr lang="en-US" dirty="0" smtClean="0"/>
              <a:t> para o </a:t>
            </a:r>
            <a:r>
              <a:rPr lang="en-US" dirty="0" err="1" smtClean="0"/>
              <a:t>Setor</a:t>
            </a:r>
            <a:r>
              <a:rPr lang="en-US" dirty="0" smtClean="0"/>
              <a:t> </a:t>
            </a:r>
            <a:r>
              <a:rPr lang="en-US" dirty="0" err="1" smtClean="0"/>
              <a:t>Público</a:t>
            </a:r>
            <a:endParaRPr lang="en-US" dirty="0" smtClean="0"/>
          </a:p>
        </p:txBody>
      </p:sp>
    </p:spTree>
    <p:extLst>
      <p:ext uri="{BB962C8B-B14F-4D97-AF65-F5344CB8AC3E}">
        <p14:creationId xmlns:p14="http://schemas.microsoft.com/office/powerpoint/2010/main" val="487085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7227" y="2117173"/>
            <a:ext cx="2713383" cy="930827"/>
          </a:xfrm>
        </p:spPr>
        <p:txBody>
          <a:bodyPr anchor="ctr">
            <a:normAutofit/>
          </a:bodyPr>
          <a:lstStyle/>
          <a:p>
            <a:pPr marL="0" indent="0" algn="ctr">
              <a:buNone/>
            </a:pPr>
            <a:r>
              <a:rPr lang="pt-BR" sz="4400" smtClean="0"/>
              <a:t>Obrigado!</a:t>
            </a:r>
            <a:endParaRPr lang="pt-BR" sz="4400" dirty="0"/>
          </a:p>
        </p:txBody>
      </p:sp>
      <p:sp>
        <p:nvSpPr>
          <p:cNvPr id="4" name="Content Placeholder 2"/>
          <p:cNvSpPr txBox="1">
            <a:spLocks/>
          </p:cNvSpPr>
          <p:nvPr/>
        </p:nvSpPr>
        <p:spPr>
          <a:xfrm>
            <a:off x="4306956" y="4522442"/>
            <a:ext cx="3949148" cy="122900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pt-BR" sz="2000" dirty="0" smtClean="0">
                <a:hlinkClick r:id="rId2"/>
              </a:rPr>
              <a:t>rdesterro@gmail.com</a:t>
            </a:r>
            <a:endParaRPr lang="pt-BR" sz="2000" dirty="0" smtClean="0"/>
          </a:p>
          <a:p>
            <a:pPr marL="0" indent="0">
              <a:buFont typeface="Arial"/>
              <a:buNone/>
            </a:pPr>
            <a:r>
              <a:rPr lang="pt-BR" sz="2000" dirty="0" smtClean="0">
                <a:hlinkClick r:id="rId3"/>
              </a:rPr>
              <a:t>rodrigo.semcas@saoluis.ma.gov.br</a:t>
            </a:r>
          </a:p>
          <a:p>
            <a:pPr marL="0" indent="0">
              <a:buFont typeface="Arial"/>
              <a:buNone/>
            </a:pPr>
            <a:r>
              <a:rPr lang="pt-BR" sz="2000" dirty="0" smtClean="0">
                <a:hlinkClick r:id="rId3"/>
              </a:rPr>
              <a:t>rodrigo@desterroadvocacia.com.br</a:t>
            </a:r>
            <a:r>
              <a:rPr lang="pt-BR" sz="2000" dirty="0" smtClean="0"/>
              <a:t> </a:t>
            </a:r>
            <a:endParaRPr lang="pt-BR" sz="2000" dirty="0"/>
          </a:p>
        </p:txBody>
      </p:sp>
    </p:spTree>
    <p:extLst>
      <p:ext uri="{BB962C8B-B14F-4D97-AF65-F5344CB8AC3E}">
        <p14:creationId xmlns:p14="http://schemas.microsoft.com/office/powerpoint/2010/main" val="1931098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lstStyle/>
          <a:p>
            <a:r>
              <a:rPr lang="pt-BR" dirty="0" smtClean="0"/>
              <a:t>1. Delimita</a:t>
            </a:r>
            <a:r>
              <a:rPr lang="en-US" dirty="0" err="1" smtClean="0"/>
              <a:t>ção</a:t>
            </a:r>
            <a:r>
              <a:rPr lang="en-US" dirty="0" smtClean="0"/>
              <a:t> </a:t>
            </a:r>
            <a:r>
              <a:rPr lang="en-US" dirty="0" err="1" smtClean="0"/>
              <a:t>Temática</a:t>
            </a:r>
            <a:endParaRPr lang="pt-BR" cap="small" dirty="0"/>
          </a:p>
        </p:txBody>
      </p:sp>
      <p:sp>
        <p:nvSpPr>
          <p:cNvPr id="5" name="Content Placeholder 4"/>
          <p:cNvSpPr>
            <a:spLocks noGrp="1"/>
          </p:cNvSpPr>
          <p:nvPr>
            <p:ph idx="1"/>
          </p:nvPr>
        </p:nvSpPr>
        <p:spPr>
          <a:xfrm>
            <a:off x="188844" y="1984651"/>
            <a:ext cx="8610599" cy="4351338"/>
          </a:xfrm>
        </p:spPr>
        <p:txBody>
          <a:bodyPr>
            <a:normAutofit/>
          </a:bodyPr>
          <a:lstStyle/>
          <a:p>
            <a:pPr>
              <a:buFont typeface="Arial" charset="0"/>
              <a:buChar char="•"/>
            </a:pPr>
            <a:endParaRPr lang="pt-BR" sz="2400" dirty="0" smtClean="0"/>
          </a:p>
          <a:p>
            <a:pPr>
              <a:buFont typeface="Arial" charset="0"/>
              <a:buChar char="•"/>
            </a:pPr>
            <a:endParaRPr lang="pt-BR" sz="2400" dirty="0" smtClean="0"/>
          </a:p>
          <a:p>
            <a:pPr>
              <a:buFont typeface="Arial" charset="0"/>
              <a:buChar char="•"/>
            </a:pPr>
            <a:r>
              <a:rPr lang="pt-BR" sz="2400" b="1" dirty="0" smtClean="0"/>
              <a:t> Recorte Temporal</a:t>
            </a:r>
          </a:p>
          <a:p>
            <a:pPr lvl="1">
              <a:buFont typeface="Arial" charset="0"/>
              <a:buChar char="•"/>
            </a:pPr>
            <a:r>
              <a:rPr lang="pt-BR" dirty="0"/>
              <a:t> </a:t>
            </a:r>
            <a:r>
              <a:rPr lang="pt-BR" dirty="0" smtClean="0"/>
              <a:t>Anos de 2017 e 2018</a:t>
            </a:r>
          </a:p>
          <a:p>
            <a:pPr>
              <a:buFont typeface="Arial" charset="0"/>
              <a:buChar char="•"/>
            </a:pPr>
            <a:endParaRPr lang="pt-BR" sz="2400" dirty="0"/>
          </a:p>
          <a:p>
            <a:pPr>
              <a:buFont typeface="Arial" charset="0"/>
              <a:buChar char="•"/>
            </a:pPr>
            <a:r>
              <a:rPr lang="pt-BR" sz="2400" b="1" dirty="0" smtClean="0"/>
              <a:t> Recorte Material</a:t>
            </a:r>
            <a:endParaRPr lang="pt-BR" b="1" dirty="0" smtClean="0"/>
          </a:p>
          <a:p>
            <a:pPr lvl="1">
              <a:buFont typeface="Arial" charset="0"/>
              <a:buChar char="•"/>
            </a:pPr>
            <a:r>
              <a:rPr lang="pt-BR" dirty="0" smtClean="0"/>
              <a:t> As Leis 13.429 e 13.467, de 2017</a:t>
            </a:r>
          </a:p>
          <a:p>
            <a:pPr lvl="2">
              <a:buFont typeface="Arial" charset="0"/>
              <a:buChar char="•"/>
            </a:pPr>
            <a:r>
              <a:rPr lang="pt-BR" sz="2400" dirty="0" smtClean="0"/>
              <a:t> Altera</a:t>
            </a:r>
            <a:r>
              <a:rPr lang="en-US" sz="2400" dirty="0" err="1" smtClean="0"/>
              <a:t>ções</a:t>
            </a:r>
            <a:r>
              <a:rPr lang="en-US" sz="2400" dirty="0" smtClean="0"/>
              <a:t> </a:t>
            </a:r>
            <a:r>
              <a:rPr lang="en-US" sz="2400" dirty="0" err="1" smtClean="0"/>
              <a:t>Trabalhistas</a:t>
            </a:r>
            <a:r>
              <a:rPr lang="en-US" sz="2400" dirty="0" smtClean="0"/>
              <a:t> </a:t>
            </a:r>
            <a:r>
              <a:rPr lang="en-US" sz="2400" dirty="0" err="1" smtClean="0"/>
              <a:t>Propriamente</a:t>
            </a:r>
            <a:r>
              <a:rPr lang="en-US" sz="2400" dirty="0" smtClean="0"/>
              <a:t> </a:t>
            </a:r>
            <a:r>
              <a:rPr lang="en-US" sz="2400" dirty="0" err="1" smtClean="0"/>
              <a:t>Ditas</a:t>
            </a:r>
            <a:endParaRPr lang="pt-BR" sz="2400" dirty="0" smtClean="0"/>
          </a:p>
        </p:txBody>
      </p:sp>
    </p:spTree>
    <p:extLst>
      <p:ext uri="{BB962C8B-B14F-4D97-AF65-F5344CB8AC3E}">
        <p14:creationId xmlns:p14="http://schemas.microsoft.com/office/powerpoint/2010/main" val="1239396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2</a:t>
            </a:r>
            <a:r>
              <a:rPr lang="pt-BR" sz="3600" dirty="0" smtClean="0"/>
              <a:t>. </a:t>
            </a:r>
            <a:r>
              <a:rPr lang="en-US" sz="3600" dirty="0" smtClean="0"/>
              <a:t>A </a:t>
            </a:r>
            <a:r>
              <a:rPr lang="en-US" sz="3600" dirty="0" err="1" smtClean="0"/>
              <a:t>Perspectiva</a:t>
            </a:r>
            <a:r>
              <a:rPr lang="en-US" sz="3600" dirty="0" smtClean="0"/>
              <a:t> </a:t>
            </a:r>
            <a:r>
              <a:rPr lang="en-US" sz="3600" dirty="0" err="1" smtClean="0"/>
              <a:t>Constitucional</a:t>
            </a:r>
            <a:r>
              <a:rPr lang="en-US" sz="3600" dirty="0" smtClean="0"/>
              <a:t> e a </a:t>
            </a:r>
            <a:r>
              <a:rPr lang="en-US" sz="3600" dirty="0" err="1" smtClean="0"/>
              <a:t>Aplicabilidade</a:t>
            </a:r>
            <a:r>
              <a:rPr lang="en-US" sz="3600" dirty="0" smtClean="0"/>
              <a:t> </a:t>
            </a:r>
            <a:r>
              <a:rPr lang="en-US" sz="3600" dirty="0" err="1" smtClean="0"/>
              <a:t>Restrita</a:t>
            </a:r>
            <a:r>
              <a:rPr lang="en-US" sz="3600" dirty="0" smtClean="0"/>
              <a:t> da Norma</a:t>
            </a:r>
            <a:endParaRPr lang="pt-BR" sz="3600" cap="small" dirty="0"/>
          </a:p>
        </p:txBody>
      </p:sp>
      <p:sp>
        <p:nvSpPr>
          <p:cNvPr id="3" name="Oval 2"/>
          <p:cNvSpPr/>
          <p:nvPr/>
        </p:nvSpPr>
        <p:spPr>
          <a:xfrm>
            <a:off x="2471531" y="2464042"/>
            <a:ext cx="3617844" cy="339255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000" b="1" dirty="0" smtClean="0"/>
              <a:t>DIREITO</a:t>
            </a:r>
            <a:endParaRPr lang="pt-BR" sz="4000" b="1" dirty="0"/>
          </a:p>
        </p:txBody>
      </p:sp>
    </p:spTree>
    <p:extLst>
      <p:ext uri="{BB962C8B-B14F-4D97-AF65-F5344CB8AC3E}">
        <p14:creationId xmlns:p14="http://schemas.microsoft.com/office/powerpoint/2010/main" val="1894085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2</a:t>
            </a:r>
            <a:r>
              <a:rPr lang="pt-BR" sz="3600" dirty="0" smtClean="0"/>
              <a:t>. </a:t>
            </a:r>
            <a:r>
              <a:rPr lang="en-US" sz="3600" dirty="0" smtClean="0"/>
              <a:t>A </a:t>
            </a:r>
            <a:r>
              <a:rPr lang="en-US" sz="3600" dirty="0" err="1" smtClean="0"/>
              <a:t>Perspectiva</a:t>
            </a:r>
            <a:r>
              <a:rPr lang="en-US" sz="3600" dirty="0" smtClean="0"/>
              <a:t> </a:t>
            </a:r>
            <a:r>
              <a:rPr lang="en-US" sz="3600" dirty="0" err="1" smtClean="0"/>
              <a:t>Constitucional</a:t>
            </a:r>
            <a:r>
              <a:rPr lang="en-US" sz="3600" dirty="0" smtClean="0"/>
              <a:t> e a </a:t>
            </a:r>
            <a:r>
              <a:rPr lang="en-US" sz="3600" dirty="0" err="1" smtClean="0"/>
              <a:t>Aplicabilidade</a:t>
            </a:r>
            <a:r>
              <a:rPr lang="en-US" sz="3600" dirty="0" smtClean="0"/>
              <a:t> </a:t>
            </a:r>
            <a:r>
              <a:rPr lang="en-US" sz="3600" dirty="0" err="1" smtClean="0"/>
              <a:t>Restrita</a:t>
            </a:r>
            <a:r>
              <a:rPr lang="en-US" sz="3600" dirty="0" smtClean="0"/>
              <a:t> da Norma</a:t>
            </a:r>
            <a:endParaRPr lang="pt-BR" sz="3600" cap="small" dirty="0"/>
          </a:p>
        </p:txBody>
      </p:sp>
      <p:sp>
        <p:nvSpPr>
          <p:cNvPr id="5" name="Content Placeholder 4"/>
          <p:cNvSpPr>
            <a:spLocks noGrp="1"/>
          </p:cNvSpPr>
          <p:nvPr>
            <p:ph idx="1"/>
          </p:nvPr>
        </p:nvSpPr>
        <p:spPr>
          <a:xfrm>
            <a:off x="369448" y="4575853"/>
            <a:ext cx="3361685" cy="1551606"/>
          </a:xfrm>
        </p:spPr>
        <p:txBody>
          <a:bodyPr anchor="ctr">
            <a:normAutofit/>
          </a:bodyPr>
          <a:lstStyle/>
          <a:p>
            <a:pPr marL="0" indent="0" algn="ctr">
              <a:lnSpc>
                <a:spcPct val="100000"/>
              </a:lnSpc>
              <a:spcBef>
                <a:spcPts val="0"/>
              </a:spcBef>
              <a:buNone/>
            </a:pPr>
            <a:r>
              <a:rPr lang="pt-BR" sz="2400" b="1" i="1" dirty="0" smtClean="0"/>
              <a:t>ESTADO</a:t>
            </a:r>
          </a:p>
          <a:p>
            <a:pPr marL="0" indent="0" algn="ctr">
              <a:lnSpc>
                <a:spcPct val="100000"/>
              </a:lnSpc>
              <a:spcBef>
                <a:spcPts val="0"/>
              </a:spcBef>
              <a:buNone/>
            </a:pPr>
            <a:r>
              <a:rPr lang="pt-BR" sz="2400" b="1" i="1" dirty="0" smtClean="0"/>
              <a:t>&amp;</a:t>
            </a:r>
          </a:p>
          <a:p>
            <a:pPr marL="0" indent="0" algn="ctr">
              <a:lnSpc>
                <a:spcPct val="100000"/>
              </a:lnSpc>
              <a:spcBef>
                <a:spcPts val="0"/>
              </a:spcBef>
              <a:buNone/>
            </a:pPr>
            <a:r>
              <a:rPr lang="pt-BR" sz="2400" b="1" i="1" dirty="0" smtClean="0"/>
              <a:t>PARTICULARES</a:t>
            </a:r>
          </a:p>
        </p:txBody>
      </p:sp>
      <p:sp>
        <p:nvSpPr>
          <p:cNvPr id="3" name="Oval 2"/>
          <p:cNvSpPr/>
          <p:nvPr/>
        </p:nvSpPr>
        <p:spPr>
          <a:xfrm>
            <a:off x="602492" y="1764810"/>
            <a:ext cx="2895599" cy="261154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000" b="1" dirty="0" smtClean="0"/>
              <a:t>DIREITO</a:t>
            </a:r>
          </a:p>
          <a:p>
            <a:pPr algn="ctr"/>
            <a:r>
              <a:rPr lang="pt-BR" sz="4000" b="1" dirty="0" err="1" smtClean="0"/>
              <a:t>P</a:t>
            </a:r>
            <a:r>
              <a:rPr lang="en-US" sz="4000" b="1" dirty="0" smtClean="0"/>
              <a:t>ÚBLICO</a:t>
            </a:r>
            <a:endParaRPr lang="pt-BR" sz="4000" b="1" dirty="0"/>
          </a:p>
        </p:txBody>
      </p:sp>
      <p:sp>
        <p:nvSpPr>
          <p:cNvPr id="6" name="Oval 5"/>
          <p:cNvSpPr/>
          <p:nvPr/>
        </p:nvSpPr>
        <p:spPr>
          <a:xfrm>
            <a:off x="4700967" y="1764809"/>
            <a:ext cx="2895599" cy="261154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800" b="1" dirty="0" smtClean="0"/>
              <a:t>DIREITO</a:t>
            </a:r>
          </a:p>
          <a:p>
            <a:pPr algn="ctr"/>
            <a:r>
              <a:rPr lang="pt-BR" sz="3800" b="1" dirty="0" err="1" smtClean="0"/>
              <a:t>P</a:t>
            </a:r>
            <a:r>
              <a:rPr lang="en-US" sz="3800" b="1" dirty="0" smtClean="0"/>
              <a:t>RIVADO</a:t>
            </a:r>
            <a:endParaRPr lang="pt-BR" sz="3800" b="1" dirty="0"/>
          </a:p>
        </p:txBody>
      </p:sp>
      <p:sp>
        <p:nvSpPr>
          <p:cNvPr id="7" name="Content Placeholder 4"/>
          <p:cNvSpPr txBox="1">
            <a:spLocks/>
          </p:cNvSpPr>
          <p:nvPr/>
        </p:nvSpPr>
        <p:spPr>
          <a:xfrm>
            <a:off x="4494142" y="4575851"/>
            <a:ext cx="3309247" cy="155160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400" b="1" i="1" dirty="0" smtClean="0"/>
              <a:t>PARTICULARES</a:t>
            </a:r>
          </a:p>
          <a:p>
            <a:pPr marL="0" indent="0" algn="ctr">
              <a:lnSpc>
                <a:spcPct val="100000"/>
              </a:lnSpc>
              <a:spcBef>
                <a:spcPts val="0"/>
              </a:spcBef>
              <a:buNone/>
            </a:pPr>
            <a:r>
              <a:rPr lang="en-US" sz="2400" b="1" i="1" dirty="0" smtClean="0"/>
              <a:t>&amp;</a:t>
            </a:r>
          </a:p>
          <a:p>
            <a:pPr marL="0" indent="0" algn="ctr">
              <a:lnSpc>
                <a:spcPct val="100000"/>
              </a:lnSpc>
              <a:spcBef>
                <a:spcPts val="0"/>
              </a:spcBef>
              <a:buNone/>
            </a:pPr>
            <a:r>
              <a:rPr lang="en-US" sz="2400" b="1" i="1" dirty="0" smtClean="0"/>
              <a:t>PARTICULARES</a:t>
            </a:r>
            <a:endParaRPr lang="pt-BR" sz="2400" b="1" i="1" dirty="0"/>
          </a:p>
        </p:txBody>
      </p:sp>
      <p:sp>
        <p:nvSpPr>
          <p:cNvPr id="4" name="TextBox 3"/>
          <p:cNvSpPr txBox="1"/>
          <p:nvPr/>
        </p:nvSpPr>
        <p:spPr>
          <a:xfrm>
            <a:off x="29331" y="5908694"/>
            <a:ext cx="4288418" cy="461665"/>
          </a:xfrm>
          <a:prstGeom prst="rect">
            <a:avLst/>
          </a:prstGeom>
          <a:noFill/>
        </p:spPr>
        <p:txBody>
          <a:bodyPr wrap="none" rtlCol="0">
            <a:spAutoFit/>
          </a:bodyPr>
          <a:lstStyle/>
          <a:p>
            <a:r>
              <a:rPr lang="pt-BR" sz="2400" b="1" i="1" dirty="0" smtClean="0">
                <a:solidFill>
                  <a:srgbClr val="FF0000"/>
                </a:solidFill>
              </a:rPr>
              <a:t>Supremacia do Interesse </a:t>
            </a:r>
            <a:r>
              <a:rPr lang="pt-BR" sz="2400" b="1" i="1" dirty="0" err="1" smtClean="0">
                <a:solidFill>
                  <a:srgbClr val="FF0000"/>
                </a:solidFill>
              </a:rPr>
              <a:t>P</a:t>
            </a:r>
            <a:r>
              <a:rPr lang="en-US" sz="2400" b="1" i="1" dirty="0" err="1" smtClean="0">
                <a:solidFill>
                  <a:srgbClr val="FF0000"/>
                </a:solidFill>
              </a:rPr>
              <a:t>úblico</a:t>
            </a:r>
            <a:endParaRPr lang="pt-BR" sz="2400" b="1" i="1" dirty="0">
              <a:solidFill>
                <a:srgbClr val="FF0000"/>
              </a:solidFill>
            </a:endParaRPr>
          </a:p>
        </p:txBody>
      </p:sp>
      <p:sp>
        <p:nvSpPr>
          <p:cNvPr id="8" name="TextBox 7"/>
          <p:cNvSpPr txBox="1"/>
          <p:nvPr/>
        </p:nvSpPr>
        <p:spPr>
          <a:xfrm>
            <a:off x="4704860" y="5900257"/>
            <a:ext cx="3137077" cy="461665"/>
          </a:xfrm>
          <a:prstGeom prst="rect">
            <a:avLst/>
          </a:prstGeom>
          <a:noFill/>
        </p:spPr>
        <p:txBody>
          <a:bodyPr wrap="none" rtlCol="0">
            <a:spAutoFit/>
          </a:bodyPr>
          <a:lstStyle/>
          <a:p>
            <a:r>
              <a:rPr lang="en-US" sz="2400" b="1" i="1" dirty="0" err="1" smtClean="0">
                <a:solidFill>
                  <a:srgbClr val="FF0000"/>
                </a:solidFill>
              </a:rPr>
              <a:t>Autonomia</a:t>
            </a:r>
            <a:r>
              <a:rPr lang="en-US" sz="2400" b="1" i="1" dirty="0" smtClean="0">
                <a:solidFill>
                  <a:srgbClr val="FF0000"/>
                </a:solidFill>
              </a:rPr>
              <a:t> da </a:t>
            </a:r>
            <a:r>
              <a:rPr lang="en-US" sz="2400" b="1" i="1" dirty="0" err="1" smtClean="0">
                <a:solidFill>
                  <a:srgbClr val="FF0000"/>
                </a:solidFill>
              </a:rPr>
              <a:t>Vontade</a:t>
            </a:r>
            <a:endParaRPr lang="pt-BR" sz="2400" b="1" i="1" dirty="0">
              <a:solidFill>
                <a:srgbClr val="FF0000"/>
              </a:solidFill>
            </a:endParaRPr>
          </a:p>
        </p:txBody>
      </p:sp>
    </p:spTree>
    <p:extLst>
      <p:ext uri="{BB962C8B-B14F-4D97-AF65-F5344CB8AC3E}">
        <p14:creationId xmlns:p14="http://schemas.microsoft.com/office/powerpoint/2010/main" val="100043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t-BR" dirty="0" smtClean="0"/>
              <a:t>2. </a:t>
            </a:r>
            <a:r>
              <a:rPr lang="en-US" dirty="0" smtClean="0"/>
              <a:t>A </a:t>
            </a:r>
            <a:r>
              <a:rPr lang="en-US" dirty="0" err="1" smtClean="0"/>
              <a:t>Perspectiva</a:t>
            </a:r>
            <a:r>
              <a:rPr lang="en-US" dirty="0" smtClean="0"/>
              <a:t> </a:t>
            </a:r>
            <a:r>
              <a:rPr lang="en-US" dirty="0" err="1" smtClean="0"/>
              <a:t>Constitucional</a:t>
            </a:r>
            <a:r>
              <a:rPr lang="en-US" dirty="0" smtClean="0"/>
              <a:t> e a </a:t>
            </a:r>
            <a:r>
              <a:rPr lang="en-US" dirty="0" err="1" smtClean="0"/>
              <a:t>Aplicabilidade</a:t>
            </a:r>
            <a:r>
              <a:rPr lang="en-US" dirty="0" smtClean="0"/>
              <a:t> </a:t>
            </a:r>
            <a:r>
              <a:rPr lang="en-US" dirty="0" err="1" smtClean="0"/>
              <a:t>Restrita</a:t>
            </a:r>
            <a:r>
              <a:rPr lang="en-US" dirty="0" smtClean="0"/>
              <a:t> da Norma</a:t>
            </a:r>
            <a:endParaRPr lang="pt-BR" cap="small" dirty="0"/>
          </a:p>
        </p:txBody>
      </p:sp>
      <p:sp>
        <p:nvSpPr>
          <p:cNvPr id="5" name="Content Placeholder 4"/>
          <p:cNvSpPr>
            <a:spLocks noGrp="1"/>
          </p:cNvSpPr>
          <p:nvPr>
            <p:ph idx="1"/>
          </p:nvPr>
        </p:nvSpPr>
        <p:spPr>
          <a:xfrm>
            <a:off x="188844" y="1984651"/>
            <a:ext cx="8610599" cy="4351338"/>
          </a:xfrm>
        </p:spPr>
        <p:txBody>
          <a:bodyPr>
            <a:normAutofit/>
          </a:bodyPr>
          <a:lstStyle/>
          <a:p>
            <a:pPr>
              <a:buFont typeface="Arial" charset="0"/>
              <a:buChar char="•"/>
            </a:pPr>
            <a:endParaRPr lang="pt-BR" sz="2400" dirty="0" smtClean="0"/>
          </a:p>
          <a:p>
            <a:pPr>
              <a:buFont typeface="Arial" charset="0"/>
              <a:buChar char="•"/>
            </a:pPr>
            <a:endParaRPr lang="pt-BR" sz="2400" dirty="0" smtClean="0"/>
          </a:p>
          <a:p>
            <a:pPr marL="0" indent="0">
              <a:buNone/>
            </a:pPr>
            <a:endParaRPr lang="pt-BR" sz="2400" dirty="0" smtClean="0"/>
          </a:p>
        </p:txBody>
      </p:sp>
      <p:sp>
        <p:nvSpPr>
          <p:cNvPr id="3" name="Rounded Rectangle 2"/>
          <p:cNvSpPr/>
          <p:nvPr/>
        </p:nvSpPr>
        <p:spPr>
          <a:xfrm>
            <a:off x="415636" y="2128058"/>
            <a:ext cx="2194560" cy="161266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3200" b="1" dirty="0" smtClean="0"/>
              <a:t>Art. 39</a:t>
            </a:r>
          </a:p>
          <a:p>
            <a:pPr algn="ctr"/>
            <a:r>
              <a:rPr lang="pt-BR" sz="3200" b="1" dirty="0" smtClean="0"/>
              <a:t>CF/88</a:t>
            </a:r>
            <a:endParaRPr lang="pt-BR" sz="3200" b="1" dirty="0"/>
          </a:p>
        </p:txBody>
      </p:sp>
      <p:cxnSp>
        <p:nvCxnSpPr>
          <p:cNvPr id="6" name="Straight Arrow Connector 5"/>
          <p:cNvCxnSpPr/>
          <p:nvPr/>
        </p:nvCxnSpPr>
        <p:spPr>
          <a:xfrm flipV="1">
            <a:off x="2836988" y="2917766"/>
            <a:ext cx="1463040" cy="33251"/>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8" name="Content Placeholder 4"/>
          <p:cNvSpPr txBox="1">
            <a:spLocks/>
          </p:cNvSpPr>
          <p:nvPr/>
        </p:nvSpPr>
        <p:spPr>
          <a:xfrm>
            <a:off x="4603983" y="2158588"/>
            <a:ext cx="3361685" cy="155160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spcBef>
                <a:spcPts val="0"/>
              </a:spcBef>
              <a:buFont typeface="Wingdings" charset="2"/>
              <a:buChar char="ü"/>
            </a:pPr>
            <a:r>
              <a:rPr lang="pt-BR" sz="2400" b="1" i="1" dirty="0" smtClean="0"/>
              <a:t> Regime </a:t>
            </a:r>
            <a:r>
              <a:rPr lang="pt-BR" sz="2400" b="1" i="1" dirty="0" err="1" smtClean="0"/>
              <a:t>Jur</a:t>
            </a:r>
            <a:r>
              <a:rPr lang="en-US" sz="2400" b="1" i="1" dirty="0" err="1" smtClean="0"/>
              <a:t>ídico</a:t>
            </a:r>
            <a:r>
              <a:rPr lang="en-US" sz="2400" b="1" i="1" dirty="0" smtClean="0"/>
              <a:t> </a:t>
            </a:r>
            <a:r>
              <a:rPr lang="en-US" sz="2400" b="1" i="1" dirty="0" err="1" smtClean="0"/>
              <a:t>Único</a:t>
            </a:r>
            <a:endParaRPr lang="en-US" sz="2400" b="1" i="1" dirty="0"/>
          </a:p>
          <a:p>
            <a:pPr>
              <a:lnSpc>
                <a:spcPct val="100000"/>
              </a:lnSpc>
              <a:spcBef>
                <a:spcPts val="0"/>
              </a:spcBef>
              <a:buFont typeface="Wingdings" charset="2"/>
              <a:buChar char="ü"/>
            </a:pPr>
            <a:r>
              <a:rPr lang="pt-BR" sz="2400" b="1" i="1" dirty="0" smtClean="0"/>
              <a:t> N</a:t>
            </a:r>
            <a:r>
              <a:rPr lang="en-US" sz="2400" b="1" i="1" dirty="0" err="1" smtClean="0"/>
              <a:t>ão</a:t>
            </a:r>
            <a:r>
              <a:rPr lang="en-US" sz="2400" b="1" i="1" dirty="0" smtClean="0"/>
              <a:t> </a:t>
            </a:r>
            <a:r>
              <a:rPr lang="en-US" sz="2400" b="1" i="1" dirty="0" err="1" smtClean="0"/>
              <a:t>Aplicação</a:t>
            </a:r>
            <a:r>
              <a:rPr lang="en-US" sz="2400" b="1" i="1" dirty="0" smtClean="0"/>
              <a:t> da CLT</a:t>
            </a:r>
          </a:p>
        </p:txBody>
      </p:sp>
      <p:sp>
        <p:nvSpPr>
          <p:cNvPr id="9" name="Freeform 8"/>
          <p:cNvSpPr/>
          <p:nvPr/>
        </p:nvSpPr>
        <p:spPr>
          <a:xfrm>
            <a:off x="1905285" y="4123113"/>
            <a:ext cx="1602686" cy="1130531"/>
          </a:xfrm>
          <a:custGeom>
            <a:avLst/>
            <a:gdLst>
              <a:gd name="connsiteX0" fmla="*/ 23268 w 1602686"/>
              <a:gd name="connsiteY0" fmla="*/ 0 h 1130531"/>
              <a:gd name="connsiteX1" fmla="*/ 23268 w 1602686"/>
              <a:gd name="connsiteY1" fmla="*/ 432262 h 1130531"/>
              <a:gd name="connsiteX2" fmla="*/ 56519 w 1602686"/>
              <a:gd name="connsiteY2" fmla="*/ 565265 h 1130531"/>
              <a:gd name="connsiteX3" fmla="*/ 123020 w 1602686"/>
              <a:gd name="connsiteY3" fmla="*/ 698269 h 1130531"/>
              <a:gd name="connsiteX4" fmla="*/ 139646 w 1602686"/>
              <a:gd name="connsiteY4" fmla="*/ 748145 h 1130531"/>
              <a:gd name="connsiteX5" fmla="*/ 305900 w 1602686"/>
              <a:gd name="connsiteY5" fmla="*/ 931025 h 1130531"/>
              <a:gd name="connsiteX6" fmla="*/ 455530 w 1602686"/>
              <a:gd name="connsiteY6" fmla="*/ 1014152 h 1130531"/>
              <a:gd name="connsiteX7" fmla="*/ 655035 w 1602686"/>
              <a:gd name="connsiteY7" fmla="*/ 1097280 h 1130531"/>
              <a:gd name="connsiteX8" fmla="*/ 821290 w 1602686"/>
              <a:gd name="connsiteY8" fmla="*/ 1130531 h 1130531"/>
              <a:gd name="connsiteX9" fmla="*/ 1220300 w 1602686"/>
              <a:gd name="connsiteY9" fmla="*/ 1113905 h 1130531"/>
              <a:gd name="connsiteX10" fmla="*/ 1369930 w 1602686"/>
              <a:gd name="connsiteY10" fmla="*/ 1080654 h 1130531"/>
              <a:gd name="connsiteX11" fmla="*/ 1469682 w 1602686"/>
              <a:gd name="connsiteY11" fmla="*/ 1064029 h 1130531"/>
              <a:gd name="connsiteX12" fmla="*/ 1602686 w 1602686"/>
              <a:gd name="connsiteY12" fmla="*/ 1014152 h 1130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02686" h="1130531">
                <a:moveTo>
                  <a:pt x="23268" y="0"/>
                </a:moveTo>
                <a:cubicBezTo>
                  <a:pt x="-7734" y="186005"/>
                  <a:pt x="-7778" y="142502"/>
                  <a:pt x="23268" y="432262"/>
                </a:cubicBezTo>
                <a:cubicBezTo>
                  <a:pt x="28136" y="477701"/>
                  <a:pt x="36082" y="524391"/>
                  <a:pt x="56519" y="565265"/>
                </a:cubicBezTo>
                <a:cubicBezTo>
                  <a:pt x="78686" y="609600"/>
                  <a:pt x="107345" y="651245"/>
                  <a:pt x="123020" y="698269"/>
                </a:cubicBezTo>
                <a:cubicBezTo>
                  <a:pt x="128562" y="714894"/>
                  <a:pt x="130951" y="732929"/>
                  <a:pt x="139646" y="748145"/>
                </a:cubicBezTo>
                <a:cubicBezTo>
                  <a:pt x="170774" y="802619"/>
                  <a:pt x="272219" y="905764"/>
                  <a:pt x="305900" y="931025"/>
                </a:cubicBezTo>
                <a:cubicBezTo>
                  <a:pt x="414940" y="1012806"/>
                  <a:pt x="326574" y="955536"/>
                  <a:pt x="455530" y="1014152"/>
                </a:cubicBezTo>
                <a:cubicBezTo>
                  <a:pt x="557427" y="1060469"/>
                  <a:pt x="547548" y="1070408"/>
                  <a:pt x="655035" y="1097280"/>
                </a:cubicBezTo>
                <a:cubicBezTo>
                  <a:pt x="709863" y="1110987"/>
                  <a:pt x="821290" y="1130531"/>
                  <a:pt x="821290" y="1130531"/>
                </a:cubicBezTo>
                <a:cubicBezTo>
                  <a:pt x="954293" y="1124989"/>
                  <a:pt x="1087728" y="1125957"/>
                  <a:pt x="1220300" y="1113905"/>
                </a:cubicBezTo>
                <a:cubicBezTo>
                  <a:pt x="1271184" y="1109279"/>
                  <a:pt x="1319829" y="1090674"/>
                  <a:pt x="1369930" y="1080654"/>
                </a:cubicBezTo>
                <a:cubicBezTo>
                  <a:pt x="1402985" y="1074043"/>
                  <a:pt x="1436431" y="1069571"/>
                  <a:pt x="1469682" y="1064029"/>
                </a:cubicBezTo>
                <a:cubicBezTo>
                  <a:pt x="1581191" y="1026859"/>
                  <a:pt x="1538086" y="1046453"/>
                  <a:pt x="1602686" y="1014152"/>
                </a:cubicBezTo>
              </a:path>
            </a:pathLst>
          </a:custGeom>
          <a:ln w="38100">
            <a:headEnd type="none" w="med" len="med"/>
            <a:tailEnd type="triangl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pt-BR"/>
          </a:p>
        </p:txBody>
      </p:sp>
      <p:sp>
        <p:nvSpPr>
          <p:cNvPr id="10" name="Content Placeholder 4"/>
          <p:cNvSpPr txBox="1">
            <a:spLocks/>
          </p:cNvSpPr>
          <p:nvPr/>
        </p:nvSpPr>
        <p:spPr>
          <a:xfrm>
            <a:off x="4024863" y="4369627"/>
            <a:ext cx="3361685" cy="155160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spcBef>
                <a:spcPts val="0"/>
              </a:spcBef>
              <a:buFont typeface="Wingdings" charset="2"/>
              <a:buChar char="ü"/>
            </a:pPr>
            <a:r>
              <a:rPr lang="en-US" sz="2400" b="1" i="1" dirty="0" smtClean="0"/>
              <a:t> </a:t>
            </a:r>
            <a:r>
              <a:rPr lang="en-US" sz="2400" b="1" i="1" dirty="0" err="1" smtClean="0"/>
              <a:t>Em</a:t>
            </a:r>
            <a:r>
              <a:rPr lang="en-US" sz="2400" b="1" i="1" dirty="0" smtClean="0"/>
              <a:t> </a:t>
            </a:r>
            <a:r>
              <a:rPr lang="en-US" sz="2400" b="1" i="1" dirty="0" err="1" smtClean="0"/>
              <a:t>hipótese</a:t>
            </a:r>
            <a:r>
              <a:rPr lang="en-US" sz="2400" b="1" i="1" dirty="0" smtClean="0"/>
              <a:t> </a:t>
            </a:r>
            <a:r>
              <a:rPr lang="en-US" sz="2400" b="1" i="1" dirty="0" err="1" smtClean="0"/>
              <a:t>alguma</a:t>
            </a:r>
            <a:r>
              <a:rPr lang="en-US" sz="2400" b="1" i="1" dirty="0" smtClean="0"/>
              <a:t>?</a:t>
            </a:r>
          </a:p>
          <a:p>
            <a:pPr>
              <a:lnSpc>
                <a:spcPct val="100000"/>
              </a:lnSpc>
              <a:spcBef>
                <a:spcPts val="0"/>
              </a:spcBef>
              <a:buFont typeface="Wingdings" charset="2"/>
              <a:buChar char="ü"/>
            </a:pPr>
            <a:r>
              <a:rPr lang="en-US" sz="2400" b="1" i="1" dirty="0"/>
              <a:t> </a:t>
            </a:r>
            <a:r>
              <a:rPr lang="en-US" sz="2400" b="1" i="1" dirty="0" smtClean="0"/>
              <a:t>E as paraestatais</a:t>
            </a:r>
            <a:r>
              <a:rPr lang="en-US" sz="2400" b="1" i="1" baseline="30000" dirty="0" smtClean="0"/>
              <a:t>1</a:t>
            </a:r>
            <a:r>
              <a:rPr lang="en-US" sz="2400" b="1" i="1" dirty="0" smtClean="0"/>
              <a:t>?</a:t>
            </a:r>
          </a:p>
        </p:txBody>
      </p:sp>
      <p:sp>
        <p:nvSpPr>
          <p:cNvPr id="11" name="TextBox 10"/>
          <p:cNvSpPr txBox="1"/>
          <p:nvPr/>
        </p:nvSpPr>
        <p:spPr>
          <a:xfrm>
            <a:off x="864524" y="6509926"/>
            <a:ext cx="3976153" cy="369332"/>
          </a:xfrm>
          <a:prstGeom prst="rect">
            <a:avLst/>
          </a:prstGeom>
          <a:noFill/>
        </p:spPr>
        <p:txBody>
          <a:bodyPr wrap="none" rtlCol="0">
            <a:spAutoFit/>
          </a:bodyPr>
          <a:lstStyle/>
          <a:p>
            <a:r>
              <a:rPr lang="pt-BR" baseline="30000" dirty="0" smtClean="0"/>
              <a:t>1 </a:t>
            </a:r>
            <a:r>
              <a:rPr lang="pt-BR" dirty="0" err="1" smtClean="0"/>
              <a:t>Proposi</a:t>
            </a:r>
            <a:r>
              <a:rPr lang="en-US" dirty="0" err="1" smtClean="0"/>
              <a:t>ção</a:t>
            </a:r>
            <a:r>
              <a:rPr lang="en-US" dirty="0" smtClean="0"/>
              <a:t> de HELLY LOPES MEIRELLES</a:t>
            </a:r>
            <a:endParaRPr lang="pt-BR" dirty="0"/>
          </a:p>
        </p:txBody>
      </p:sp>
    </p:spTree>
    <p:extLst>
      <p:ext uri="{BB962C8B-B14F-4D97-AF65-F5344CB8AC3E}">
        <p14:creationId xmlns:p14="http://schemas.microsoft.com/office/powerpoint/2010/main" val="1403198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t-BR" dirty="0" smtClean="0"/>
              <a:t>2. </a:t>
            </a:r>
            <a:r>
              <a:rPr lang="en-US" dirty="0" smtClean="0"/>
              <a:t>A </a:t>
            </a:r>
            <a:r>
              <a:rPr lang="en-US" dirty="0" err="1" smtClean="0"/>
              <a:t>Perspectiva</a:t>
            </a:r>
            <a:r>
              <a:rPr lang="en-US" dirty="0" smtClean="0"/>
              <a:t> </a:t>
            </a:r>
            <a:r>
              <a:rPr lang="en-US" dirty="0" err="1" smtClean="0"/>
              <a:t>Constitucional</a:t>
            </a:r>
            <a:r>
              <a:rPr lang="en-US" dirty="0" smtClean="0"/>
              <a:t> e a </a:t>
            </a:r>
            <a:r>
              <a:rPr lang="en-US" dirty="0" err="1" smtClean="0"/>
              <a:t>Aplicabilidade</a:t>
            </a:r>
            <a:r>
              <a:rPr lang="en-US" dirty="0" smtClean="0"/>
              <a:t> </a:t>
            </a:r>
            <a:r>
              <a:rPr lang="en-US" dirty="0" err="1" smtClean="0"/>
              <a:t>Restrita</a:t>
            </a:r>
            <a:r>
              <a:rPr lang="en-US" dirty="0" smtClean="0"/>
              <a:t> da Norma</a:t>
            </a:r>
            <a:endParaRPr lang="pt-BR" cap="small" dirty="0"/>
          </a:p>
        </p:txBody>
      </p:sp>
      <p:sp>
        <p:nvSpPr>
          <p:cNvPr id="5" name="Content Placeholder 4"/>
          <p:cNvSpPr>
            <a:spLocks noGrp="1"/>
          </p:cNvSpPr>
          <p:nvPr>
            <p:ph idx="1"/>
          </p:nvPr>
        </p:nvSpPr>
        <p:spPr>
          <a:xfrm>
            <a:off x="188844" y="1984651"/>
            <a:ext cx="8610599" cy="4351338"/>
          </a:xfrm>
        </p:spPr>
        <p:txBody>
          <a:bodyPr>
            <a:normAutofit/>
          </a:bodyPr>
          <a:lstStyle/>
          <a:p>
            <a:pPr>
              <a:buFont typeface="Arial" charset="0"/>
              <a:buChar char="•"/>
            </a:pPr>
            <a:endParaRPr lang="pt-BR" sz="2400" dirty="0" smtClean="0"/>
          </a:p>
          <a:p>
            <a:pPr>
              <a:buFont typeface="Arial" charset="0"/>
              <a:buChar char="•"/>
            </a:pPr>
            <a:endParaRPr lang="pt-BR" sz="2400" dirty="0" smtClean="0"/>
          </a:p>
          <a:p>
            <a:pPr marL="0" indent="0">
              <a:buNone/>
            </a:pPr>
            <a:endParaRPr lang="pt-BR" sz="2400" dirty="0" smtClean="0"/>
          </a:p>
        </p:txBody>
      </p:sp>
      <p:grpSp>
        <p:nvGrpSpPr>
          <p:cNvPr id="14" name="Group 13"/>
          <p:cNvGrpSpPr/>
          <p:nvPr/>
        </p:nvGrpSpPr>
        <p:grpSpPr>
          <a:xfrm>
            <a:off x="352749" y="1325218"/>
            <a:ext cx="7696381" cy="1551606"/>
            <a:chOff x="864524" y="2158588"/>
            <a:chExt cx="7696381" cy="1551606"/>
          </a:xfrm>
        </p:grpSpPr>
        <p:cxnSp>
          <p:nvCxnSpPr>
            <p:cNvPr id="6" name="Straight Arrow Connector 5"/>
            <p:cNvCxnSpPr/>
            <p:nvPr/>
          </p:nvCxnSpPr>
          <p:spPr>
            <a:xfrm>
              <a:off x="1872712" y="2917768"/>
              <a:ext cx="1228297" cy="16623"/>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8" name="Content Placeholder 4"/>
            <p:cNvSpPr txBox="1">
              <a:spLocks/>
            </p:cNvSpPr>
            <p:nvPr/>
          </p:nvSpPr>
          <p:spPr>
            <a:xfrm>
              <a:off x="3394303" y="2158588"/>
              <a:ext cx="5166602" cy="155160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spcBef>
                  <a:spcPts val="0"/>
                </a:spcBef>
                <a:buFont typeface="Wingdings" charset="2"/>
                <a:buChar char="ü"/>
              </a:pPr>
              <a:r>
                <a:rPr lang="en-US" sz="2000" b="1" i="1" dirty="0" smtClean="0"/>
                <a:t> A CLT </a:t>
              </a:r>
              <a:r>
                <a:rPr lang="en-US" sz="2000" b="1" i="1" dirty="0" err="1" smtClean="0"/>
                <a:t>não</a:t>
              </a:r>
              <a:r>
                <a:rPr lang="en-US" sz="2000" b="1" i="1" dirty="0" smtClean="0"/>
                <a:t> se </a:t>
              </a:r>
              <a:r>
                <a:rPr lang="en-US" sz="2000" b="1" i="1" dirty="0" err="1" smtClean="0"/>
                <a:t>aplica</a:t>
              </a:r>
              <a:r>
                <a:rPr lang="en-US" sz="2000" b="1" i="1" dirty="0" smtClean="0"/>
                <a:t> </a:t>
              </a:r>
              <a:r>
                <a:rPr lang="en-US" sz="2000" b="1" i="1" dirty="0" err="1" smtClean="0"/>
                <a:t>à</a:t>
              </a:r>
              <a:r>
                <a:rPr lang="en-US" sz="2000" b="1" i="1" dirty="0" smtClean="0"/>
                <a:t> </a:t>
              </a:r>
              <a:r>
                <a:rPr lang="en-US" sz="2000" b="1" i="1" dirty="0" err="1" smtClean="0"/>
                <a:t>Administração</a:t>
              </a:r>
              <a:r>
                <a:rPr lang="en-US" sz="2000" b="1" i="1" dirty="0" smtClean="0"/>
                <a:t> </a:t>
              </a:r>
              <a:r>
                <a:rPr lang="en-US" sz="2000" b="1" i="1" dirty="0" err="1" smtClean="0"/>
                <a:t>Pública</a:t>
              </a:r>
              <a:r>
                <a:rPr lang="en-US" sz="2000" b="1" i="1" dirty="0" smtClean="0"/>
                <a:t> </a:t>
              </a:r>
              <a:r>
                <a:rPr lang="en-US" sz="2000" b="1" i="1" dirty="0" err="1" smtClean="0"/>
                <a:t>Direta</a:t>
              </a:r>
              <a:r>
                <a:rPr lang="en-US" sz="2000" b="1" i="1" dirty="0" smtClean="0"/>
                <a:t> </a:t>
              </a:r>
              <a:r>
                <a:rPr lang="en-US" sz="2000" b="1" i="1" dirty="0" err="1" smtClean="0"/>
                <a:t>como</a:t>
              </a:r>
              <a:r>
                <a:rPr lang="en-US" sz="2000" b="1" i="1" dirty="0" smtClean="0"/>
                <a:t> </a:t>
              </a:r>
              <a:r>
                <a:rPr lang="en-US" sz="2000" b="1" i="1" dirty="0" err="1" smtClean="0"/>
                <a:t>regra</a:t>
              </a:r>
              <a:endParaRPr lang="en-US" sz="2000" b="1" i="1" dirty="0"/>
            </a:p>
          </p:txBody>
        </p:sp>
        <p:sp>
          <p:nvSpPr>
            <p:cNvPr id="4" name="Oval 3"/>
            <p:cNvSpPr/>
            <p:nvPr/>
          </p:nvSpPr>
          <p:spPr>
            <a:xfrm>
              <a:off x="864524" y="2543695"/>
              <a:ext cx="714894" cy="68164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800" b="1" dirty="0" smtClean="0"/>
                <a:t>1</a:t>
              </a:r>
              <a:endParaRPr lang="pt-BR" sz="2800" b="1" dirty="0"/>
            </a:p>
          </p:txBody>
        </p:sp>
      </p:grpSp>
      <p:grpSp>
        <p:nvGrpSpPr>
          <p:cNvPr id="15" name="Group 14"/>
          <p:cNvGrpSpPr/>
          <p:nvPr/>
        </p:nvGrpSpPr>
        <p:grpSpPr>
          <a:xfrm>
            <a:off x="352749" y="2155690"/>
            <a:ext cx="7696381" cy="1551606"/>
            <a:chOff x="864524" y="2158588"/>
            <a:chExt cx="7696381" cy="1551606"/>
          </a:xfrm>
        </p:grpSpPr>
        <p:cxnSp>
          <p:nvCxnSpPr>
            <p:cNvPr id="16" name="Straight Arrow Connector 15"/>
            <p:cNvCxnSpPr/>
            <p:nvPr/>
          </p:nvCxnSpPr>
          <p:spPr>
            <a:xfrm>
              <a:off x="1872712" y="2917768"/>
              <a:ext cx="1228297" cy="16623"/>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17" name="Content Placeholder 4"/>
            <p:cNvSpPr txBox="1">
              <a:spLocks/>
            </p:cNvSpPr>
            <p:nvPr/>
          </p:nvSpPr>
          <p:spPr>
            <a:xfrm>
              <a:off x="3394303" y="2158588"/>
              <a:ext cx="5166602" cy="155160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spcBef>
                  <a:spcPts val="0"/>
                </a:spcBef>
                <a:buFont typeface="Wingdings" charset="2"/>
                <a:buChar char="ü"/>
              </a:pPr>
              <a:r>
                <a:rPr lang="en-US" sz="2000" b="1" i="1" dirty="0" smtClean="0"/>
                <a:t> A CLT </a:t>
              </a:r>
              <a:r>
                <a:rPr lang="en-US" sz="2000" b="1" i="1" dirty="0" err="1" smtClean="0"/>
                <a:t>aplica</a:t>
              </a:r>
              <a:r>
                <a:rPr lang="en-US" sz="2000" b="1" i="1" dirty="0" smtClean="0"/>
                <a:t>-se </a:t>
              </a:r>
              <a:r>
                <a:rPr lang="en-US" sz="2000" b="1" i="1" dirty="0" err="1" smtClean="0"/>
                <a:t>às</a:t>
              </a:r>
              <a:r>
                <a:rPr lang="en-US" sz="2000" b="1" i="1" dirty="0" smtClean="0"/>
                <a:t> EP e SEM </a:t>
              </a:r>
              <a:r>
                <a:rPr lang="en-US" sz="2000" b="1" i="1" dirty="0" err="1" smtClean="0"/>
                <a:t>como</a:t>
              </a:r>
              <a:r>
                <a:rPr lang="en-US" sz="2000" b="1" i="1" dirty="0" smtClean="0"/>
                <a:t> </a:t>
              </a:r>
              <a:r>
                <a:rPr lang="en-US" sz="2000" b="1" i="1" dirty="0" err="1" smtClean="0"/>
                <a:t>regra</a:t>
              </a:r>
              <a:endParaRPr lang="en-US" sz="2000" b="1" i="1" dirty="0"/>
            </a:p>
          </p:txBody>
        </p:sp>
        <p:sp>
          <p:nvSpPr>
            <p:cNvPr id="18" name="Oval 17"/>
            <p:cNvSpPr/>
            <p:nvPr/>
          </p:nvSpPr>
          <p:spPr>
            <a:xfrm>
              <a:off x="864524" y="2543695"/>
              <a:ext cx="714894" cy="68164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800" b="1" dirty="0"/>
                <a:t>2</a:t>
              </a:r>
            </a:p>
          </p:txBody>
        </p:sp>
      </p:grpSp>
      <p:sp>
        <p:nvSpPr>
          <p:cNvPr id="19" name="Content Placeholder 4"/>
          <p:cNvSpPr txBox="1">
            <a:spLocks/>
          </p:cNvSpPr>
          <p:nvPr/>
        </p:nvSpPr>
        <p:spPr>
          <a:xfrm>
            <a:off x="1360937" y="3690673"/>
            <a:ext cx="6906065" cy="1035905"/>
          </a:xfrm>
          <a:prstGeom prst="rect">
            <a:avLst/>
          </a:prstGeom>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0"/>
              </a:spcBef>
              <a:buNone/>
            </a:pPr>
            <a:r>
              <a:rPr lang="en-US" sz="2000" i="1" dirty="0" smtClean="0"/>
              <a:t>“Art. 211. </a:t>
            </a:r>
            <a:r>
              <a:rPr lang="en-US" sz="2000" i="1" dirty="0" err="1" smtClean="0"/>
              <a:t>Ao</a:t>
            </a:r>
            <a:r>
              <a:rPr lang="en-US" sz="2000" i="1" dirty="0" smtClean="0"/>
              <a:t> </a:t>
            </a:r>
            <a:r>
              <a:rPr lang="en-US" sz="2000" i="1" dirty="0" err="1"/>
              <a:t>s</a:t>
            </a:r>
            <a:r>
              <a:rPr lang="en-US" sz="2000" i="1" dirty="0" err="1" smtClean="0"/>
              <a:t>ervidor</a:t>
            </a:r>
            <a:r>
              <a:rPr lang="en-US" sz="2000" i="1" dirty="0" smtClean="0"/>
              <a:t> </a:t>
            </a:r>
            <a:r>
              <a:rPr lang="en-US" sz="2000" i="1" dirty="0" err="1" smtClean="0"/>
              <a:t>sujeito</a:t>
            </a:r>
            <a:r>
              <a:rPr lang="en-US" sz="2000" i="1" dirty="0" smtClean="0"/>
              <a:t> a regime </a:t>
            </a:r>
            <a:r>
              <a:rPr lang="en-US" sz="2000" i="1" dirty="0" err="1" smtClean="0"/>
              <a:t>jurídico</a:t>
            </a:r>
            <a:r>
              <a:rPr lang="en-US" sz="2000" i="1" dirty="0" smtClean="0"/>
              <a:t> especial </a:t>
            </a:r>
            <a:r>
              <a:rPr lang="en-US" sz="2000" i="1" dirty="0" err="1" smtClean="0"/>
              <a:t>normatizado</a:t>
            </a:r>
            <a:r>
              <a:rPr lang="en-US" sz="2000" i="1" dirty="0" smtClean="0"/>
              <a:t> </a:t>
            </a:r>
            <a:r>
              <a:rPr lang="en-US" sz="2000" i="1" dirty="0" err="1" smtClean="0"/>
              <a:t>por</a:t>
            </a:r>
            <a:r>
              <a:rPr lang="en-US" sz="2000" i="1" dirty="0" smtClean="0"/>
              <a:t> </a:t>
            </a:r>
            <a:r>
              <a:rPr lang="en-US" sz="2000" i="1" dirty="0" err="1" smtClean="0"/>
              <a:t>Estatuto</a:t>
            </a:r>
            <a:r>
              <a:rPr lang="en-US" sz="2000" i="1" dirty="0" smtClean="0"/>
              <a:t> e Lei </a:t>
            </a:r>
            <a:r>
              <a:rPr lang="en-US" sz="2000" i="1" dirty="0" err="1" smtClean="0"/>
              <a:t>próprios</a:t>
            </a:r>
            <a:r>
              <a:rPr lang="en-US" sz="2000" i="1" dirty="0" smtClean="0"/>
              <a:t>, </a:t>
            </a:r>
            <a:r>
              <a:rPr lang="en-US" sz="2000" i="1" dirty="0" err="1" smtClean="0"/>
              <a:t>serão</a:t>
            </a:r>
            <a:r>
              <a:rPr lang="en-US" sz="2000" i="1" dirty="0" smtClean="0"/>
              <a:t> </a:t>
            </a:r>
            <a:r>
              <a:rPr lang="en-US" sz="2000" i="1" dirty="0" err="1" smtClean="0"/>
              <a:t>aplicadas</a:t>
            </a:r>
            <a:r>
              <a:rPr lang="en-US" sz="2000" i="1" dirty="0" smtClean="0"/>
              <a:t> </a:t>
            </a:r>
            <a:r>
              <a:rPr lang="en-US" sz="2000" i="1" dirty="0" err="1" smtClean="0"/>
              <a:t>subsidiariamente</a:t>
            </a:r>
            <a:r>
              <a:rPr lang="en-US" sz="2000" i="1" dirty="0" smtClean="0"/>
              <a:t> as </a:t>
            </a:r>
            <a:r>
              <a:rPr lang="en-US" sz="2000" i="1" dirty="0" err="1" smtClean="0"/>
              <a:t>disposições</a:t>
            </a:r>
            <a:r>
              <a:rPr lang="en-US" sz="2000" i="1" dirty="0" smtClean="0"/>
              <a:t> </a:t>
            </a:r>
            <a:r>
              <a:rPr lang="en-US" sz="2000" i="1" dirty="0" err="1" smtClean="0"/>
              <a:t>contidas</a:t>
            </a:r>
            <a:r>
              <a:rPr lang="en-US" sz="2000" i="1" dirty="0" smtClean="0"/>
              <a:t> </a:t>
            </a:r>
            <a:r>
              <a:rPr lang="en-US" sz="2000" i="1" dirty="0" err="1" smtClean="0"/>
              <a:t>nesta</a:t>
            </a:r>
            <a:r>
              <a:rPr lang="en-US" sz="2000" i="1" dirty="0" smtClean="0"/>
              <a:t> LC”</a:t>
            </a:r>
          </a:p>
          <a:p>
            <a:pPr marL="0" indent="0" algn="r">
              <a:lnSpc>
                <a:spcPct val="100000"/>
              </a:lnSpc>
              <a:spcBef>
                <a:spcPts val="0"/>
              </a:spcBef>
              <a:buNone/>
            </a:pPr>
            <a:r>
              <a:rPr lang="en-US" sz="2000" b="1" i="1" dirty="0" smtClean="0"/>
              <a:t>(LC 63/2003 </a:t>
            </a:r>
            <a:r>
              <a:rPr lang="mr-IN" sz="2000" b="1" i="1" dirty="0" smtClean="0"/>
              <a:t>–</a:t>
            </a:r>
            <a:r>
              <a:rPr lang="en-US" sz="2000" b="1" i="1" dirty="0" smtClean="0"/>
              <a:t> </a:t>
            </a:r>
            <a:r>
              <a:rPr lang="en-US" sz="2000" b="1" i="1" dirty="0" err="1" smtClean="0"/>
              <a:t>Florianópolis</a:t>
            </a:r>
            <a:r>
              <a:rPr lang="en-US" sz="2000" b="1" i="1" dirty="0" smtClean="0"/>
              <a:t>)</a:t>
            </a:r>
            <a:endParaRPr lang="pt-BR" sz="2000" b="1" i="1" dirty="0" smtClean="0"/>
          </a:p>
        </p:txBody>
      </p:sp>
      <p:sp>
        <p:nvSpPr>
          <p:cNvPr id="20" name="Content Placeholder 4"/>
          <p:cNvSpPr txBox="1">
            <a:spLocks/>
          </p:cNvSpPr>
          <p:nvPr/>
        </p:nvSpPr>
        <p:spPr>
          <a:xfrm>
            <a:off x="1360937" y="5300084"/>
            <a:ext cx="6906065" cy="1035905"/>
          </a:xfrm>
          <a:prstGeom prst="rect">
            <a:avLst/>
          </a:prstGeom>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0"/>
              </a:spcBef>
              <a:buNone/>
            </a:pPr>
            <a:r>
              <a:rPr lang="en-US" sz="2000" i="1" dirty="0" smtClean="0"/>
              <a:t>“Art. 243. O regime </a:t>
            </a:r>
            <a:r>
              <a:rPr lang="en-US" sz="2000" i="1" dirty="0" err="1" smtClean="0"/>
              <a:t>jurídico-administrativo</a:t>
            </a:r>
            <a:r>
              <a:rPr lang="en-US" sz="2000" i="1" dirty="0" smtClean="0"/>
              <a:t> </a:t>
            </a:r>
            <a:r>
              <a:rPr lang="en-US" sz="2000" i="1" dirty="0" err="1" smtClean="0"/>
              <a:t>deste</a:t>
            </a:r>
            <a:r>
              <a:rPr lang="en-US" sz="2000" i="1" dirty="0" smtClean="0"/>
              <a:t> </a:t>
            </a:r>
            <a:r>
              <a:rPr lang="en-US" sz="2000" i="1" dirty="0" err="1" smtClean="0"/>
              <a:t>Estatuto</a:t>
            </a:r>
            <a:r>
              <a:rPr lang="en-US" sz="2000" i="1" dirty="0" smtClean="0"/>
              <a:t> </a:t>
            </a:r>
            <a:r>
              <a:rPr lang="en-US" sz="2000" i="1" dirty="0" err="1" smtClean="0"/>
              <a:t>é</a:t>
            </a:r>
            <a:r>
              <a:rPr lang="en-US" sz="2000" i="1" dirty="0" smtClean="0"/>
              <a:t> </a:t>
            </a:r>
            <a:r>
              <a:rPr lang="en-US" sz="2000" i="1" dirty="0" err="1" smtClean="0"/>
              <a:t>extensivo</a:t>
            </a:r>
            <a:r>
              <a:rPr lang="en-US" sz="2000" i="1" dirty="0" smtClean="0"/>
              <a:t> </a:t>
            </a:r>
            <a:r>
              <a:rPr lang="en-US" sz="2000" i="1" dirty="0" err="1" smtClean="0"/>
              <a:t>aos</a:t>
            </a:r>
            <a:r>
              <a:rPr lang="en-US" sz="2000" i="1" dirty="0" smtClean="0"/>
              <a:t> </a:t>
            </a:r>
            <a:r>
              <a:rPr lang="en-US" sz="2000" i="1" dirty="0" err="1" smtClean="0"/>
              <a:t>funcionários</a:t>
            </a:r>
            <a:r>
              <a:rPr lang="en-US" sz="2000" i="1" dirty="0" smtClean="0"/>
              <a:t> de </a:t>
            </a:r>
            <a:r>
              <a:rPr lang="en-US" sz="2000" i="1" dirty="0" err="1" smtClean="0"/>
              <a:t>qualquer</a:t>
            </a:r>
            <a:r>
              <a:rPr lang="en-US" sz="2000" i="1" dirty="0" smtClean="0"/>
              <a:t> </a:t>
            </a:r>
            <a:r>
              <a:rPr lang="en-US" sz="2000" i="1" dirty="0" err="1" smtClean="0"/>
              <a:t>autarquia</a:t>
            </a:r>
            <a:r>
              <a:rPr lang="en-US" sz="2000" i="1" dirty="0" smtClean="0"/>
              <a:t> municipal </a:t>
            </a:r>
            <a:r>
              <a:rPr lang="en-US" sz="2000" i="1" dirty="0" err="1" smtClean="0"/>
              <a:t>não</a:t>
            </a:r>
            <a:r>
              <a:rPr lang="en-US" sz="2000" i="1" dirty="0" smtClean="0"/>
              <a:t> </a:t>
            </a:r>
            <a:r>
              <a:rPr lang="en-US" sz="2000" i="1" dirty="0" err="1" smtClean="0"/>
              <a:t>regidos</a:t>
            </a:r>
            <a:r>
              <a:rPr lang="en-US" sz="2000" i="1" dirty="0" smtClean="0"/>
              <a:t> pela </a:t>
            </a:r>
            <a:r>
              <a:rPr lang="en-US" sz="2000" i="1" dirty="0" err="1" smtClean="0"/>
              <a:t>legislação</a:t>
            </a:r>
            <a:r>
              <a:rPr lang="en-US" sz="2000" i="1" dirty="0" smtClean="0"/>
              <a:t> </a:t>
            </a:r>
            <a:r>
              <a:rPr lang="en-US" sz="2000" i="1" dirty="0" err="1" smtClean="0"/>
              <a:t>trabalhista</a:t>
            </a:r>
            <a:r>
              <a:rPr lang="en-US" sz="2000" i="1" dirty="0" smtClean="0"/>
              <a:t>”</a:t>
            </a:r>
          </a:p>
          <a:p>
            <a:pPr marL="0" indent="0" algn="r">
              <a:lnSpc>
                <a:spcPct val="100000"/>
              </a:lnSpc>
              <a:spcBef>
                <a:spcPts val="0"/>
              </a:spcBef>
              <a:buNone/>
            </a:pPr>
            <a:r>
              <a:rPr lang="en-US" sz="2000" b="1" i="1" dirty="0" smtClean="0"/>
              <a:t>(Lei 14.728/85 </a:t>
            </a:r>
            <a:r>
              <a:rPr lang="mr-IN" sz="2000" b="1" i="1" dirty="0" smtClean="0"/>
              <a:t>–</a:t>
            </a:r>
            <a:r>
              <a:rPr lang="en-US" sz="2000" b="1" i="1" dirty="0" smtClean="0"/>
              <a:t> Recife)</a:t>
            </a:r>
            <a:endParaRPr lang="pt-BR" sz="2000" b="1" i="1" dirty="0" smtClean="0"/>
          </a:p>
        </p:txBody>
      </p:sp>
    </p:spTree>
    <p:extLst>
      <p:ext uri="{BB962C8B-B14F-4D97-AF65-F5344CB8AC3E}">
        <p14:creationId xmlns:p14="http://schemas.microsoft.com/office/powerpoint/2010/main" val="366014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7139609" cy="1325563"/>
          </a:xfrm>
        </p:spPr>
        <p:txBody>
          <a:bodyPr/>
          <a:lstStyle/>
          <a:p>
            <a:pPr algn="ctr"/>
            <a:r>
              <a:rPr lang="pt-BR" smtClean="0"/>
              <a:t>Alguns Exemplos!</a:t>
            </a:r>
            <a:endParaRPr lang="pt-BR"/>
          </a:p>
        </p:txBody>
      </p:sp>
      <p:sp>
        <p:nvSpPr>
          <p:cNvPr id="7" name="Content Placeholder 6"/>
          <p:cNvSpPr>
            <a:spLocks noGrp="1"/>
          </p:cNvSpPr>
          <p:nvPr>
            <p:ph idx="1"/>
          </p:nvPr>
        </p:nvSpPr>
        <p:spPr/>
        <p:txBody>
          <a:bodyPr>
            <a:normAutofit/>
          </a:bodyPr>
          <a:lstStyle/>
          <a:p>
            <a:pPr marL="0" indent="0">
              <a:buNone/>
            </a:pPr>
            <a:endParaRPr lang="pt-BR" sz="2400" dirty="0"/>
          </a:p>
          <a:p>
            <a:r>
              <a:rPr lang="pt-BR" sz="2400" dirty="0" smtClean="0"/>
              <a:t>EMPREL </a:t>
            </a:r>
            <a:r>
              <a:rPr lang="mr-IN" sz="2400" dirty="0" smtClean="0"/>
              <a:t>–</a:t>
            </a:r>
            <a:r>
              <a:rPr lang="pt-BR" sz="2400" dirty="0" smtClean="0"/>
              <a:t> Emp. Municipal de </a:t>
            </a:r>
            <a:r>
              <a:rPr lang="pt-BR" sz="2400" dirty="0" err="1" smtClean="0"/>
              <a:t>Inform</a:t>
            </a:r>
            <a:r>
              <a:rPr lang="en-US" sz="2400" dirty="0" err="1" smtClean="0"/>
              <a:t>ática</a:t>
            </a:r>
            <a:r>
              <a:rPr lang="en-US" sz="2400" dirty="0" smtClean="0"/>
              <a:t> do Recife</a:t>
            </a:r>
          </a:p>
          <a:p>
            <a:endParaRPr lang="pt-BR" sz="2400" dirty="0" smtClean="0"/>
          </a:p>
          <a:p>
            <a:r>
              <a:rPr lang="pt-BR" sz="2400" dirty="0" smtClean="0"/>
              <a:t>BELOTUR </a:t>
            </a:r>
            <a:r>
              <a:rPr lang="mr-IN" sz="2400" dirty="0" smtClean="0"/>
              <a:t>–</a:t>
            </a:r>
            <a:r>
              <a:rPr lang="pt-BR" sz="2400" dirty="0" smtClean="0"/>
              <a:t> Emp. Municipal de Turismo de BH</a:t>
            </a:r>
          </a:p>
          <a:p>
            <a:endParaRPr lang="pt-BR" sz="2400" dirty="0" smtClean="0"/>
          </a:p>
          <a:p>
            <a:r>
              <a:rPr lang="pt-BR" sz="2400" dirty="0" smtClean="0"/>
              <a:t>EMHUR </a:t>
            </a:r>
            <a:r>
              <a:rPr lang="mr-IN" sz="2400" dirty="0" smtClean="0"/>
              <a:t>–</a:t>
            </a:r>
            <a:r>
              <a:rPr lang="pt-BR" sz="2400" dirty="0" smtClean="0"/>
              <a:t> Emp. de Des. Urbano e Habitacional de Boa Vista</a:t>
            </a:r>
            <a:endParaRPr lang="pt-BR" sz="2400" dirty="0"/>
          </a:p>
        </p:txBody>
      </p:sp>
    </p:spTree>
    <p:extLst>
      <p:ext uri="{BB962C8B-B14F-4D97-AF65-F5344CB8AC3E}">
        <p14:creationId xmlns:p14="http://schemas.microsoft.com/office/powerpoint/2010/main" val="1248770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8560904" cy="960092"/>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pt-BR" sz="3600" dirty="0"/>
              <a:t>3</a:t>
            </a:r>
            <a:r>
              <a:rPr lang="pt-BR" sz="3600" dirty="0" smtClean="0"/>
              <a:t>. </a:t>
            </a:r>
            <a:r>
              <a:rPr lang="en-US" sz="3600" dirty="0" smtClean="0"/>
              <a:t>As </a:t>
            </a:r>
            <a:r>
              <a:rPr lang="en-US" sz="3600" dirty="0" err="1" smtClean="0"/>
              <a:t>Consequências</a:t>
            </a:r>
            <a:r>
              <a:rPr lang="en-US" sz="3600" dirty="0" smtClean="0"/>
              <a:t> da </a:t>
            </a:r>
            <a:r>
              <a:rPr lang="en-US" sz="3600" dirty="0" err="1" smtClean="0"/>
              <a:t>Reforma</a:t>
            </a:r>
            <a:r>
              <a:rPr lang="en-US" sz="3600" dirty="0" smtClean="0"/>
              <a:t> para o </a:t>
            </a:r>
            <a:r>
              <a:rPr lang="en-US" sz="3600" dirty="0" err="1" smtClean="0"/>
              <a:t>Setor</a:t>
            </a:r>
            <a:r>
              <a:rPr lang="en-US" sz="3600" dirty="0" smtClean="0"/>
              <a:t> </a:t>
            </a:r>
            <a:r>
              <a:rPr lang="en-US" sz="3600" dirty="0" err="1" smtClean="0"/>
              <a:t>Público</a:t>
            </a:r>
            <a:endParaRPr lang="pt-BR" sz="3600" cap="small" dirty="0"/>
          </a:p>
        </p:txBody>
      </p:sp>
      <p:sp>
        <p:nvSpPr>
          <p:cNvPr id="5" name="Content Placeholder 4"/>
          <p:cNvSpPr>
            <a:spLocks noGrp="1"/>
          </p:cNvSpPr>
          <p:nvPr>
            <p:ph idx="1"/>
          </p:nvPr>
        </p:nvSpPr>
        <p:spPr>
          <a:xfrm>
            <a:off x="188844" y="1484243"/>
            <a:ext cx="8610599" cy="4851746"/>
          </a:xfrm>
        </p:spPr>
        <p:txBody>
          <a:bodyPr>
            <a:normAutofit/>
          </a:bodyPr>
          <a:lstStyle/>
          <a:p>
            <a:pPr algn="just">
              <a:buFont typeface="Arial" charset="0"/>
              <a:buChar char="•"/>
            </a:pPr>
            <a:endParaRPr lang="pt-BR" sz="2000" dirty="0" smtClean="0"/>
          </a:p>
          <a:p>
            <a:pPr marL="457200" indent="-457200" algn="just">
              <a:buFont typeface="+mj-lt"/>
              <a:buAutoNum type="alphaLcParenR"/>
            </a:pPr>
            <a:r>
              <a:rPr lang="pt-BR" sz="2000" b="1" cap="small" dirty="0" smtClean="0"/>
              <a:t>Terceirização na Administração Pública</a:t>
            </a:r>
          </a:p>
          <a:p>
            <a:pPr marL="0" indent="0" algn="just">
              <a:buNone/>
            </a:pPr>
            <a:endParaRPr lang="pt-BR" sz="2000" b="1" dirty="0" smtClean="0"/>
          </a:p>
          <a:p>
            <a:pPr lvl="1" algn="just">
              <a:buFont typeface="Wingdings" charset="2"/>
              <a:buChar char="ü"/>
            </a:pPr>
            <a:r>
              <a:rPr lang="pt-BR" sz="2000" dirty="0" smtClean="0"/>
              <a:t> A Lei 13.429, de 2017</a:t>
            </a:r>
          </a:p>
          <a:p>
            <a:pPr lvl="2" algn="just">
              <a:buFont typeface="Wingdings" charset="2"/>
              <a:buChar char="ü"/>
            </a:pPr>
            <a:r>
              <a:rPr lang="pt-BR" dirty="0" smtClean="0"/>
              <a:t> Trabalho temporário nas atividades-fim</a:t>
            </a:r>
          </a:p>
          <a:p>
            <a:pPr lvl="2" algn="just">
              <a:buFont typeface="Wingdings" charset="2"/>
              <a:buChar char="ü"/>
            </a:pPr>
            <a:r>
              <a:rPr lang="pt-BR" dirty="0"/>
              <a:t> </a:t>
            </a:r>
            <a:r>
              <a:rPr lang="pt-BR" dirty="0" err="1" smtClean="0"/>
              <a:t>Intepreta</a:t>
            </a:r>
            <a:r>
              <a:rPr lang="en-US" dirty="0" err="1" smtClean="0"/>
              <a:t>ção</a:t>
            </a:r>
            <a:r>
              <a:rPr lang="en-US" dirty="0" smtClean="0"/>
              <a:t> </a:t>
            </a:r>
            <a:r>
              <a:rPr lang="en-US" dirty="0" err="1" smtClean="0"/>
              <a:t>sistemática</a:t>
            </a:r>
            <a:r>
              <a:rPr lang="en-US" dirty="0" smtClean="0"/>
              <a:t> e a </a:t>
            </a:r>
            <a:r>
              <a:rPr lang="en-US" dirty="0" err="1" smtClean="0"/>
              <a:t>Súmula</a:t>
            </a:r>
            <a:r>
              <a:rPr lang="en-US" dirty="0" smtClean="0"/>
              <a:t> 331, TST</a:t>
            </a:r>
            <a:endParaRPr lang="pt-BR" dirty="0" smtClean="0"/>
          </a:p>
          <a:p>
            <a:pPr marL="0" indent="0" algn="just">
              <a:buNone/>
            </a:pPr>
            <a:endParaRPr lang="pt-BR" sz="2000" dirty="0" smtClean="0"/>
          </a:p>
          <a:p>
            <a:pPr marL="1828800" lvl="4" indent="0" algn="just">
              <a:buNone/>
            </a:pPr>
            <a:r>
              <a:rPr lang="pt-BR" sz="2000" dirty="0" smtClean="0"/>
              <a:t>“</a:t>
            </a:r>
            <a:r>
              <a:rPr lang="pt-BR" sz="2000" i="1" dirty="0" smtClean="0"/>
              <a:t>O contrato de trabalho </a:t>
            </a:r>
            <a:r>
              <a:rPr lang="pt-BR" sz="2000" b="1" i="1" dirty="0" smtClean="0"/>
              <a:t>temporário</a:t>
            </a:r>
            <a:r>
              <a:rPr lang="pt-BR" sz="2000" i="1" dirty="0" smtClean="0"/>
              <a:t> pode versar sobre o desenvolvimento de atividades-meio e atividades-fim a serem executadas na empresa tomadora de serviços” (Art. 9º, §3º, Lei 13.429/2017)</a:t>
            </a:r>
            <a:endParaRPr lang="pt-BR" sz="2000" dirty="0" smtClean="0"/>
          </a:p>
        </p:txBody>
      </p:sp>
    </p:spTree>
    <p:extLst>
      <p:ext uri="{BB962C8B-B14F-4D97-AF65-F5344CB8AC3E}">
        <p14:creationId xmlns:p14="http://schemas.microsoft.com/office/powerpoint/2010/main" val="1711630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3850</TotalTime>
  <Words>1221</Words>
  <Application>Microsoft Office PowerPoint</Application>
  <PresentationFormat>Widescreen</PresentationFormat>
  <Paragraphs>232</Paragraphs>
  <Slides>20</Slides>
  <Notes>2</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20</vt:i4>
      </vt:variant>
    </vt:vector>
  </HeadingPairs>
  <TitlesOfParts>
    <vt:vector size="26" baseType="lpstr">
      <vt:lpstr>Arial</vt:lpstr>
      <vt:lpstr>Calibri</vt:lpstr>
      <vt:lpstr>Calibri Light</vt:lpstr>
      <vt:lpstr>Mangal</vt:lpstr>
      <vt:lpstr>Wingdings</vt:lpstr>
      <vt:lpstr>Office Theme</vt:lpstr>
      <vt:lpstr>Apresentação do PowerPoint</vt:lpstr>
      <vt:lpstr>Roadmap</vt:lpstr>
      <vt:lpstr>1. Delimitação Temática</vt:lpstr>
      <vt:lpstr>2. A Perspectiva Constitucional e a Aplicabilidade Restrita da Norma</vt:lpstr>
      <vt:lpstr>2. A Perspectiva Constitucional e a Aplicabilidade Restrita da Norma</vt:lpstr>
      <vt:lpstr>2. A Perspectiva Constitucional e a Aplicabilidade Restrita da Norma</vt:lpstr>
      <vt:lpstr>2. A Perspectiva Constitucional e a Aplicabilidade Restrita da Norma</vt:lpstr>
      <vt:lpstr>Alguns Exemplos!</vt:lpstr>
      <vt:lpstr>3. As Consequências da Reforma para o Setor Público</vt:lpstr>
      <vt:lpstr>3. As Consequências da Reforma para o Setor Público</vt:lpstr>
      <vt:lpstr>3. As Consequências da Reforma para o Setor Público</vt:lpstr>
      <vt:lpstr>3. As Consequências da Reforma para o Setor Público</vt:lpstr>
      <vt:lpstr>3. As Consequências da Reforma para o Setor Público</vt:lpstr>
      <vt:lpstr>3. As Consequências da Reforma para o Setor Público</vt:lpstr>
      <vt:lpstr>3. As Consequências da Reforma para o Setor Público</vt:lpstr>
      <vt:lpstr>3. As Consequências da Reforma para o Setor Público</vt:lpstr>
      <vt:lpstr>3. As Consequências da Reforma para o Setor Público</vt:lpstr>
      <vt:lpstr>3. As Consequências da Reforma para o Setor Público</vt:lpstr>
      <vt:lpstr>3. As Consequências da Reforma para o Setor Público</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Impactos da Nova Legislação Trabalhista nos Contratos Públicos</dc:title>
  <dc:creator>Rodrigo Desterro</dc:creator>
  <cp:lastModifiedBy>Equipar</cp:lastModifiedBy>
  <cp:revision>69</cp:revision>
  <dcterms:created xsi:type="dcterms:W3CDTF">2018-07-02T01:05:19Z</dcterms:created>
  <dcterms:modified xsi:type="dcterms:W3CDTF">2018-07-05T21:40:32Z</dcterms:modified>
</cp:coreProperties>
</file>