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37"/>
  </p:notesMasterIdLst>
  <p:handoutMasterIdLst>
    <p:handoutMasterId r:id="rId38"/>
  </p:handoutMasterIdLst>
  <p:sldIdLst>
    <p:sldId id="722" r:id="rId3"/>
    <p:sldId id="798" r:id="rId4"/>
    <p:sldId id="797" r:id="rId5"/>
    <p:sldId id="804" r:id="rId6"/>
    <p:sldId id="799" r:id="rId7"/>
    <p:sldId id="801" r:id="rId8"/>
    <p:sldId id="803" r:id="rId9"/>
    <p:sldId id="802" r:id="rId10"/>
    <p:sldId id="806" r:id="rId11"/>
    <p:sldId id="807" r:id="rId12"/>
    <p:sldId id="809" r:id="rId13"/>
    <p:sldId id="808" r:id="rId14"/>
    <p:sldId id="814" r:id="rId15"/>
    <p:sldId id="812" r:id="rId16"/>
    <p:sldId id="717" r:id="rId17"/>
    <p:sldId id="770" r:id="rId18"/>
    <p:sldId id="745" r:id="rId19"/>
    <p:sldId id="742" r:id="rId20"/>
    <p:sldId id="778" r:id="rId21"/>
    <p:sldId id="817" r:id="rId22"/>
    <p:sldId id="784" r:id="rId23"/>
    <p:sldId id="818" r:id="rId24"/>
    <p:sldId id="759" r:id="rId25"/>
    <p:sldId id="824" r:id="rId26"/>
    <p:sldId id="823" r:id="rId27"/>
    <p:sldId id="820" r:id="rId28"/>
    <p:sldId id="821" r:id="rId29"/>
    <p:sldId id="819" r:id="rId30"/>
    <p:sldId id="822" r:id="rId31"/>
    <p:sldId id="825" r:id="rId32"/>
    <p:sldId id="783" r:id="rId33"/>
    <p:sldId id="721" r:id="rId34"/>
    <p:sldId id="826" r:id="rId35"/>
    <p:sldId id="768" r:id="rId36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2">
          <p15:clr>
            <a:srgbClr val="A4A3A4"/>
          </p15:clr>
        </p15:guide>
        <p15:guide id="4" pos="2094">
          <p15:clr>
            <a:srgbClr val="A4A3A4"/>
          </p15:clr>
        </p15:guide>
        <p15:guide id="5" orient="horz" pos="3133">
          <p15:clr>
            <a:srgbClr val="A4A3A4"/>
          </p15:clr>
        </p15:guide>
        <p15:guide id="6" orient="horz" pos="3109">
          <p15:clr>
            <a:srgbClr val="A4A3A4"/>
          </p15:clr>
        </p15:guide>
        <p15:guide id="7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92F"/>
    <a:srgbClr val="277B3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99" autoAdjust="0"/>
    <p:restoredTop sz="99568" autoAdjust="0"/>
  </p:normalViewPr>
  <p:slideViewPr>
    <p:cSldViewPr>
      <p:cViewPr>
        <p:scale>
          <a:sx n="81" d="100"/>
          <a:sy n="81" d="100"/>
        </p:scale>
        <p:origin x="-8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02" y="-114"/>
      </p:cViewPr>
      <p:guideLst>
        <p:guide orient="horz" pos="3126"/>
        <p:guide orient="horz" pos="3102"/>
        <p:guide orient="horz" pos="3133"/>
        <p:guide orient="horz" pos="3109"/>
        <p:guide pos="2141"/>
        <p:guide pos="2094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21E813F3-3D41-45F2-A356-A789C74D7855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6400" cy="494185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5A9D2C0B-DC28-4569-A595-7CE3E31CBD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9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9991ECF4-62F8-4937-B424-4DE7A2C721EA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01DC233E-1177-4459-A2DB-C1FF1DA97B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603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C2F7A19-F079-4397-B708-6EDD2183F146}" type="slidenum">
              <a:rPr lang="pt-BR" altLang="pt-BR" sz="1200" smtClean="0"/>
              <a:pPr/>
              <a:t>2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808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34205204-CA7B-4EEA-8A8E-573DDDD0E2C6}" type="slidenum">
              <a:rPr lang="pt-BR" altLang="pt-BR" sz="1200" smtClean="0"/>
              <a:pPr/>
              <a:t>11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360633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34205204-CA7B-4EEA-8A8E-573DDDD0E2C6}" type="slidenum">
              <a:rPr lang="pt-BR" altLang="pt-BR" sz="1200" smtClean="0"/>
              <a:pPr/>
              <a:t>12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360633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6260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E4BED-6800-4CFB-9844-7AF9889A15A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08157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62468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2FD02ACF-0D9F-4FAA-B404-C3FC66B1665B}" type="slidenum">
              <a:rPr lang="pt-BR" altLang="pt-BR" sz="1200" smtClean="0"/>
              <a:pPr/>
              <a:t>17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56338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64516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1CF68AAD-63CD-41A7-91A5-E9D9A6AA6748}" type="slidenum">
              <a:rPr lang="pt-BR" altLang="pt-BR" sz="1200" smtClean="0"/>
              <a:pPr/>
              <a:t>18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2936045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6260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E4BED-6800-4CFB-9844-7AF9889A15A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61217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5780" name="Espaço Reservado para Número de Slid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DB6318D6-C0A7-4509-90E3-DA50B02A2C14}" type="slidenum">
              <a:rPr lang="pt-BR" altLang="pt-BR" sz="1200" smtClean="0"/>
              <a:pPr/>
              <a:t>34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96098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C2F7A19-F079-4397-B708-6EDD2183F146}" type="slidenum">
              <a:rPr lang="pt-BR" altLang="pt-BR" sz="1200" smtClean="0"/>
              <a:pPr/>
              <a:t>3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808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C2F7A19-F079-4397-B708-6EDD2183F146}" type="slidenum">
              <a:rPr lang="pt-BR" altLang="pt-BR" sz="1200" smtClean="0"/>
              <a:pPr/>
              <a:t>4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808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C2F7A19-F079-4397-B708-6EDD2183F146}" type="slidenum">
              <a:rPr lang="pt-BR" altLang="pt-BR" sz="1200" smtClean="0"/>
              <a:pPr/>
              <a:t>5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808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E3BBF54-DF63-455D-A514-DB8273BB4442}" type="slidenum">
              <a:rPr lang="pt-BR" altLang="pt-BR" sz="1200" smtClean="0"/>
              <a:pPr/>
              <a:t>6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309243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B4379A70-C6A7-44EA-94AD-DF52C59B4140}" type="slidenum">
              <a:rPr lang="pt-BR" altLang="pt-BR" sz="1200" smtClean="0"/>
              <a:pPr/>
              <a:t>7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359588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B4379A70-C6A7-44EA-94AD-DF52C59B4140}" type="slidenum">
              <a:rPr lang="pt-BR" altLang="pt-BR" sz="1200" smtClean="0"/>
              <a:pPr/>
              <a:t>8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359588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C2F7A19-F079-4397-B708-6EDD2183F146}" type="slidenum">
              <a:rPr lang="pt-BR" altLang="pt-BR" sz="1200" smtClean="0"/>
              <a:pPr/>
              <a:t>9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808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5C2F7A19-F079-4397-B708-6EDD2183F146}" type="slidenum">
              <a:rPr lang="pt-BR" altLang="pt-BR" sz="1200" smtClean="0"/>
              <a:pPr/>
              <a:t>10</a:t>
            </a:fld>
            <a:endParaRPr lang="pt-BR" alt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808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DE2E-C000-461F-B3CF-A556D7CA98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SETEMBRO/2014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81F04-86D7-4CCB-9EE9-E50D04C446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jp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jp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691896"/>
            <a:ext cx="5401056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4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0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EVOLUÇÃO  DE APOSENTADOS E PENSIONISTAS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3" y="2075021"/>
            <a:ext cx="5953509" cy="39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8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pt-BR" sz="2000" b="1" dirty="0" smtClean="0">
                <a:solidFill>
                  <a:prstClr val="white"/>
                </a:solidFill>
              </a:rPr>
              <a:t>CUSTO / ARRECADAÇÃO – FUNDO PREVIDENCIÁRIO</a:t>
            </a:r>
            <a:endParaRPr lang="pt-BR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04033"/>
              </p:ext>
            </p:extLst>
          </p:nvPr>
        </p:nvGraphicFramePr>
        <p:xfrm>
          <a:off x="250824" y="2369422"/>
          <a:ext cx="8713788" cy="129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768"/>
                <a:gridCol w="1224136"/>
                <a:gridCol w="1080120"/>
                <a:gridCol w="1080120"/>
                <a:gridCol w="1296144"/>
                <a:gridCol w="1152128"/>
                <a:gridCol w="1080120"/>
                <a:gridCol w="1152252"/>
              </a:tblGrid>
              <a:tr h="26135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CUSTO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– PREVIDENCIÁRIO - 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1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MÊS/ANO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APOSENTADORIAS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PENSÕES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BENEF. TEMP.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13º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SALÁRIO</a:t>
                      </a:r>
                      <a:b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(ANIVER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DO MÊS)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SALÁRIO FAMILIA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TAXA ADM.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Jan/18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R$ 894.834,54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R$ 135.676,36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R$ 191.149,47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R$ 27.363,40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R$ 11.993,02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R$ 305.517,49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R$ 1.566.534,28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Fev/18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R$ 902.409,62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R$ 135.049,12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R$ 240.507,78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R$ 42.661,37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R$ 12.462,03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R$ 331.860,69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R$ 1.664.950,61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29066"/>
              </p:ext>
            </p:extLst>
          </p:nvPr>
        </p:nvGraphicFramePr>
        <p:xfrm>
          <a:off x="250825" y="4005064"/>
          <a:ext cx="5334502" cy="1295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694"/>
                <a:gridCol w="1152128"/>
                <a:gridCol w="1152128"/>
                <a:gridCol w="1229299"/>
                <a:gridCol w="1152253"/>
              </a:tblGrid>
              <a:tr h="2190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ARRECADAÇÃO - FUNDO </a:t>
                      </a:r>
                      <a:r>
                        <a:rPr lang="pt-BR" sz="1200" b="1" u="none" strike="noStrike" dirty="0" smtClean="0">
                          <a:effectLst/>
                        </a:rPr>
                        <a:t>PREVIDENCIÁRIO </a:t>
                      </a:r>
                      <a:r>
                        <a:rPr lang="pt-BR" sz="1200" b="1" u="none" strike="noStrike" dirty="0">
                          <a:effectLst/>
                        </a:rPr>
                        <a:t>- 2018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89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MÊS/ANO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SEGURADO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PATRONAL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DESCONTO</a:t>
                      </a:r>
                      <a:br>
                        <a:rPr lang="pt-BR" sz="1200" b="1" u="none" strike="noStrike" dirty="0" smtClean="0">
                          <a:effectLst/>
                        </a:rPr>
                      </a:br>
                      <a:r>
                        <a:rPr lang="pt-BR" sz="1200" b="1" u="none" strike="noStrike" dirty="0" smtClean="0">
                          <a:effectLst/>
                        </a:rPr>
                        <a:t>(BENEF</a:t>
                      </a:r>
                      <a:r>
                        <a:rPr lang="pt-BR" sz="1200" b="1" u="none" strike="noStrike" dirty="0">
                          <a:effectLst/>
                        </a:rPr>
                        <a:t>. TEMP. / SAL. FAMI.)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TOTAL ARRECADADO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Jan/18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R$ 1.680.343,98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R$ 2.379.977,22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R$ 203.142,49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R$ 3.857.178,71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9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Fev/18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R$ 1.825.233,81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R$ 2.585.195,13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R$ 252.969,81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R$ 4.157.459,13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250825" y="5656934"/>
            <a:ext cx="1584871" cy="822873"/>
          </a:xfrm>
          <a:prstGeom prst="roundRect">
            <a:avLst/>
          </a:prstGeom>
          <a:solidFill>
            <a:srgbClr val="21692F"/>
          </a:solidFill>
          <a:ln>
            <a:solidFill>
              <a:srgbClr val="216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</a:rPr>
              <a:t>FUNDO PREVIDENCIÁRIO: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</a:rPr>
              <a:t>11% SEGURADO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</a:rPr>
              <a:t>15,58% PATRONAL</a:t>
            </a:r>
          </a:p>
        </p:txBody>
      </p:sp>
    </p:spTree>
    <p:extLst>
      <p:ext uri="{BB962C8B-B14F-4D97-AF65-F5344CB8AC3E}">
        <p14:creationId xmlns:p14="http://schemas.microsoft.com/office/powerpoint/2010/main" val="4117798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8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pt-BR" sz="2000" b="1" dirty="0" smtClean="0">
                <a:solidFill>
                  <a:prstClr val="white"/>
                </a:solidFill>
              </a:rPr>
              <a:t>CUSTO / ARRECADAÇÃO - FUNDO FINANCEIRO</a:t>
            </a:r>
            <a:endParaRPr lang="pt-BR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87040"/>
              </p:ext>
            </p:extLst>
          </p:nvPr>
        </p:nvGraphicFramePr>
        <p:xfrm>
          <a:off x="250824" y="2369422"/>
          <a:ext cx="8713788" cy="129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768"/>
                <a:gridCol w="1224136"/>
                <a:gridCol w="1080120"/>
                <a:gridCol w="1080120"/>
                <a:gridCol w="1296144"/>
                <a:gridCol w="1152128"/>
                <a:gridCol w="1080120"/>
                <a:gridCol w="1152252"/>
              </a:tblGrid>
              <a:tr h="26135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CUSTO - FUNDO FINANCEIRO - 2018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1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MÊS/ANO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APOSENTADORIAS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PENSÕES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BENEF. TEMP.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13º </a:t>
                      </a: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SALÁRIO</a:t>
                      </a:r>
                      <a:b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(ANIVER</a:t>
                      </a:r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 DO MÊS)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SALÁRIO FAMILIA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TAXA ADM.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Jan/18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R$ 12.730.351,14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R$ 1.480.840,79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R$ 102.504,56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R$ 585.555,59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R$ 217,49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R$ 365.828,28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R$ 15.265.297,85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Fev/18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R$ 12.763.573,26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effectLst/>
                        </a:rPr>
                        <a:t>R$ 1.480.430,69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R$ 147.657,00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R$ 515.772,11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R$ 190,26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R$ 382.095,11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R$ 15.289.718,43</a:t>
                      </a:r>
                      <a:endParaRPr lang="pt-BR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0042"/>
              </p:ext>
            </p:extLst>
          </p:nvPr>
        </p:nvGraphicFramePr>
        <p:xfrm>
          <a:off x="250898" y="4005064"/>
          <a:ext cx="8713715" cy="1295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694"/>
                <a:gridCol w="1152128"/>
                <a:gridCol w="1152128"/>
                <a:gridCol w="1229299"/>
                <a:gridCol w="1218973"/>
                <a:gridCol w="1080120"/>
                <a:gridCol w="1080120"/>
                <a:gridCol w="1152253"/>
              </a:tblGrid>
              <a:tr h="21900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ARRECADAÇÃO - FUNDO FINANCEIRO - 2018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389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MÊS/ANO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SEGURADO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PATRONAL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>
                          <a:effectLst/>
                        </a:rPr>
                        <a:t>DESCONTO</a:t>
                      </a:r>
                      <a:br>
                        <a:rPr lang="pt-BR" sz="1200" b="1" u="none" strike="noStrike" dirty="0" smtClean="0">
                          <a:effectLst/>
                        </a:rPr>
                      </a:br>
                      <a:r>
                        <a:rPr lang="pt-BR" sz="1200" b="1" u="none" strike="noStrike" dirty="0" smtClean="0">
                          <a:effectLst/>
                        </a:rPr>
                        <a:t>(BENEF</a:t>
                      </a:r>
                      <a:r>
                        <a:rPr lang="pt-BR" sz="1200" b="1" u="none" strike="noStrike" dirty="0">
                          <a:effectLst/>
                        </a:rPr>
                        <a:t>. TEMP. / SAL. FAMI.)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APORTE NECESSÁRIO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DESCONTO DO APORTE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APORTE PAGO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TOTAL ARRECADADO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Jan/18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R$ 2.012.055,66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R$ </a:t>
                      </a:r>
                      <a:r>
                        <a:rPr lang="pt-BR" sz="1200" u="none" strike="noStrike" dirty="0" smtClean="0">
                          <a:effectLst/>
                        </a:rPr>
                        <a:t>4.024.111,29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R$ 102.722,05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R$ </a:t>
                      </a:r>
                      <a:r>
                        <a:rPr lang="pt-BR" sz="1200" u="none" strike="noStrike" dirty="0" smtClean="0">
                          <a:effectLst/>
                        </a:rPr>
                        <a:t>9.229.130,87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R$ </a:t>
                      </a:r>
                      <a:r>
                        <a:rPr lang="pt-BR" sz="1200" u="none" strike="noStrike" dirty="0" smtClean="0">
                          <a:effectLst/>
                        </a:rPr>
                        <a:t>477.656,97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R$ 8.751.473,90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b="1" u="none" strike="noStrike" dirty="0" smtClean="0">
                          <a:effectLst/>
                        </a:rPr>
                        <a:t>R$</a:t>
                      </a:r>
                      <a:r>
                        <a:rPr lang="pt-BR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200" b="1" u="none" strike="noStrike" dirty="0" smtClean="0">
                          <a:effectLst/>
                        </a:rPr>
                        <a:t>14.684.918,80 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9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</a:rPr>
                        <a:t>Fev/18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R$ 2.101.523,18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R$ 4.203.046,35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R$ 147.847,26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R$  </a:t>
                      </a:r>
                      <a:r>
                        <a:rPr lang="pt-BR" sz="1200" u="none" strike="noStrike" dirty="0" smtClean="0">
                          <a:effectLst/>
                        </a:rPr>
                        <a:t>8.985.148,89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R$ 487.538,87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R$ 8.497.610,02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b="1" u="none" strike="noStrike" dirty="0">
                          <a:effectLst/>
                        </a:rPr>
                        <a:t>R</a:t>
                      </a:r>
                      <a:r>
                        <a:rPr lang="pt-BR" sz="1200" b="1" u="none" strike="noStrike" dirty="0" smtClean="0">
                          <a:effectLst/>
                        </a:rPr>
                        <a:t>$ </a:t>
                      </a:r>
                      <a:r>
                        <a:rPr lang="pt-BR" sz="1200" b="1" u="none" strike="noStrike" dirty="0">
                          <a:effectLst/>
                        </a:rPr>
                        <a:t>14.654.332,29 </a:t>
                      </a:r>
                      <a:endParaRPr lang="pt-BR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7843" marR="7843" marT="78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250825" y="5645211"/>
            <a:ext cx="1656309" cy="822873"/>
          </a:xfrm>
          <a:prstGeom prst="roundRect">
            <a:avLst/>
          </a:prstGeom>
          <a:solidFill>
            <a:srgbClr val="21692F"/>
          </a:solidFill>
          <a:ln>
            <a:solidFill>
              <a:srgbClr val="216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FUNDO FINANCEIRO: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11% SEGURADO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22% PATRONAL</a:t>
            </a:r>
          </a:p>
        </p:txBody>
      </p:sp>
    </p:spTree>
    <p:extLst>
      <p:ext uri="{BB962C8B-B14F-4D97-AF65-F5344CB8AC3E}">
        <p14:creationId xmlns:p14="http://schemas.microsoft.com/office/powerpoint/2010/main" val="846557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53" name="Imagem 6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COMPENSAÇÃO PREVIDENCIÁRIA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1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04" y="2148653"/>
            <a:ext cx="6352948" cy="40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1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53" name="Imagem 6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COMPENSAÇÃO PREVIDENCIÁRIA - 2017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10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24584" r="38959" b="28509"/>
          <a:stretch/>
        </p:blipFill>
        <p:spPr bwMode="auto">
          <a:xfrm>
            <a:off x="2411760" y="3144182"/>
            <a:ext cx="5500390" cy="2843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02668" y="3573016"/>
            <a:ext cx="1296144" cy="792088"/>
          </a:xfrm>
          <a:prstGeom prst="roundRect">
            <a:avLst/>
          </a:prstGeom>
          <a:solidFill>
            <a:srgbClr val="F9CFD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FUNDO FINANCEIRO</a:t>
            </a:r>
          </a:p>
          <a:p>
            <a:pPr algn="ctr">
              <a:defRPr/>
            </a:pPr>
            <a:r>
              <a:rPr lang="pt-BR" sz="1200" b="1" dirty="0" smtClean="0">
                <a:solidFill>
                  <a:schemeClr val="tx1"/>
                </a:solidFill>
              </a:rPr>
              <a:t>PRO-RATA:</a:t>
            </a:r>
          </a:p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R$ 480.407,93</a:t>
            </a:r>
            <a:r>
              <a:rPr lang="pt-BR" sz="1200" b="1" dirty="0" smtClean="0">
                <a:solidFill>
                  <a:schemeClr val="tx1"/>
                </a:solidFill>
              </a:rPr>
              <a:t> 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53381" y="4725144"/>
            <a:ext cx="1394719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FUNDO </a:t>
            </a:r>
            <a:r>
              <a:rPr lang="pt-BR" sz="1200" b="1" dirty="0" smtClean="0">
                <a:solidFill>
                  <a:schemeClr val="tx1"/>
                </a:solidFill>
              </a:rPr>
              <a:t>PREVIDENCIÁRIO</a:t>
            </a:r>
            <a:endParaRPr lang="pt-B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</a:rPr>
              <a:t>PRO-RATA: </a:t>
            </a:r>
            <a:endParaRPr lang="pt-B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R$ 61.159,30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9286" y="2060848"/>
            <a:ext cx="839516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300" b="1" dirty="0">
                <a:latin typeface="+mn-lt"/>
              </a:rPr>
              <a:t>Art. 201 § 9º da Constituição Federal de 1988:</a:t>
            </a:r>
            <a:endParaRPr lang="pt-BR" sz="1300" dirty="0">
              <a:latin typeface="+mn-lt"/>
            </a:endParaRPr>
          </a:p>
          <a:p>
            <a:pPr marL="88900" lvl="1" algn="just">
              <a:defRPr/>
            </a:pPr>
            <a:endParaRPr lang="pt-BR" sz="1300" dirty="0">
              <a:latin typeface="+mn-lt"/>
            </a:endParaRPr>
          </a:p>
          <a:p>
            <a:pPr marL="88900" lvl="1" algn="just">
              <a:defRPr/>
            </a:pPr>
            <a:r>
              <a:rPr lang="pt-BR" sz="1300" dirty="0">
                <a:latin typeface="+mn-lt"/>
              </a:rPr>
              <a:t>Para efeito de aposentadoria, é assegurada a </a:t>
            </a:r>
            <a:r>
              <a:rPr lang="pt-BR" sz="1300" b="1" dirty="0">
                <a:latin typeface="+mn-lt"/>
              </a:rPr>
              <a:t>contagem recíproca do tempo de contribuição </a:t>
            </a:r>
            <a:r>
              <a:rPr lang="pt-BR" sz="1300" dirty="0">
                <a:latin typeface="+mn-lt"/>
              </a:rPr>
              <a:t>na administração pública e na atividade privada, rural e urbana, </a:t>
            </a:r>
            <a:r>
              <a:rPr lang="pt-BR" sz="1300" b="1" dirty="0">
                <a:latin typeface="+mn-lt"/>
              </a:rPr>
              <a:t>hipótese em que os diversos regimes de previdência social se compensarão financeiramente</a:t>
            </a:r>
            <a:r>
              <a:rPr lang="pt-BR" sz="1300" dirty="0">
                <a:latin typeface="+mn-lt"/>
              </a:rPr>
              <a:t>, segundo critérios estabelecidos em lei. </a:t>
            </a:r>
          </a:p>
        </p:txBody>
      </p:sp>
    </p:spTree>
    <p:extLst>
      <p:ext uri="{BB962C8B-B14F-4D97-AF65-F5344CB8AC3E}">
        <p14:creationId xmlns:p14="http://schemas.microsoft.com/office/powerpoint/2010/main" val="1844973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PERÍCIAS MÉDICAS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1258961" y="879855"/>
            <a:ext cx="7129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ctr"/>
            <a:r>
              <a:rPr lang="pt-BR" sz="2800" b="1" dirty="0">
                <a:solidFill>
                  <a:schemeClr val="bg1"/>
                </a:solidFill>
              </a:rPr>
              <a:t>SERVIDORES POR VINCULO/SECRETARIA</a:t>
            </a:r>
          </a:p>
        </p:txBody>
      </p:sp>
      <p:sp>
        <p:nvSpPr>
          <p:cNvPr id="9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3071802" y="6356350"/>
            <a:ext cx="3000396" cy="365125"/>
          </a:xfrm>
        </p:spPr>
        <p:txBody>
          <a:bodyPr/>
          <a:lstStyle/>
          <a:p>
            <a:r>
              <a:rPr lang="pt-BR" dirty="0" smtClean="0"/>
              <a:t>JANEIRO/2017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2" name="Imagem 8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7956376" y="2708920"/>
            <a:ext cx="1065353" cy="936104"/>
          </a:xfrm>
          <a:prstGeom prst="roundRect">
            <a:avLst/>
          </a:prstGeom>
          <a:solidFill>
            <a:srgbClr val="21692F"/>
          </a:solidFill>
          <a:ln>
            <a:solidFill>
              <a:srgbClr val="216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b="1" dirty="0" smtClean="0">
                <a:solidFill>
                  <a:srgbClr val="FFFF00"/>
                </a:solidFill>
              </a:rPr>
              <a:t>25.951</a:t>
            </a:r>
          </a:p>
          <a:p>
            <a:pPr algn="ctr"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PERÍCIAS REALIZADAS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3494"/>
            <a:ext cx="6624736" cy="40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7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m 6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922" y="2492896"/>
            <a:ext cx="9144000" cy="1588497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800" b="1" kern="0" dirty="0" smtClean="0">
                <a:solidFill>
                  <a:schemeClr val="bg1"/>
                </a:solidFill>
              </a:rPr>
              <a:t>INVESTIMENTOS</a:t>
            </a:r>
            <a:endParaRPr lang="pt-BR" sz="4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7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2" y="1961925"/>
            <a:ext cx="7848872" cy="42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CARTEIRA DE INVESTIMENTOS – DEZEMBRO / 2017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12" name="Imagem 8" descr="ENDEREÇO CUIABÁ PRE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7561385" y="6032994"/>
            <a:ext cx="971055" cy="1868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458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m 6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PATRIMÔNIO DO CUIABÁ-PREV</a:t>
            </a:r>
            <a:endParaRPr lang="pt-BR" sz="2000" b="1" dirty="0">
              <a:solidFill>
                <a:prstClr val="white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6804248" y="3413282"/>
            <a:ext cx="2016350" cy="720080"/>
          </a:xfrm>
          <a:prstGeom prst="roundRect">
            <a:avLst/>
          </a:prstGeom>
          <a:solidFill>
            <a:srgbClr val="216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EVOLUÇÃO PATRIMONIAL </a:t>
            </a:r>
            <a:r>
              <a:rPr lang="pt-BR" sz="1600" b="1" dirty="0" smtClean="0"/>
              <a:t>R$ </a:t>
            </a:r>
            <a:r>
              <a:rPr lang="pt-BR" sz="1600" b="1" dirty="0"/>
              <a:t>145.590.680,26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6014315" cy="40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3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P.A.I / META ATUARIAL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10" name="Imagem 6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" y="2780928"/>
            <a:ext cx="6265890" cy="343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6321959" y="4065447"/>
            <a:ext cx="1296143" cy="822873"/>
          </a:xfrm>
          <a:prstGeom prst="roundRect">
            <a:avLst/>
          </a:prstGeom>
          <a:solidFill>
            <a:srgbClr val="216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1,22  </a:t>
            </a:r>
            <a:r>
              <a:rPr lang="pt-BR" sz="1200" dirty="0">
                <a:solidFill>
                  <a:schemeClr val="bg1"/>
                </a:solidFill>
              </a:rPr>
              <a:t>acima da Meta Atuarial</a:t>
            </a:r>
          </a:p>
          <a:p>
            <a:pPr algn="ctr">
              <a:defRPr/>
            </a:pPr>
            <a:r>
              <a:rPr lang="pt-BR" sz="1200" dirty="0">
                <a:solidFill>
                  <a:schemeClr val="bg1"/>
                </a:solidFill>
              </a:rPr>
              <a:t>(IPCA + 6%)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525108" cy="12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11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0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IPEMUC</a:t>
            </a:r>
          </a:p>
          <a:p>
            <a:pPr lvl="0" algn="ctr" fontAlgn="ctr"/>
            <a:r>
              <a:rPr lang="pt-BR" sz="1100" dirty="0" smtClean="0">
                <a:solidFill>
                  <a:prstClr val="white"/>
                </a:solidFill>
              </a:rPr>
              <a:t>(AUTARQUIA)</a:t>
            </a:r>
            <a:endParaRPr lang="pt-BR" sz="1100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4365" y="2204864"/>
            <a:ext cx="8353425" cy="2857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 defTabSz="44291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Lei Municipal nº. 2.781, de 01 de novembro de 1990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– Dá as providências preliminares para a implantação do Instituto de Previdência e Assistência Social do Município de Cuiabá – IPEMUC.</a:t>
            </a:r>
          </a:p>
          <a:p>
            <a:pPr marL="0" indent="0" algn="just">
              <a:buClr>
                <a:schemeClr val="tx1"/>
              </a:buClr>
              <a:buFont typeface="Arial" pitchFamily="34" charset="0"/>
              <a:buNone/>
              <a:defRPr/>
            </a:pPr>
            <a:endParaRPr lang="pt-BR" sz="2000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360363" indent="-360363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Lei Municipal nº. 2.815, de 11 de dezembro de 1990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– Regulamenta a Lei Municipal nº. 2.781/1990.</a:t>
            </a:r>
          </a:p>
        </p:txBody>
      </p:sp>
      <p:pic>
        <p:nvPicPr>
          <p:cNvPr id="7" name="Imagem 6" descr="C:\Users\rodrigo.medeiros\Desktop\IPEMUC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8"/>
          <a:stretch/>
        </p:blipFill>
        <p:spPr bwMode="auto">
          <a:xfrm>
            <a:off x="4355976" y="4046361"/>
            <a:ext cx="3815502" cy="2051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890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m 6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922" y="2492896"/>
            <a:ext cx="9144000" cy="1588497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800" b="1" dirty="0" smtClean="0">
                <a:solidFill>
                  <a:schemeClr val="bg1"/>
                </a:solidFill>
                <a:cs typeface="Times New Roman" pitchFamily="18" charset="0"/>
              </a:rPr>
              <a:t>TAXA DE ADMINISTRAÇÃO</a:t>
            </a:r>
            <a:endParaRPr lang="pt-BR" sz="4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53" name="Imagem 6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TAXA DE ADMINISTRAÇÃO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520" y="2060848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300" dirty="0"/>
              <a:t>A Lei Federal nº </a:t>
            </a:r>
            <a:r>
              <a:rPr lang="pt-BR" sz="1300" dirty="0" smtClean="0"/>
              <a:t>9.717/98, </a:t>
            </a:r>
            <a:r>
              <a:rPr lang="pt-BR" sz="1300" dirty="0"/>
              <a:t>em seu artigo 6º, inciso VIII, combinado com o artigo 9º, inciso II, determinou que os entes federativos deveriam estabelecer limites para gastos com a despesa administrativa em conformidade com os parâmetros gerais determinados pelo Ministério da Previdência Social - MPS.</a:t>
            </a:r>
          </a:p>
          <a:p>
            <a:pPr algn="just">
              <a:lnSpc>
                <a:spcPct val="150000"/>
              </a:lnSpc>
            </a:pPr>
            <a:r>
              <a:rPr lang="pt-BR" sz="1300" dirty="0"/>
              <a:t>No uso dessas atribuições legais, o MPS tem estabelecido o limite para a taxa de administração em até 2% (dois por cento) do valor da remuneração dos servidores ativos, inativos e pensionistas dos segurados vinculados ao RPPS, referente ao exercício financeiro anterior.</a:t>
            </a:r>
          </a:p>
          <a:p>
            <a:pPr algn="just">
              <a:lnSpc>
                <a:spcPct val="150000"/>
              </a:lnSpc>
            </a:pPr>
            <a:r>
              <a:rPr lang="pt-BR" sz="1300" dirty="0"/>
              <a:t>Esses limites foram estabelecidos pela Portaria MPS </a:t>
            </a:r>
            <a:r>
              <a:rPr lang="pt-BR" sz="1300" dirty="0" smtClean="0"/>
              <a:t>nº 4.992/99, revogada </a:t>
            </a:r>
            <a:r>
              <a:rPr lang="pt-BR" sz="1300" dirty="0"/>
              <a:t>pela Portaria MPS </a:t>
            </a:r>
            <a:r>
              <a:rPr lang="pt-BR" sz="1300" dirty="0" smtClean="0"/>
              <a:t>nº 402/08, </a:t>
            </a:r>
            <a:r>
              <a:rPr lang="pt-BR" sz="1300" dirty="0"/>
              <a:t>que fez permanecer o mesmo índice. Também as orientações normativas do MPS repetem as mesmas previsões trazidas nas portarias citadas.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868144" y="2060847"/>
            <a:ext cx="3057062" cy="1080121"/>
          </a:xfrm>
          <a:prstGeom prst="roundRect">
            <a:avLst/>
          </a:prstGeom>
          <a:solidFill>
            <a:srgbClr val="216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Valor </a:t>
            </a:r>
            <a:r>
              <a:rPr lang="pt-BR" sz="1400" dirty="0" smtClean="0">
                <a:solidFill>
                  <a:schemeClr val="bg1"/>
                </a:solidFill>
              </a:rPr>
              <a:t>permitido para gastos com despesas </a:t>
            </a:r>
            <a:r>
              <a:rPr lang="pt-BR" sz="1400" dirty="0">
                <a:solidFill>
                  <a:schemeClr val="bg1"/>
                </a:solidFill>
              </a:rPr>
              <a:t>administrativas </a:t>
            </a:r>
            <a:r>
              <a:rPr lang="pt-BR" sz="1400" dirty="0" smtClean="0">
                <a:solidFill>
                  <a:schemeClr val="bg1"/>
                </a:solidFill>
              </a:rPr>
              <a:t>no ano de 2017: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R</a:t>
            </a:r>
            <a:r>
              <a:rPr lang="pt-BR" sz="2000" b="1" dirty="0">
                <a:solidFill>
                  <a:schemeClr val="bg1"/>
                </a:solidFill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</a:rPr>
              <a:t>13.113.769,23  =  2%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889666" y="3367446"/>
            <a:ext cx="3035540" cy="1080121"/>
          </a:xfrm>
          <a:prstGeom prst="roundRect">
            <a:avLst/>
          </a:prstGeom>
          <a:solidFill>
            <a:srgbClr val="216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Valor </a:t>
            </a:r>
            <a:r>
              <a:rPr lang="pt-BR" sz="1400" dirty="0" smtClean="0">
                <a:solidFill>
                  <a:schemeClr val="bg1"/>
                </a:solidFill>
              </a:rPr>
              <a:t>gasto com despesas </a:t>
            </a:r>
            <a:r>
              <a:rPr lang="pt-BR" sz="1400" dirty="0">
                <a:solidFill>
                  <a:schemeClr val="bg1"/>
                </a:solidFill>
              </a:rPr>
              <a:t>administrativas </a:t>
            </a:r>
            <a:r>
              <a:rPr lang="pt-BR" sz="1400" dirty="0" smtClean="0">
                <a:solidFill>
                  <a:schemeClr val="bg1"/>
                </a:solidFill>
              </a:rPr>
              <a:t>no ano de 2017: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R$ 7.264.210,75 =  </a:t>
            </a:r>
            <a:r>
              <a:rPr lang="pt-BR" sz="2000" b="1" dirty="0">
                <a:solidFill>
                  <a:schemeClr val="bg1"/>
                </a:solidFill>
              </a:rPr>
              <a:t>1,11</a:t>
            </a:r>
            <a:r>
              <a:rPr lang="pt-BR" sz="2000" b="1" dirty="0" smtClean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2" name="Estrela de 32 pontas 1"/>
          <p:cNvSpPr/>
          <p:nvPr/>
        </p:nvSpPr>
        <p:spPr>
          <a:xfrm>
            <a:off x="5907551" y="4564678"/>
            <a:ext cx="3057062" cy="1624025"/>
          </a:xfrm>
          <a:prstGeom prst="star32">
            <a:avLst>
              <a:gd name="adj" fmla="val 43275"/>
            </a:avLst>
          </a:prstGeom>
          <a:solidFill>
            <a:srgbClr val="216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Economia de: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R$ 5.849.558,48 </a:t>
            </a:r>
          </a:p>
        </p:txBody>
      </p:sp>
    </p:spTree>
    <p:extLst>
      <p:ext uri="{BB962C8B-B14F-4D97-AF65-F5344CB8AC3E}">
        <p14:creationId xmlns:p14="http://schemas.microsoft.com/office/powerpoint/2010/main" val="4024138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m 6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922" y="2492896"/>
            <a:ext cx="9144000" cy="1588497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800" b="1" dirty="0" smtClean="0">
                <a:solidFill>
                  <a:schemeClr val="bg1"/>
                </a:solidFill>
                <a:cs typeface="Times New Roman" pitchFamily="18" charset="0"/>
              </a:rPr>
              <a:t>ATOS DE GESTÃO</a:t>
            </a:r>
            <a:endParaRPr lang="pt-BR" sz="48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pt-BR" sz="2000" b="1" dirty="0" smtClean="0">
                <a:solidFill>
                  <a:schemeClr val="bg1"/>
                </a:solidFill>
                <a:cs typeface="Times New Roman" pitchFamily="18" charset="0"/>
              </a:rPr>
              <a:t>CENSO PREVIDENCIÁRIO</a:t>
            </a: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pic>
        <p:nvPicPr>
          <p:cNvPr id="11" name="Picture 7" descr="https://i0.wp.com/www.grupobra.com/pt-br/wp-content/uploads/2016/03/Censo-Previdenci%C3%A1rio-cadastra-mais-de-37-mil-pessoas-em-12-dias.jpg?fit=473%2C315&amp;resize=350%2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8" y="2204864"/>
            <a:ext cx="3996444" cy="2283682"/>
          </a:xfrm>
          <a:prstGeom prst="roundRect">
            <a:avLst>
              <a:gd name="adj" fmla="val 45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992235"/>
            <a:ext cx="8429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0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pt-BR" sz="2000" b="1" dirty="0">
                <a:solidFill>
                  <a:schemeClr val="bg1"/>
                </a:solidFill>
                <a:cs typeface="Times New Roman" pitchFamily="18" charset="0"/>
              </a:rPr>
              <a:t>CONCURSO SECRETARIA DE EDUCAÇÃO - 2015</a:t>
            </a: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pic>
        <p:nvPicPr>
          <p:cNvPr id="1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" b="1787"/>
          <a:stretch/>
        </p:blipFill>
        <p:spPr bwMode="auto">
          <a:xfrm>
            <a:off x="911253" y="2114242"/>
            <a:ext cx="7056784" cy="4105583"/>
          </a:xfrm>
          <a:prstGeom prst="roundRect">
            <a:avLst>
              <a:gd name="adj" fmla="val 26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5" name="Retângulo de cantos arredondados 14"/>
          <p:cNvSpPr/>
          <p:nvPr/>
        </p:nvSpPr>
        <p:spPr>
          <a:xfrm>
            <a:off x="5240937" y="4907697"/>
            <a:ext cx="2578487" cy="1156973"/>
          </a:xfrm>
          <a:prstGeom prst="roundRect">
            <a:avLst/>
          </a:prstGeom>
          <a:solidFill>
            <a:srgbClr val="277B3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bg1"/>
                </a:solidFill>
                <a:cs typeface="Times New Roman" pitchFamily="18" charset="0"/>
              </a:rPr>
              <a:t>DIFERENÇA DE CUSTOS PREVIDENCIÁRIOS  - SERVIDOR EFETIVO X SERVIDOR CONTRATADO</a:t>
            </a:r>
          </a:p>
        </p:txBody>
      </p:sp>
    </p:spTree>
    <p:extLst>
      <p:ext uri="{BB962C8B-B14F-4D97-AF65-F5344CB8AC3E}">
        <p14:creationId xmlns:p14="http://schemas.microsoft.com/office/powerpoint/2010/main" val="144717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COMITÊ DE INVESTIMENTOS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75" y="2132856"/>
            <a:ext cx="5297874" cy="3888432"/>
          </a:xfrm>
          <a:prstGeom prst="roundRect">
            <a:avLst>
              <a:gd name="adj" fmla="val 39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2" name="Retângulo de cantos arredondados 11"/>
          <p:cNvSpPr/>
          <p:nvPr/>
        </p:nvSpPr>
        <p:spPr>
          <a:xfrm>
            <a:off x="323528" y="3428579"/>
            <a:ext cx="2447925" cy="1080542"/>
          </a:xfrm>
          <a:prstGeom prst="roundRect">
            <a:avLst/>
          </a:prstGeom>
          <a:solidFill>
            <a:srgbClr val="277B3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bg1"/>
                </a:solidFill>
              </a:rPr>
              <a:t>POSSE DO 1º COMITÊ DE INVESTIMENTOS DO CUIABÁ-PREV</a:t>
            </a:r>
          </a:p>
        </p:txBody>
      </p:sp>
    </p:spTree>
    <p:extLst>
      <p:ext uri="{BB962C8B-B14F-4D97-AF65-F5344CB8AC3E}">
        <p14:creationId xmlns:p14="http://schemas.microsoft.com/office/powerpoint/2010/main" val="2226319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POSSE DO CONSELHO PREVIDENCIÁRIO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88" y="2642431"/>
            <a:ext cx="6013773" cy="2808312"/>
          </a:xfrm>
          <a:prstGeom prst="roundRect">
            <a:avLst>
              <a:gd name="adj" fmla="val 34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Retângulo 16"/>
          <p:cNvSpPr/>
          <p:nvPr/>
        </p:nvSpPr>
        <p:spPr>
          <a:xfrm>
            <a:off x="280156" y="2276872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400" dirty="0">
                <a:latin typeface="+mn-lt"/>
              </a:rPr>
              <a:t>Com as novas diretrizes da Lei Complementar nº 399/2015, valendo a partir da nova eleição, se unificaram os Conselhos Curador e Fiscal, se tornando Conselho Previdenciário, composto pelos noves membros, com funções de deliberação superior atuando na fiscalização e representação dos segurados municipais. Tal unificação dos Conselhos segue as diretrizes nacionais, trazendo mais agilidade, dinamismo alinhado à transparência das atividades previdenciárias.</a:t>
            </a:r>
          </a:p>
        </p:txBody>
      </p:sp>
    </p:spTree>
    <p:extLst>
      <p:ext uri="{BB962C8B-B14F-4D97-AF65-F5344CB8AC3E}">
        <p14:creationId xmlns:p14="http://schemas.microsoft.com/office/powerpoint/2010/main" val="2758259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CAPACITAÇÃO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7" name="Estrela de 32 pontas 6"/>
          <p:cNvSpPr/>
          <p:nvPr/>
        </p:nvSpPr>
        <p:spPr>
          <a:xfrm>
            <a:off x="5508625" y="2205038"/>
            <a:ext cx="3527425" cy="3311525"/>
          </a:xfrm>
          <a:prstGeom prst="star32">
            <a:avLst>
              <a:gd name="adj" fmla="val 4493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2368262"/>
            <a:ext cx="504031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00" dirty="0"/>
              <a:t>Todos os servidores do Comitê de Investimentos, após a nomeação, deram início ao curso de capacitação para obter a Certificação Profissional da Associação Brasileira das Entidades dos Mercados Financeiros e de Capitais (ANBIMA), Série 10 (</a:t>
            </a:r>
            <a:r>
              <a:rPr lang="pt-BR" sz="1600" b="1" dirty="0"/>
              <a:t>CPA 10</a:t>
            </a:r>
            <a:r>
              <a:rPr lang="pt-BR" sz="1600" dirty="0"/>
              <a:t>).</a:t>
            </a:r>
          </a:p>
          <a:p>
            <a:pPr algn="just">
              <a:defRPr/>
            </a:pPr>
            <a:r>
              <a:rPr lang="pt-BR" sz="1600" dirty="0"/>
              <a:t> </a:t>
            </a:r>
          </a:p>
          <a:p>
            <a:pPr algn="just">
              <a:defRPr/>
            </a:pPr>
            <a:r>
              <a:rPr lang="pt-BR" sz="1600" dirty="0"/>
              <a:t>A ANBIMA é a principal entidade certificadora dos profissionais dos mercados financeiros e de capitais brasileiro - e a certificação garante que os servidores desempenhem diretamente as atividades de comercialização e distribuição de produtos de investimento.</a:t>
            </a:r>
          </a:p>
        </p:txBody>
      </p:sp>
      <p:pic>
        <p:nvPicPr>
          <p:cNvPr id="12" name="Picture 9" descr="http://topinvest.com.br/wp-content/uploads/2016/08/CERTIFICACAO-CPA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16585" r="13937" b="15556"/>
          <a:stretch>
            <a:fillRect/>
          </a:stretch>
        </p:blipFill>
        <p:spPr bwMode="auto">
          <a:xfrm>
            <a:off x="6227763" y="3141663"/>
            <a:ext cx="21463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02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PARTICIPAÇÃO EM EVENTOS DE RELEVÂNCIA NACIONAL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pic>
        <p:nvPicPr>
          <p:cNvPr id="11" name="Picture 2" descr="http://dm.inf.br/abipem/2017/29snps08a10MarFlorianopolisSC/images/img_destaque_2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 b="12988"/>
          <a:stretch/>
        </p:blipFill>
        <p:spPr bwMode="auto">
          <a:xfrm>
            <a:off x="247564" y="1980900"/>
            <a:ext cx="3096344" cy="14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rodrigo.medeiros\Desktop\downloa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3176" r="20287" b="81098"/>
          <a:stretch/>
        </p:blipFill>
        <p:spPr bwMode="auto">
          <a:xfrm>
            <a:off x="254387" y="3573016"/>
            <a:ext cx="2760165" cy="9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dm.inf.br/abipem/2017/5cbc08a10NovBrasiliaDF/images/img_destaque_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63112"/>
            <a:ext cx="3066247" cy="20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dm.inf.br/abipem/2017/51cn27a29JunMaceioAL/images/img_destaque_2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r="16050" b="10531"/>
          <a:stretch/>
        </p:blipFill>
        <p:spPr bwMode="auto">
          <a:xfrm>
            <a:off x="6853786" y="3622459"/>
            <a:ext cx="2290214" cy="19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dm.inf.br/abipem/2016/28snps08a10MarBelemPA/images/img_destaque_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5270"/>
          <a:stretch>
            <a:fillRect/>
          </a:stretch>
        </p:blipFill>
        <p:spPr bwMode="auto">
          <a:xfrm>
            <a:off x="4603721" y="4643085"/>
            <a:ext cx="2321068" cy="17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dm.inf.br/abipem/2016/50cn15a17JunFozdoIguacuPR/images/img_destaque_1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18810" b="13148"/>
          <a:stretch>
            <a:fillRect/>
          </a:stretch>
        </p:blipFill>
        <p:spPr bwMode="auto">
          <a:xfrm>
            <a:off x="2855009" y="3466757"/>
            <a:ext cx="2118204" cy="210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dm.inf.br/abipem/2016/4cbc23a25NovBrasiliaDF/images/img_destaque_2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t="5457" r="10960" b="5826"/>
          <a:stretch>
            <a:fillRect/>
          </a:stretch>
        </p:blipFill>
        <p:spPr bwMode="auto">
          <a:xfrm>
            <a:off x="254387" y="4665002"/>
            <a:ext cx="2564936" cy="19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8531" y="2130190"/>
            <a:ext cx="2334478" cy="8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2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pt-BR" sz="2000" b="1" dirty="0">
                <a:solidFill>
                  <a:schemeClr val="bg1"/>
                </a:solidFill>
              </a:rPr>
              <a:t>CERTIFICADO ABNT NBR ISO 9001:2008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33373" y="2370252"/>
            <a:ext cx="4886325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700" dirty="0"/>
              <a:t>Em </a:t>
            </a:r>
            <a:r>
              <a:rPr lang="pt-BR" sz="1700" b="1" dirty="0"/>
              <a:t>12/11/2015</a:t>
            </a:r>
            <a:r>
              <a:rPr lang="pt-BR" sz="1700" dirty="0"/>
              <a:t> o CUIABÁ-PREV recebe a certificação ABNT NBR ISO 9001:2008.</a:t>
            </a:r>
          </a:p>
          <a:p>
            <a:pPr algn="just">
              <a:defRPr/>
            </a:pPr>
            <a:r>
              <a:rPr lang="pt-BR" sz="1700" dirty="0"/>
              <a:t>A certificação confere ao CUIABÁ-PREV o selo de qualidade nos processos de execução do sistema previdenciário do Município, com o objetivo de garantir a satisfação dos beneficiários por meio da qualidade dos serviços prestados, gestão dos recursos financeiros e na melhoria contínua dos processos.</a:t>
            </a:r>
          </a:p>
        </p:txBody>
      </p:sp>
      <p:pic>
        <p:nvPicPr>
          <p:cNvPr id="20" name="Picture 4" descr="http://foodsafetybrazil.org/wp-content/uploads/2016/01/selo_iso_9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37025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de cantos arredondados 20"/>
          <p:cNvSpPr/>
          <p:nvPr/>
        </p:nvSpPr>
        <p:spPr>
          <a:xfrm>
            <a:off x="467544" y="4941168"/>
            <a:ext cx="2447925" cy="1080542"/>
          </a:xfrm>
          <a:prstGeom prst="roundRect">
            <a:avLst/>
          </a:prstGeom>
          <a:solidFill>
            <a:srgbClr val="277B3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 smtClean="0">
                <a:solidFill>
                  <a:schemeClr val="bg1"/>
                </a:solidFill>
              </a:rPr>
              <a:t>O CUIABÁ-PREV já passou por 2 auditorias de manutenção do Certificado.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31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0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CUIABÁ-PREV</a:t>
            </a:r>
          </a:p>
          <a:p>
            <a:pPr lvl="0" algn="ctr" fontAlgn="ctr"/>
            <a:r>
              <a:rPr lang="pt-BR" sz="1100" dirty="0" smtClean="0">
                <a:solidFill>
                  <a:prstClr val="white"/>
                </a:solidFill>
              </a:rPr>
              <a:t>(AUTARQUIA)</a:t>
            </a:r>
            <a:endParaRPr lang="pt-BR" sz="1100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4365" y="2204864"/>
            <a:ext cx="8353425" cy="2857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 defTabSz="44291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Lei Municipal nº. 4.592, de 09 de junho de 2004</a:t>
            </a:r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– </a:t>
            </a:r>
            <a:r>
              <a:rPr lang="pt-BR" sz="2000" dirty="0">
                <a:cs typeface="Times New Roman" pitchFamily="18" charset="0"/>
              </a:rPr>
              <a:t>Dispõe sobre a reestruturação do Regime Próprio De Previdência Social dos Servidores do Município de Cuiabá.</a:t>
            </a:r>
          </a:p>
        </p:txBody>
      </p:sp>
      <p:pic>
        <p:nvPicPr>
          <p:cNvPr id="9" name="Imagem 8" descr="C:\Users\rodrigo.medeiros\Desktop\CUIABÁ-PREV - 2004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7"/>
          <a:stretch/>
        </p:blipFill>
        <p:spPr bwMode="auto">
          <a:xfrm>
            <a:off x="2195736" y="3319067"/>
            <a:ext cx="4861560" cy="2879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5402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85" y="2061700"/>
            <a:ext cx="5990629" cy="401499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pt-BR" sz="2000" b="1" dirty="0" smtClean="0">
                <a:solidFill>
                  <a:schemeClr val="bg1"/>
                </a:solidFill>
              </a:rPr>
              <a:t>PESQUISA DE SATISFAÇÃO</a:t>
            </a:r>
            <a:endParaRPr lang="pt-BR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pic>
        <p:nvPicPr>
          <p:cNvPr id="20" name="Picture 4" descr="http://foodsafetybrazil.org/wp-content/uploads/2016/01/selo_iso_9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53" y="3068960"/>
            <a:ext cx="1437639" cy="143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274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VISITAS TÉCNICAS RECEBIDAS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9" name="Imagem 10" descr="ENDEREÇO CUIABÁ PR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  <p:sp>
        <p:nvSpPr>
          <p:cNvPr id="4" name="AutoShape 4" descr="Resultado de imagem para natal pre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natal pre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Resultado de imagem para natal pre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0" descr="Resultado de imagem para natal pre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Resultado de imagem para instituto de previdencia do piau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0409"/>
            <a:ext cx="2532458" cy="11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13" y="4776159"/>
            <a:ext cx="2676474" cy="1372871"/>
          </a:xfrm>
          <a:prstGeom prst="rect">
            <a:avLst/>
          </a:prstGeom>
        </p:spPr>
      </p:pic>
      <p:sp>
        <p:nvSpPr>
          <p:cNvPr id="3" name="AutoShape 4" descr="Resultado de imagem para amazonprev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amazonprev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8" descr="Resultado de imagem para amazonprev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10" descr="Resultado de imagem para amazonprev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12" descr="Resultado de imagem para amazonprev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14" descr="Resultado de imagem para amazonprev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8" name="Picture 16" descr="Resultado de imagem para amazonpr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28238"/>
            <a:ext cx="2167409" cy="14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m para mtprev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-418"/>
          <a:stretch/>
        </p:blipFill>
        <p:spPr bwMode="auto">
          <a:xfrm>
            <a:off x="155575" y="3578337"/>
            <a:ext cx="3124572" cy="10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camaramirassoldoeste.mt.gov.br/imagens_temp/logo_2.png?pfdrid_c=tr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80" y="3578337"/>
            <a:ext cx="28384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" descr="Resultado de imagem para Instituto de Previdência DE SÃO LUIS DO MARANHÃ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4" descr="Resultado de imagem para Instituto de Previdência DE SÃO LUIS DO MARANHÃO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prefeitura-de-sao-lu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67361"/>
            <a:ext cx="1584176" cy="14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p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74" y="2186667"/>
            <a:ext cx="29432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m para Instituto de Previdência DE ARACAJ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8" y="4724563"/>
            <a:ext cx="1844105" cy="16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6" y="4827675"/>
            <a:ext cx="2781608" cy="10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666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7" y="2031344"/>
            <a:ext cx="3675514" cy="4188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1258961" y="879855"/>
            <a:ext cx="7129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ctr"/>
            <a:r>
              <a:rPr lang="pt-BR" sz="2800" b="1" dirty="0">
                <a:solidFill>
                  <a:schemeClr val="bg1"/>
                </a:solidFill>
              </a:rPr>
              <a:t>SERVIDORES POR VINCULO/SECRETARIA</a:t>
            </a:r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3071802" y="6356350"/>
            <a:ext cx="3000396" cy="365125"/>
          </a:xfrm>
        </p:spPr>
        <p:txBody>
          <a:bodyPr/>
          <a:lstStyle/>
          <a:p>
            <a:r>
              <a:rPr lang="pt-BR" dirty="0" smtClean="0"/>
              <a:t>JANEIRO/2017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12" name="Imagem 8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 explicativo retangular com cantos arredondados 12"/>
          <p:cNvSpPr/>
          <p:nvPr/>
        </p:nvSpPr>
        <p:spPr>
          <a:xfrm>
            <a:off x="4823692" y="2636912"/>
            <a:ext cx="3564732" cy="1914644"/>
          </a:xfrm>
          <a:prstGeom prst="wedgeRoundRectCallout">
            <a:avLst>
              <a:gd name="adj1" fmla="val -148261"/>
              <a:gd name="adj2" fmla="val 112512"/>
              <a:gd name="adj3" fmla="val 16667"/>
            </a:avLst>
          </a:prstGeom>
          <a:solidFill>
            <a:schemeClr val="bg1"/>
          </a:solidFill>
          <a:ln w="25400">
            <a:solidFill>
              <a:srgbClr val="00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CRP – RENOVADO DE FORMA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ADMINISTRATIVA </a:t>
            </a:r>
            <a:r>
              <a:rPr lang="pt-BR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EM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03/02/2018.</a:t>
            </a:r>
          </a:p>
          <a:p>
            <a:pPr algn="ctr" eaLnBrk="1" hangingPunct="1">
              <a:defRPr/>
            </a:pPr>
            <a:endParaRPr lang="pt-BR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pt-BR" sz="2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VIGENTE ATÉ </a:t>
            </a:r>
            <a:r>
              <a:rPr lang="pt-BR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02/08/2018</a:t>
            </a:r>
            <a:endParaRPr lang="pt-BR" sz="2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336446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>
                <a:solidFill>
                  <a:prstClr val="white"/>
                </a:solidFill>
              </a:rPr>
              <a:t>CERTIFICADO DE REGULARIDADE PREVIDENCIÁRIA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2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SETEMBRO/2014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1F04-86D7-4CCB-9EE9-E50D04C446E9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7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ORÇAMENTO/APORTE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9" name="Imagem 8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3967227" y="6219825"/>
            <a:ext cx="496867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238374"/>
            <a:ext cx="8828401" cy="38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850" y="1530325"/>
            <a:ext cx="8362950" cy="3698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pt-BR" sz="2200" b="1" dirty="0" smtClean="0">
                <a:latin typeface="+mj-lt"/>
                <a:ea typeface="Calibri" panose="020F0502020204030204" pitchFamily="34" charset="0"/>
              </a:rPr>
              <a:t>OZENIRA FELIX SOARES DE SOUZA</a:t>
            </a:r>
            <a:endParaRPr lang="pt-BR" sz="2200" b="1" dirty="0">
              <a:latin typeface="+mj-lt"/>
              <a:ea typeface="Calibri" panose="020F050202020403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sz="2200" dirty="0" smtClean="0">
                <a:latin typeface="+mj-lt"/>
                <a:ea typeface="Calibri" panose="020F0502020204030204" pitchFamily="34" charset="0"/>
              </a:rPr>
              <a:t>Secretária </a:t>
            </a:r>
            <a:r>
              <a:rPr lang="pt-BR" sz="2200" dirty="0">
                <a:latin typeface="+mj-lt"/>
                <a:ea typeface="Calibri" panose="020F0502020204030204" pitchFamily="34" charset="0"/>
              </a:rPr>
              <a:t>de Gestão</a:t>
            </a:r>
          </a:p>
          <a:p>
            <a:pPr algn="ctr" eaLnBrk="1" hangingPunct="1">
              <a:spcAft>
                <a:spcPts val="1000"/>
              </a:spcAft>
              <a:defRPr/>
            </a:pPr>
            <a:endParaRPr lang="pt-BR" sz="2200" dirty="0">
              <a:latin typeface="+mj-lt"/>
              <a:ea typeface="Calibri" panose="020F0502020204030204" pitchFamily="34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sz="2200" b="1" dirty="0" smtClean="0">
                <a:latin typeface="+mj-lt"/>
                <a:ea typeface="Calibri" panose="020F0502020204030204" pitchFamily="34" charset="0"/>
              </a:rPr>
              <a:t>FERNANDO JORGE MENDES DE OLIVEIRA </a:t>
            </a: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sz="2200" dirty="0" smtClean="0">
                <a:latin typeface="+mj-lt"/>
                <a:ea typeface="Calibri" panose="020F0502020204030204" pitchFamily="34" charset="0"/>
              </a:rPr>
              <a:t>Secretário </a:t>
            </a:r>
            <a:r>
              <a:rPr lang="pt-BR" sz="2200" dirty="0">
                <a:latin typeface="+mj-lt"/>
                <a:ea typeface="Calibri" panose="020F0502020204030204" pitchFamily="34" charset="0"/>
              </a:rPr>
              <a:t>Adjunto de Previdência</a:t>
            </a:r>
          </a:p>
          <a:p>
            <a:pPr algn="ctr" eaLnBrk="1" hangingPunct="1">
              <a:spcAft>
                <a:spcPts val="1000"/>
              </a:spcAft>
              <a:defRPr/>
            </a:pPr>
            <a:r>
              <a:rPr lang="pt-BR" sz="2200" dirty="0">
                <a:latin typeface="+mj-lt"/>
                <a:ea typeface="Calibri" panose="020F0502020204030204" pitchFamily="34" charset="0"/>
              </a:rPr>
              <a:t> </a:t>
            </a:r>
          </a:p>
          <a:p>
            <a:pPr indent="449580" algn="ctr" eaLnBrk="1" hangingPunct="1">
              <a:spcAft>
                <a:spcPts val="1000"/>
              </a:spcAft>
              <a:defRPr/>
            </a:pPr>
            <a:r>
              <a:rPr lang="pt-BR" sz="2200" b="1" dirty="0" smtClean="0">
                <a:latin typeface="+mj-lt"/>
                <a:ea typeface="Calibri" panose="020F0502020204030204" pitchFamily="34" charset="0"/>
              </a:rPr>
              <a:t>WILTON SILVA PEREIRA</a:t>
            </a:r>
          </a:p>
          <a:p>
            <a:pPr indent="449580" algn="ctr" eaLnBrk="1" hangingPunct="1">
              <a:spcAft>
                <a:spcPts val="1000"/>
              </a:spcAft>
              <a:defRPr/>
            </a:pPr>
            <a:r>
              <a:rPr lang="pt-BR" sz="2200" dirty="0" smtClean="0">
                <a:latin typeface="+mj-lt"/>
                <a:ea typeface="Calibri" panose="020F0502020204030204" pitchFamily="34" charset="0"/>
              </a:rPr>
              <a:t>Diretor </a:t>
            </a:r>
            <a:r>
              <a:rPr lang="pt-BR" sz="2200" dirty="0">
                <a:latin typeface="+mj-lt"/>
                <a:ea typeface="Calibri" panose="020F0502020204030204" pitchFamily="34" charset="0"/>
              </a:rPr>
              <a:t>Especial Executivo de Benefícios Previdenciários</a:t>
            </a:r>
            <a:endParaRPr lang="pt-BR" sz="2200" dirty="0">
              <a:latin typeface="+mj-lt"/>
            </a:endParaRPr>
          </a:p>
        </p:txBody>
      </p:sp>
      <p:pic>
        <p:nvPicPr>
          <p:cNvPr id="55301" name="Imagem 7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" y="44624"/>
            <a:ext cx="1728461" cy="7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3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0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CUIABÁ-PREV</a:t>
            </a:r>
          </a:p>
          <a:p>
            <a:pPr lvl="0" algn="ctr" fontAlgn="ctr"/>
            <a:r>
              <a:rPr lang="pt-BR" sz="1100" dirty="0" smtClean="0">
                <a:solidFill>
                  <a:prstClr val="white"/>
                </a:solidFill>
              </a:rPr>
              <a:t>(FUNDO DE PREVIDÊNCIA)</a:t>
            </a:r>
            <a:endParaRPr lang="pt-BR" sz="1100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4365" y="2204864"/>
            <a:ext cx="8353425" cy="2857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 defTabSz="44291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Lei Complementar Municipal nº. </a:t>
            </a:r>
            <a:r>
              <a:rPr lang="pt-B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399, </a:t>
            </a:r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de 24 de novembro de 2015</a:t>
            </a:r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– </a:t>
            </a:r>
            <a:r>
              <a:rPr lang="pt-BR" sz="2000" dirty="0">
                <a:cs typeface="Times New Roman" pitchFamily="18" charset="0"/>
              </a:rPr>
              <a:t>Dispõe sobre a reestruturação do Regime Próprio De Previdência Social dos Servidores do Município de Cuiabá.</a:t>
            </a:r>
          </a:p>
        </p:txBody>
      </p:sp>
      <p:pic>
        <p:nvPicPr>
          <p:cNvPr id="7" name="Imagem 6" descr="C:\Users\rodrigo.medeiros\Desktop\CUIABÁ-PREV - 2014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1"/>
          <a:stretch/>
        </p:blipFill>
        <p:spPr bwMode="auto">
          <a:xfrm>
            <a:off x="2339806" y="3141331"/>
            <a:ext cx="4536450" cy="3239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295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0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CUIABÁ-PREV</a:t>
            </a:r>
          </a:p>
          <a:p>
            <a:pPr lvl="0" algn="ctr" fontAlgn="ctr"/>
            <a:r>
              <a:rPr lang="pt-BR" sz="1100" dirty="0" smtClean="0">
                <a:solidFill>
                  <a:prstClr val="white"/>
                </a:solidFill>
              </a:rPr>
              <a:t>(AUTARQUIA)</a:t>
            </a:r>
            <a:endParaRPr lang="pt-BR" sz="1100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4365" y="2204864"/>
            <a:ext cx="8353425" cy="2857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 defTabSz="442913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000" b="1" dirty="0" smtClean="0"/>
              <a:t>Lei </a:t>
            </a:r>
            <a:r>
              <a:rPr lang="pt-BR" sz="2000" b="1" dirty="0"/>
              <a:t>Complementar nº. 238, de 10 de junho de 2011 </a:t>
            </a:r>
            <a:r>
              <a:rPr lang="pt-BR" sz="2000" dirty="0"/>
              <a:t>– </a:t>
            </a:r>
            <a:r>
              <a:rPr lang="pt-BR" sz="2000" u="sng" dirty="0"/>
              <a:t>Institui segregação das massas dos servidores públicos ativos, inativos e pensionistas</a:t>
            </a:r>
            <a:r>
              <a:rPr lang="pt-BR" sz="2000" dirty="0"/>
              <a:t> como forma de garantir o equilíbrio financeiro e atuarial do CUIABÁ-PREV e dá outras providências.</a:t>
            </a:r>
          </a:p>
        </p:txBody>
      </p:sp>
      <p:pic>
        <p:nvPicPr>
          <p:cNvPr id="1026" name="Picture 2" descr="Resultado de imagem para SEGREG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35067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39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tângulo 10"/>
          <p:cNvSpPr>
            <a:spLocks noChangeArrowheads="1"/>
          </p:cNvSpPr>
          <p:nvPr/>
        </p:nvSpPr>
        <p:spPr bwMode="auto">
          <a:xfrm>
            <a:off x="428625" y="1916832"/>
            <a:ext cx="81438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1400" b="1" dirty="0">
                <a:latin typeface="+mn-lt"/>
              </a:rPr>
              <a:t>Art. 1º </a:t>
            </a:r>
            <a:r>
              <a:rPr lang="pt-BR" sz="1400" dirty="0">
                <a:latin typeface="+mn-lt"/>
              </a:rPr>
              <a:t>(...)</a:t>
            </a:r>
          </a:p>
          <a:p>
            <a:pPr algn="just" eaLnBrk="1" hangingPunct="1">
              <a:defRPr/>
            </a:pPr>
            <a:r>
              <a:rPr lang="pt-BR" sz="1400" b="1" dirty="0">
                <a:latin typeface="+mn-lt"/>
              </a:rPr>
              <a:t>Art. 2º</a:t>
            </a:r>
            <a:r>
              <a:rPr lang="pt-BR" sz="1400" dirty="0">
                <a:solidFill>
                  <a:srgbClr val="FF0000"/>
                </a:solidFill>
                <a:latin typeface="+mn-lt"/>
              </a:rPr>
              <a:t> </a:t>
            </a:r>
            <a:r>
              <a:rPr lang="pt-BR" sz="1400" dirty="0">
                <a:latin typeface="+mn-lt"/>
              </a:rPr>
              <a:t>Ficam criados, junto ao "CUIABÁ-PREV", 2 (dois) Planos de Financiamento para o custeio de Benefícios Previdenciários, constituindo unidades orçamentárias distintas, a saber:</a:t>
            </a:r>
          </a:p>
          <a:p>
            <a:pPr algn="just" eaLnBrk="1" hangingPunct="1">
              <a:defRPr/>
            </a:pPr>
            <a:r>
              <a:rPr lang="pt-BR" sz="1400" dirty="0">
                <a:latin typeface="+mn-lt"/>
              </a:rPr>
              <a:t/>
            </a:r>
            <a:br>
              <a:rPr lang="pt-BR" sz="1400" dirty="0">
                <a:latin typeface="+mn-lt"/>
              </a:rPr>
            </a:br>
            <a:r>
              <a:rPr lang="pt-BR" sz="1400" dirty="0">
                <a:latin typeface="+mn-lt"/>
              </a:rPr>
              <a:t>I - </a:t>
            </a:r>
            <a:r>
              <a:rPr lang="pt-BR" sz="1400" b="1" dirty="0">
                <a:latin typeface="+mn-lt"/>
              </a:rPr>
              <a:t>Fundo Previdenciário</a:t>
            </a:r>
            <a:r>
              <a:rPr lang="pt-BR" sz="1400" dirty="0">
                <a:latin typeface="+mn-lt"/>
              </a:rPr>
              <a:t>, destinado a cobertura das despesas previdenciárias e administrativas, da massa formada pelos inativos, seus dependentes e os pensionistas respectivos, cujos benefícios tenham sido concedidos após 31 de dezembro de 2008, bem como pelos servidores ativos de cargo efetivo que tenham ingressado nos Órgãos dos Poderes Executivo e Legislativo, inclusive nas suas autarquias e fundações após 31 de dezembro de 2001; e</a:t>
            </a:r>
          </a:p>
          <a:p>
            <a:pPr algn="just" eaLnBrk="1" hangingPunct="1">
              <a:defRPr/>
            </a:pPr>
            <a:r>
              <a:rPr lang="pt-BR" sz="1400" dirty="0">
                <a:latin typeface="+mn-lt"/>
              </a:rPr>
              <a:t/>
            </a:r>
            <a:br>
              <a:rPr lang="pt-BR" sz="1400" dirty="0">
                <a:latin typeface="+mn-lt"/>
              </a:rPr>
            </a:br>
            <a:r>
              <a:rPr lang="pt-BR" sz="1400" dirty="0">
                <a:latin typeface="+mn-lt"/>
              </a:rPr>
              <a:t>II - </a:t>
            </a:r>
            <a:r>
              <a:rPr lang="pt-BR" sz="1400" b="1" dirty="0">
                <a:latin typeface="+mn-lt"/>
              </a:rPr>
              <a:t>Fundo Financeiro</a:t>
            </a:r>
            <a:r>
              <a:rPr lang="pt-BR" sz="1400" dirty="0">
                <a:latin typeface="+mn-lt"/>
              </a:rPr>
              <a:t>, destinado a cobertura das despesas previdenciárias e administrativas, da massa formada pelos inativos, seus dependentes e os pensionistas respectivos, cujos benefícios tenham sido concedidos até 31 de dezembro de 2008, bem como pelos servidores ativos de cargo efetivo que tenham ingressado nos Órgãos dos Poderes Executivo e Legislativo, inclusive nas suas autarquias e fundações até 31 de dezembro de 2001</a:t>
            </a:r>
            <a:r>
              <a:rPr lang="pt-BR" dirty="0">
                <a:latin typeface="+mn-lt"/>
              </a:rPr>
              <a:t>.</a:t>
            </a:r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285750" y="5357813"/>
            <a:ext cx="3857625" cy="1357312"/>
          </a:xfrm>
          <a:prstGeom prst="wedgeRoundRectCallout">
            <a:avLst>
              <a:gd name="adj1" fmla="val -15955"/>
              <a:gd name="adj2" fmla="val -46710"/>
              <a:gd name="adj3" fmla="val 16667"/>
            </a:avLst>
          </a:prstGeom>
          <a:ln>
            <a:solidFill>
              <a:srgbClr val="21692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pt-BR" sz="1500" b="1" dirty="0">
                <a:cs typeface="Times New Roman" pitchFamily="18" charset="0"/>
              </a:rPr>
              <a:t>Fazem parte deste Plano:</a:t>
            </a:r>
          </a:p>
          <a:p>
            <a:pPr algn="just" eaLnBrk="1" hangingPunct="1">
              <a:defRPr/>
            </a:pPr>
            <a:r>
              <a:rPr lang="pt-BR" sz="1500" b="1" dirty="0">
                <a:cs typeface="Times New Roman" pitchFamily="18" charset="0"/>
              </a:rPr>
              <a:t>- Servidores Ativos que ingressaram no Serviço Público após 31/12/2001;</a:t>
            </a:r>
          </a:p>
          <a:p>
            <a:pPr algn="just" eaLnBrk="1" hangingPunct="1">
              <a:defRPr/>
            </a:pPr>
            <a:r>
              <a:rPr lang="pt-BR" sz="1500" b="1" dirty="0">
                <a:cs typeface="Times New Roman" pitchFamily="18" charset="0"/>
              </a:rPr>
              <a:t>- Aposentadorias e Pensões concedidas após 31/12/2008 na data da públicação desta Lei.</a:t>
            </a:r>
          </a:p>
        </p:txBody>
      </p:sp>
      <p:sp>
        <p:nvSpPr>
          <p:cNvPr id="13" name="Arco 12"/>
          <p:cNvSpPr/>
          <p:nvPr/>
        </p:nvSpPr>
        <p:spPr>
          <a:xfrm flipH="1">
            <a:off x="250825" y="2781300"/>
            <a:ext cx="525463" cy="2790825"/>
          </a:xfrm>
          <a:prstGeom prst="arc">
            <a:avLst>
              <a:gd name="adj1" fmla="val 15893427"/>
              <a:gd name="adj2" fmla="val 5034042"/>
            </a:avLst>
          </a:prstGeom>
          <a:noFill/>
          <a:ln w="25400">
            <a:solidFill>
              <a:srgbClr val="21692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o Explicativo 1 14"/>
          <p:cNvSpPr/>
          <p:nvPr/>
        </p:nvSpPr>
        <p:spPr>
          <a:xfrm>
            <a:off x="5003800" y="5373688"/>
            <a:ext cx="3816350" cy="1341437"/>
          </a:xfrm>
          <a:prstGeom prst="borderCallout1">
            <a:avLst>
              <a:gd name="adj1" fmla="val 27507"/>
              <a:gd name="adj2" fmla="val 6"/>
              <a:gd name="adj3" fmla="val -82360"/>
              <a:gd name="adj4" fmla="val -73282"/>
            </a:avLst>
          </a:prstGeom>
          <a:ln>
            <a:solidFill>
              <a:srgbClr val="2169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pt-BR" sz="1500" b="1" dirty="0">
                <a:cs typeface="Times New Roman" pitchFamily="18" charset="0"/>
              </a:rPr>
              <a:t>Fazem parte deste Plano:</a:t>
            </a:r>
          </a:p>
          <a:p>
            <a:pPr algn="just" eaLnBrk="1" hangingPunct="1">
              <a:defRPr/>
            </a:pPr>
            <a:r>
              <a:rPr lang="pt-BR" sz="1500" b="1" dirty="0">
                <a:cs typeface="Times New Roman" pitchFamily="18" charset="0"/>
              </a:rPr>
              <a:t>- Servidores Ativos que ingressaram no Serviço Público até 31/12/2001;</a:t>
            </a:r>
          </a:p>
          <a:p>
            <a:pPr algn="just" eaLnBrk="1" hangingPunct="1">
              <a:defRPr/>
            </a:pPr>
            <a:r>
              <a:rPr lang="pt-BR" sz="1500" b="1" dirty="0">
                <a:cs typeface="Times New Roman" pitchFamily="18" charset="0"/>
              </a:rPr>
              <a:t>- Aposentadorias e Pensões concedidas até 31/12/2008 na data da públicação desta Lei.</a:t>
            </a:r>
          </a:p>
        </p:txBody>
      </p:sp>
      <p:pic>
        <p:nvPicPr>
          <p:cNvPr id="9225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/>
              <a:t>Lei Complementar </a:t>
            </a:r>
            <a:r>
              <a:rPr lang="pt-BR" sz="2000" b="1" dirty="0"/>
              <a:t>nº. 238, de 10 de junho de 2011</a:t>
            </a:r>
          </a:p>
        </p:txBody>
      </p:sp>
    </p:spTree>
    <p:extLst>
      <p:ext uri="{BB962C8B-B14F-4D97-AF65-F5344CB8AC3E}">
        <p14:creationId xmlns:p14="http://schemas.microsoft.com/office/powerpoint/2010/main" val="1154493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tângulo 4"/>
          <p:cNvSpPr>
            <a:spLocks noChangeArrowheads="1"/>
          </p:cNvSpPr>
          <p:nvPr/>
        </p:nvSpPr>
        <p:spPr bwMode="auto">
          <a:xfrm>
            <a:off x="467544" y="2132856"/>
            <a:ext cx="82809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000" b="1" dirty="0"/>
              <a:t>PLANO FINANCEIRO</a:t>
            </a:r>
          </a:p>
          <a:p>
            <a:pPr algn="ctr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Sistema estruturado somente no caso de segregação da massa, onde as contribuições a serem pagas pelo ente federativo, pelos servidores ativos e inativos e pelos pensionistas vinculados são fixadas </a:t>
            </a:r>
            <a:r>
              <a:rPr lang="pt-BR" sz="2000" b="1" i="1" u="sng" dirty="0"/>
              <a:t>sem objetivo de acumulação de recursos</a:t>
            </a:r>
            <a:r>
              <a:rPr lang="pt-BR" sz="2000" dirty="0"/>
              <a:t>, </a:t>
            </a:r>
            <a:r>
              <a:rPr lang="pt-BR" sz="2000" b="1" i="1" u="sng" dirty="0"/>
              <a:t>sendo as insuficiências aportadas pelo ente federativo</a:t>
            </a:r>
            <a:r>
              <a:rPr lang="pt-BR" sz="2000" dirty="0"/>
              <a:t>, admitida a constituição de fundo financeiro;</a:t>
            </a:r>
          </a:p>
        </p:txBody>
      </p:sp>
      <p:pic>
        <p:nvPicPr>
          <p:cNvPr id="10247" name="Imagem 10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kern="0" dirty="0">
                <a:solidFill>
                  <a:schemeClr val="bg1"/>
                </a:solidFill>
              </a:rPr>
              <a:t>DEFINIÇÕES DOS PLANOS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7544" y="4894788"/>
            <a:ext cx="3205162" cy="1008062"/>
          </a:xfrm>
          <a:prstGeom prst="roundRect">
            <a:avLst/>
          </a:prstGeom>
          <a:solidFill>
            <a:srgbClr val="21692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Inciso XXI do </a:t>
            </a:r>
            <a:r>
              <a:rPr lang="pt-BR" sz="2000" b="1" dirty="0">
                <a:solidFill>
                  <a:schemeClr val="bg1"/>
                </a:solidFill>
              </a:rPr>
              <a:t>Art. 2º da Portaria 403/2008 do MPS</a:t>
            </a:r>
          </a:p>
        </p:txBody>
      </p:sp>
    </p:spTree>
    <p:extLst>
      <p:ext uri="{BB962C8B-B14F-4D97-AF65-F5344CB8AC3E}">
        <p14:creationId xmlns:p14="http://schemas.microsoft.com/office/powerpoint/2010/main" val="2285149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467544" y="2132856"/>
            <a:ext cx="82809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atin typeface="+mn-lt"/>
              </a:rPr>
              <a:t>PLANO PREVIDENCIÁRIO</a:t>
            </a:r>
          </a:p>
          <a:p>
            <a:pPr algn="ctr" eaLnBrk="1" hangingPunct="1">
              <a:defRPr/>
            </a:pPr>
            <a:endParaRPr lang="pt-BR" sz="2000" dirty="0">
              <a:latin typeface="+mn-lt"/>
            </a:endParaRPr>
          </a:p>
          <a:p>
            <a:pPr algn="just" eaLnBrk="1" hangingPunct="1">
              <a:defRPr/>
            </a:pPr>
            <a:r>
              <a:rPr lang="pt-BR" sz="2000" dirty="0">
                <a:latin typeface="+mn-lt"/>
              </a:rPr>
              <a:t>Sistema estruturado </a:t>
            </a:r>
            <a:r>
              <a:rPr lang="pt-BR" sz="2000" b="1" i="1" u="sng" dirty="0">
                <a:latin typeface="+mn-lt"/>
              </a:rPr>
              <a:t>com a finalidade de acumulação de recursos para pagamento dos compromissos definidos no plano de benefícios do RPPS</a:t>
            </a:r>
            <a:r>
              <a:rPr lang="pt-BR" sz="2000" dirty="0">
                <a:latin typeface="+mn-lt"/>
              </a:rPr>
              <a:t>, sendo o seu plano de custeio calculado atuarialmente segundo os conceitos dos regimes financeiros de Capitalização, Repartição de Capitais de Cobertura e Repartição Simples e, em conformidade com as regras dispostas nesta Portaria;</a:t>
            </a:r>
          </a:p>
        </p:txBody>
      </p:sp>
      <p:pic>
        <p:nvPicPr>
          <p:cNvPr id="10247" name="Imagem 10" descr="ENDEREÇO CUIABÁ PR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kern="0" dirty="0">
                <a:solidFill>
                  <a:schemeClr val="bg1"/>
                </a:solidFill>
              </a:rPr>
              <a:t>DEFINIÇÕES DOS PLANOS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67544" y="4869160"/>
            <a:ext cx="3205162" cy="1008062"/>
          </a:xfrm>
          <a:prstGeom prst="roundRect">
            <a:avLst/>
          </a:prstGeom>
          <a:solidFill>
            <a:srgbClr val="21692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Inciso XX do </a:t>
            </a:r>
            <a:r>
              <a:rPr lang="pt-BR" sz="2000" b="1" dirty="0">
                <a:solidFill>
                  <a:schemeClr val="bg1"/>
                </a:solidFill>
              </a:rPr>
              <a:t>Art. 2º da Portaria 403/2008 do MPS</a:t>
            </a:r>
          </a:p>
        </p:txBody>
      </p:sp>
    </p:spTree>
    <p:extLst>
      <p:ext uri="{BB962C8B-B14F-4D97-AF65-F5344CB8AC3E}">
        <p14:creationId xmlns:p14="http://schemas.microsoft.com/office/powerpoint/2010/main" val="1607846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095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10" descr="ENDEREÇO CUIABÁ P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14668" r="1790"/>
          <a:stretch>
            <a:fillRect/>
          </a:stretch>
        </p:blipFill>
        <p:spPr bwMode="auto">
          <a:xfrm>
            <a:off x="4095750" y="6219825"/>
            <a:ext cx="4868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922" y="1336447"/>
            <a:ext cx="9144000" cy="580385"/>
          </a:xfrm>
          <a:prstGeom prst="rect">
            <a:avLst/>
          </a:prstGeom>
          <a:solidFill>
            <a:srgbClr val="277B37"/>
          </a:solidFill>
          <a:ln>
            <a:solidFill>
              <a:srgbClr val="277B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/>
            <a:r>
              <a:rPr lang="pt-BR" sz="2000" b="1" dirty="0" smtClean="0">
                <a:solidFill>
                  <a:prstClr val="white"/>
                </a:solidFill>
              </a:rPr>
              <a:t>APOSENTADOS E PENSIONISTAS</a:t>
            </a:r>
            <a:endParaRPr lang="pt-BR" sz="2000" b="1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060848"/>
            <a:ext cx="5616624" cy="3956986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6530181" y="3284984"/>
            <a:ext cx="2347850" cy="936104"/>
          </a:xfrm>
          <a:prstGeom prst="roundRect">
            <a:avLst/>
          </a:prstGeom>
          <a:solidFill>
            <a:srgbClr val="21692F"/>
          </a:solidFill>
          <a:ln>
            <a:solidFill>
              <a:srgbClr val="216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 sz="12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rgbClr val="FFFF00"/>
                </a:solidFill>
              </a:rPr>
              <a:t>SERVIDORES ATIVOS</a:t>
            </a:r>
          </a:p>
          <a:p>
            <a:pPr algn="ctr"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FUNDO FINANCEIRO: 4.201</a:t>
            </a:r>
          </a:p>
          <a:p>
            <a:pPr algn="ctr"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FUNDO PREVIDENCIÁRIO: 5.907</a:t>
            </a:r>
          </a:p>
          <a:p>
            <a:pPr algn="ctr">
              <a:defRPr/>
            </a:pPr>
            <a:r>
              <a:rPr lang="pt-BR" sz="1200" dirty="0" smtClean="0">
                <a:solidFill>
                  <a:schemeClr val="bg1"/>
                </a:solidFill>
              </a:rPr>
              <a:t>TOTAL DE SERVIDORES : 10.108</a:t>
            </a:r>
          </a:p>
          <a:p>
            <a:pPr algn="ctr">
              <a:defRPr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22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35559</TotalTime>
  <Words>1285</Words>
  <Application>Microsoft Office PowerPoint</Application>
  <PresentationFormat>Apresentação na tela (4:3)</PresentationFormat>
  <Paragraphs>229</Paragraphs>
  <Slides>34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Michele Karoline Santana Ferreira</dc:creator>
  <cp:lastModifiedBy>Fernando Jorge Mendes de Oliveira</cp:lastModifiedBy>
  <cp:revision>1941</cp:revision>
  <cp:lastPrinted>2017-02-07T18:22:26Z</cp:lastPrinted>
  <dcterms:created xsi:type="dcterms:W3CDTF">2013-10-29T19:11:54Z</dcterms:created>
  <dcterms:modified xsi:type="dcterms:W3CDTF">2018-03-16T20:07:01Z</dcterms:modified>
</cp:coreProperties>
</file>