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2" r:id="rId2"/>
  </p:sldMasterIdLst>
  <p:notesMasterIdLst>
    <p:notesMasterId r:id="rId29"/>
  </p:notesMasterIdLst>
  <p:handoutMasterIdLst>
    <p:handoutMasterId r:id="rId30"/>
  </p:handoutMasterIdLst>
  <p:sldIdLst>
    <p:sldId id="848" r:id="rId3"/>
    <p:sldId id="851" r:id="rId4"/>
    <p:sldId id="880" r:id="rId5"/>
    <p:sldId id="881" r:id="rId6"/>
    <p:sldId id="874" r:id="rId7"/>
    <p:sldId id="875" r:id="rId8"/>
    <p:sldId id="876" r:id="rId9"/>
    <p:sldId id="877" r:id="rId10"/>
    <p:sldId id="878" r:id="rId11"/>
    <p:sldId id="857" r:id="rId12"/>
    <p:sldId id="858" r:id="rId13"/>
    <p:sldId id="859" r:id="rId14"/>
    <p:sldId id="860" r:id="rId15"/>
    <p:sldId id="861" r:id="rId16"/>
    <p:sldId id="862" r:id="rId17"/>
    <p:sldId id="863" r:id="rId18"/>
    <p:sldId id="864" r:id="rId19"/>
    <p:sldId id="865" r:id="rId20"/>
    <p:sldId id="866" r:id="rId21"/>
    <p:sldId id="867" r:id="rId22"/>
    <p:sldId id="868" r:id="rId23"/>
    <p:sldId id="869" r:id="rId24"/>
    <p:sldId id="870" r:id="rId25"/>
    <p:sldId id="871" r:id="rId26"/>
    <p:sldId id="872" r:id="rId27"/>
    <p:sldId id="873" r:id="rId28"/>
  </p:sldIdLst>
  <p:sldSz cx="12192000" cy="6858000"/>
  <p:notesSz cx="7010400" cy="92964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AD"/>
    <a:srgbClr val="A7FBC1"/>
    <a:srgbClr val="FFCC00"/>
    <a:srgbClr val="33CC33"/>
    <a:srgbClr val="99FF99"/>
    <a:srgbClr val="C4D7FC"/>
    <a:srgbClr val="2639AC"/>
    <a:srgbClr val="833AC6"/>
    <a:srgbClr val="126A9B"/>
    <a:srgbClr val="1D71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60" autoAdjust="0"/>
    <p:restoredTop sz="92518" autoAdjust="0"/>
  </p:normalViewPr>
  <p:slideViewPr>
    <p:cSldViewPr>
      <p:cViewPr>
        <p:scale>
          <a:sx n="78" d="100"/>
          <a:sy n="78" d="100"/>
        </p:scale>
        <p:origin x="-114" y="-1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68"/>
    </p:cViewPr>
  </p:sorterViewPr>
  <p:notesViewPr>
    <p:cSldViewPr>
      <p:cViewPr varScale="1">
        <p:scale>
          <a:sx n="50" d="100"/>
          <a:sy n="50" d="100"/>
        </p:scale>
        <p:origin x="288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EF7AEB-E245-4501-9F3A-CDF282000BB5}" type="doc">
      <dgm:prSet loTypeId="urn:microsoft.com/office/officeart/2005/8/layout/hierarchy2" loCatId="hierarchy" qsTypeId="urn:microsoft.com/office/officeart/2005/8/quickstyle/simple2" qsCatId="simple" csTypeId="urn:microsoft.com/office/officeart/2005/8/colors/accent3_4" csCatId="accent3" phldr="1"/>
      <dgm:spPr/>
      <dgm:t>
        <a:bodyPr/>
        <a:lstStyle/>
        <a:p>
          <a:endParaRPr lang="pt-BR"/>
        </a:p>
      </dgm:t>
    </dgm:pt>
    <dgm:pt modelId="{28BA8703-91C4-4768-B209-B308F0B2EDF6}">
      <dgm:prSet phldrT="[Texto]"/>
      <dgm:spPr/>
      <dgm:t>
        <a:bodyPr/>
        <a:lstStyle/>
        <a:p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Pró-Gestão RPPS</a:t>
          </a:r>
        </a:p>
      </dgm:t>
    </dgm:pt>
    <dgm:pt modelId="{848C17D2-3E23-4140-811C-43919B791CA3}" type="parTrans" cxnId="{F9B124B1-C0F1-4F1C-841F-5F3B54861955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8FE4D8-4BA4-437A-A3CF-0C90D444AF83}" type="sibTrans" cxnId="{F9B124B1-C0F1-4F1C-841F-5F3B54861955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E5F3AD-5B77-4C48-8478-2C68D6048B22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Profissionalizar a gestão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65E2F5-2135-40CC-A7A3-07B1D0CCE5E5}" type="parTrans" cxnId="{3CBE652F-6F06-472D-99A3-C9CF41542D47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94A6F3-0C95-45BD-BCDD-B9C28BC13698}" type="sibTrans" cxnId="{3CBE652F-6F06-472D-99A3-C9CF41542D47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794A68-DEC1-4F03-90DB-30FD7CA9DFC7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Proporcionar o atendimento das exigências legais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FCE818-D48F-4104-A19D-729B0F1FA6B9}" type="parTrans" cxnId="{B22868F3-0865-4736-87DE-8EC555707940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46FB4E-6123-4024-9834-DA0215CF09CF}" type="sibTrans" cxnId="{B22868F3-0865-4736-87DE-8EC555707940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10F13A-9662-4C09-9C57-91B3B666C8DA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Garantir a sustentabilidade e continuidade administrativa 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E51BC5-5F21-4F2A-835C-1751C8A3E1BB}" type="parTrans" cxnId="{FA69CBED-E50D-44E8-8D32-232AA526818F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34C963-64A4-4AC6-8A2D-C242EBA56BB3}" type="sibTrans" cxnId="{FA69CBED-E50D-44E8-8D32-232AA526818F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88D505-26BF-4899-B0F4-208942F0C3B9}" type="pres">
      <dgm:prSet presAssocID="{0DEF7AEB-E245-4501-9F3A-CDF282000BB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04F85AB-3CCC-4315-A023-6AA582B72E97}" type="pres">
      <dgm:prSet presAssocID="{28BA8703-91C4-4768-B209-B308F0B2EDF6}" presName="root1" presStyleCnt="0"/>
      <dgm:spPr/>
    </dgm:pt>
    <dgm:pt modelId="{E89AABD5-81CB-47C0-A506-001A6BDC707B}" type="pres">
      <dgm:prSet presAssocID="{28BA8703-91C4-4768-B209-B308F0B2EDF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12C34F6-FD12-4BDF-BC67-4ECE51843776}" type="pres">
      <dgm:prSet presAssocID="{28BA8703-91C4-4768-B209-B308F0B2EDF6}" presName="level2hierChild" presStyleCnt="0"/>
      <dgm:spPr/>
    </dgm:pt>
    <dgm:pt modelId="{9E3B80C9-0FBD-40CF-872E-72C09A9931A1}" type="pres">
      <dgm:prSet presAssocID="{2065E2F5-2135-40CC-A7A3-07B1D0CCE5E5}" presName="conn2-1" presStyleLbl="parChTrans1D2" presStyleIdx="0" presStyleCnt="3"/>
      <dgm:spPr/>
      <dgm:t>
        <a:bodyPr/>
        <a:lstStyle/>
        <a:p>
          <a:endParaRPr lang="pt-BR"/>
        </a:p>
      </dgm:t>
    </dgm:pt>
    <dgm:pt modelId="{91DAAF28-CABB-426F-9C23-71A9DE6C4551}" type="pres">
      <dgm:prSet presAssocID="{2065E2F5-2135-40CC-A7A3-07B1D0CCE5E5}" presName="connTx" presStyleLbl="parChTrans1D2" presStyleIdx="0" presStyleCnt="3"/>
      <dgm:spPr/>
      <dgm:t>
        <a:bodyPr/>
        <a:lstStyle/>
        <a:p>
          <a:endParaRPr lang="pt-BR"/>
        </a:p>
      </dgm:t>
    </dgm:pt>
    <dgm:pt modelId="{5423B010-FA03-4F85-AD97-C804FE36E5A0}" type="pres">
      <dgm:prSet presAssocID="{A0E5F3AD-5B77-4C48-8478-2C68D6048B22}" presName="root2" presStyleCnt="0"/>
      <dgm:spPr/>
    </dgm:pt>
    <dgm:pt modelId="{E9399267-83AC-410C-936A-D3F8A9126F96}" type="pres">
      <dgm:prSet presAssocID="{A0E5F3AD-5B77-4C48-8478-2C68D6048B22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55B3B00-C88E-4067-93CA-88C20188C4AC}" type="pres">
      <dgm:prSet presAssocID="{A0E5F3AD-5B77-4C48-8478-2C68D6048B22}" presName="level3hierChild" presStyleCnt="0"/>
      <dgm:spPr/>
    </dgm:pt>
    <dgm:pt modelId="{063C70E6-937B-4A35-8B74-64BE3D1AED16}" type="pres">
      <dgm:prSet presAssocID="{E4FCE818-D48F-4104-A19D-729B0F1FA6B9}" presName="conn2-1" presStyleLbl="parChTrans1D2" presStyleIdx="1" presStyleCnt="3"/>
      <dgm:spPr/>
      <dgm:t>
        <a:bodyPr/>
        <a:lstStyle/>
        <a:p>
          <a:endParaRPr lang="pt-BR"/>
        </a:p>
      </dgm:t>
    </dgm:pt>
    <dgm:pt modelId="{A00B693B-678D-4480-BD72-C457E8025C1B}" type="pres">
      <dgm:prSet presAssocID="{E4FCE818-D48F-4104-A19D-729B0F1FA6B9}" presName="connTx" presStyleLbl="parChTrans1D2" presStyleIdx="1" presStyleCnt="3"/>
      <dgm:spPr/>
      <dgm:t>
        <a:bodyPr/>
        <a:lstStyle/>
        <a:p>
          <a:endParaRPr lang="pt-BR"/>
        </a:p>
      </dgm:t>
    </dgm:pt>
    <dgm:pt modelId="{9A33E657-6911-4AA8-94A7-5750FB7BA936}" type="pres">
      <dgm:prSet presAssocID="{D2794A68-DEC1-4F03-90DB-30FD7CA9DFC7}" presName="root2" presStyleCnt="0"/>
      <dgm:spPr/>
    </dgm:pt>
    <dgm:pt modelId="{F851C336-043D-454D-900E-614F666889F7}" type="pres">
      <dgm:prSet presAssocID="{D2794A68-DEC1-4F03-90DB-30FD7CA9DFC7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9FC6659-FFC1-40B9-810A-16C25DAE6F58}" type="pres">
      <dgm:prSet presAssocID="{D2794A68-DEC1-4F03-90DB-30FD7CA9DFC7}" presName="level3hierChild" presStyleCnt="0"/>
      <dgm:spPr/>
    </dgm:pt>
    <dgm:pt modelId="{AABBBBC3-59B1-461A-926B-84797E55A9B7}" type="pres">
      <dgm:prSet presAssocID="{2CE51BC5-5F21-4F2A-835C-1751C8A3E1BB}" presName="conn2-1" presStyleLbl="parChTrans1D2" presStyleIdx="2" presStyleCnt="3"/>
      <dgm:spPr/>
      <dgm:t>
        <a:bodyPr/>
        <a:lstStyle/>
        <a:p>
          <a:endParaRPr lang="pt-BR"/>
        </a:p>
      </dgm:t>
    </dgm:pt>
    <dgm:pt modelId="{AC02E628-CDD7-4729-B9BB-D777A3464E44}" type="pres">
      <dgm:prSet presAssocID="{2CE51BC5-5F21-4F2A-835C-1751C8A3E1BB}" presName="connTx" presStyleLbl="parChTrans1D2" presStyleIdx="2" presStyleCnt="3"/>
      <dgm:spPr/>
      <dgm:t>
        <a:bodyPr/>
        <a:lstStyle/>
        <a:p>
          <a:endParaRPr lang="pt-BR"/>
        </a:p>
      </dgm:t>
    </dgm:pt>
    <dgm:pt modelId="{8B289391-0065-4FCF-87AA-5DA7112487D0}" type="pres">
      <dgm:prSet presAssocID="{F110F13A-9662-4C09-9C57-91B3B666C8DA}" presName="root2" presStyleCnt="0"/>
      <dgm:spPr/>
    </dgm:pt>
    <dgm:pt modelId="{01F2C896-249D-4CD3-91B1-EC0F5272BA26}" type="pres">
      <dgm:prSet presAssocID="{F110F13A-9662-4C09-9C57-91B3B666C8DA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9204B66-7E63-42CA-8932-1BDDC5F15A62}" type="pres">
      <dgm:prSet presAssocID="{F110F13A-9662-4C09-9C57-91B3B666C8DA}" presName="level3hierChild" presStyleCnt="0"/>
      <dgm:spPr/>
    </dgm:pt>
  </dgm:ptLst>
  <dgm:cxnLst>
    <dgm:cxn modelId="{B4B98514-E65A-4299-A3A9-ADF85C9B9452}" type="presOf" srcId="{2CE51BC5-5F21-4F2A-835C-1751C8A3E1BB}" destId="{AC02E628-CDD7-4729-B9BB-D777A3464E44}" srcOrd="1" destOrd="0" presId="urn:microsoft.com/office/officeart/2005/8/layout/hierarchy2"/>
    <dgm:cxn modelId="{7B4FB04D-872C-428B-80D3-37B4DEE886D4}" type="presOf" srcId="{2CE51BC5-5F21-4F2A-835C-1751C8A3E1BB}" destId="{AABBBBC3-59B1-461A-926B-84797E55A9B7}" srcOrd="0" destOrd="0" presId="urn:microsoft.com/office/officeart/2005/8/layout/hierarchy2"/>
    <dgm:cxn modelId="{74854266-988C-475C-9A65-B3CD8F149DA8}" type="presOf" srcId="{F110F13A-9662-4C09-9C57-91B3B666C8DA}" destId="{01F2C896-249D-4CD3-91B1-EC0F5272BA26}" srcOrd="0" destOrd="0" presId="urn:microsoft.com/office/officeart/2005/8/layout/hierarchy2"/>
    <dgm:cxn modelId="{DAD14AF5-45CE-4D64-9BEC-7D5B6308EFC8}" type="presOf" srcId="{28BA8703-91C4-4768-B209-B308F0B2EDF6}" destId="{E89AABD5-81CB-47C0-A506-001A6BDC707B}" srcOrd="0" destOrd="0" presId="urn:microsoft.com/office/officeart/2005/8/layout/hierarchy2"/>
    <dgm:cxn modelId="{AAEBE84A-1EF2-4A98-AB6E-111590B22199}" type="presOf" srcId="{D2794A68-DEC1-4F03-90DB-30FD7CA9DFC7}" destId="{F851C336-043D-454D-900E-614F666889F7}" srcOrd="0" destOrd="0" presId="urn:microsoft.com/office/officeart/2005/8/layout/hierarchy2"/>
    <dgm:cxn modelId="{5125259D-FD17-40D2-B387-04CDA21ED033}" type="presOf" srcId="{E4FCE818-D48F-4104-A19D-729B0F1FA6B9}" destId="{A00B693B-678D-4480-BD72-C457E8025C1B}" srcOrd="1" destOrd="0" presId="urn:microsoft.com/office/officeart/2005/8/layout/hierarchy2"/>
    <dgm:cxn modelId="{FA69CBED-E50D-44E8-8D32-232AA526818F}" srcId="{28BA8703-91C4-4768-B209-B308F0B2EDF6}" destId="{F110F13A-9662-4C09-9C57-91B3B666C8DA}" srcOrd="2" destOrd="0" parTransId="{2CE51BC5-5F21-4F2A-835C-1751C8A3E1BB}" sibTransId="{2C34C963-64A4-4AC6-8A2D-C242EBA56BB3}"/>
    <dgm:cxn modelId="{B22868F3-0865-4736-87DE-8EC555707940}" srcId="{28BA8703-91C4-4768-B209-B308F0B2EDF6}" destId="{D2794A68-DEC1-4F03-90DB-30FD7CA9DFC7}" srcOrd="1" destOrd="0" parTransId="{E4FCE818-D48F-4104-A19D-729B0F1FA6B9}" sibTransId="{8346FB4E-6123-4024-9834-DA0215CF09CF}"/>
    <dgm:cxn modelId="{C16CBDB1-40DF-4212-A7AC-903987C9450B}" type="presOf" srcId="{2065E2F5-2135-40CC-A7A3-07B1D0CCE5E5}" destId="{9E3B80C9-0FBD-40CF-872E-72C09A9931A1}" srcOrd="0" destOrd="0" presId="urn:microsoft.com/office/officeart/2005/8/layout/hierarchy2"/>
    <dgm:cxn modelId="{F9B124B1-C0F1-4F1C-841F-5F3B54861955}" srcId="{0DEF7AEB-E245-4501-9F3A-CDF282000BB5}" destId="{28BA8703-91C4-4768-B209-B308F0B2EDF6}" srcOrd="0" destOrd="0" parTransId="{848C17D2-3E23-4140-811C-43919B791CA3}" sibTransId="{748FE4D8-4BA4-437A-A3CF-0C90D444AF83}"/>
    <dgm:cxn modelId="{2E4AAA5E-7311-4843-9D24-252EA238EE7A}" type="presOf" srcId="{E4FCE818-D48F-4104-A19D-729B0F1FA6B9}" destId="{063C70E6-937B-4A35-8B74-64BE3D1AED16}" srcOrd="0" destOrd="0" presId="urn:microsoft.com/office/officeart/2005/8/layout/hierarchy2"/>
    <dgm:cxn modelId="{E326B4CD-7A61-4CBE-9EEE-35D7A5D65936}" type="presOf" srcId="{A0E5F3AD-5B77-4C48-8478-2C68D6048B22}" destId="{E9399267-83AC-410C-936A-D3F8A9126F96}" srcOrd="0" destOrd="0" presId="urn:microsoft.com/office/officeart/2005/8/layout/hierarchy2"/>
    <dgm:cxn modelId="{A468D368-BE87-465B-8ADB-DDBB52320D6A}" type="presOf" srcId="{2065E2F5-2135-40CC-A7A3-07B1D0CCE5E5}" destId="{91DAAF28-CABB-426F-9C23-71A9DE6C4551}" srcOrd="1" destOrd="0" presId="urn:microsoft.com/office/officeart/2005/8/layout/hierarchy2"/>
    <dgm:cxn modelId="{2E58876B-11C0-491F-9890-86CDC6F169EB}" type="presOf" srcId="{0DEF7AEB-E245-4501-9F3A-CDF282000BB5}" destId="{E188D505-26BF-4899-B0F4-208942F0C3B9}" srcOrd="0" destOrd="0" presId="urn:microsoft.com/office/officeart/2005/8/layout/hierarchy2"/>
    <dgm:cxn modelId="{3CBE652F-6F06-472D-99A3-C9CF41542D47}" srcId="{28BA8703-91C4-4768-B209-B308F0B2EDF6}" destId="{A0E5F3AD-5B77-4C48-8478-2C68D6048B22}" srcOrd="0" destOrd="0" parTransId="{2065E2F5-2135-40CC-A7A3-07B1D0CCE5E5}" sibTransId="{0994A6F3-0C95-45BD-BCDD-B9C28BC13698}"/>
    <dgm:cxn modelId="{3DC9E156-CA80-497A-9423-BFBD77EC4C67}" type="presParOf" srcId="{E188D505-26BF-4899-B0F4-208942F0C3B9}" destId="{804F85AB-3CCC-4315-A023-6AA582B72E97}" srcOrd="0" destOrd="0" presId="urn:microsoft.com/office/officeart/2005/8/layout/hierarchy2"/>
    <dgm:cxn modelId="{42BFE783-7034-415C-BE2F-6895D18F37F9}" type="presParOf" srcId="{804F85AB-3CCC-4315-A023-6AA582B72E97}" destId="{E89AABD5-81CB-47C0-A506-001A6BDC707B}" srcOrd="0" destOrd="0" presId="urn:microsoft.com/office/officeart/2005/8/layout/hierarchy2"/>
    <dgm:cxn modelId="{4A256301-63C8-472F-A040-9B7FB229711D}" type="presParOf" srcId="{804F85AB-3CCC-4315-A023-6AA582B72E97}" destId="{812C34F6-FD12-4BDF-BC67-4ECE51843776}" srcOrd="1" destOrd="0" presId="urn:microsoft.com/office/officeart/2005/8/layout/hierarchy2"/>
    <dgm:cxn modelId="{6ACB6F8B-EDDF-4067-A733-FCB074A458DA}" type="presParOf" srcId="{812C34F6-FD12-4BDF-BC67-4ECE51843776}" destId="{9E3B80C9-0FBD-40CF-872E-72C09A9931A1}" srcOrd="0" destOrd="0" presId="urn:microsoft.com/office/officeart/2005/8/layout/hierarchy2"/>
    <dgm:cxn modelId="{EE761127-699D-4635-8C59-C52E4218F6DE}" type="presParOf" srcId="{9E3B80C9-0FBD-40CF-872E-72C09A9931A1}" destId="{91DAAF28-CABB-426F-9C23-71A9DE6C4551}" srcOrd="0" destOrd="0" presId="urn:microsoft.com/office/officeart/2005/8/layout/hierarchy2"/>
    <dgm:cxn modelId="{0E123278-B83C-4A7B-9BC4-B3F3F85E4621}" type="presParOf" srcId="{812C34F6-FD12-4BDF-BC67-4ECE51843776}" destId="{5423B010-FA03-4F85-AD97-C804FE36E5A0}" srcOrd="1" destOrd="0" presId="urn:microsoft.com/office/officeart/2005/8/layout/hierarchy2"/>
    <dgm:cxn modelId="{4CB7AC9C-3CCF-46C1-8A24-55712EA077C9}" type="presParOf" srcId="{5423B010-FA03-4F85-AD97-C804FE36E5A0}" destId="{E9399267-83AC-410C-936A-D3F8A9126F96}" srcOrd="0" destOrd="0" presId="urn:microsoft.com/office/officeart/2005/8/layout/hierarchy2"/>
    <dgm:cxn modelId="{29DCD2D1-944A-464C-9C29-ACE2336C2D54}" type="presParOf" srcId="{5423B010-FA03-4F85-AD97-C804FE36E5A0}" destId="{C55B3B00-C88E-4067-93CA-88C20188C4AC}" srcOrd="1" destOrd="0" presId="urn:microsoft.com/office/officeart/2005/8/layout/hierarchy2"/>
    <dgm:cxn modelId="{3DBAEB69-7350-45DF-AB11-FA2BBE96BA11}" type="presParOf" srcId="{812C34F6-FD12-4BDF-BC67-4ECE51843776}" destId="{063C70E6-937B-4A35-8B74-64BE3D1AED16}" srcOrd="2" destOrd="0" presId="urn:microsoft.com/office/officeart/2005/8/layout/hierarchy2"/>
    <dgm:cxn modelId="{40792164-5865-40C6-9ADA-713173972326}" type="presParOf" srcId="{063C70E6-937B-4A35-8B74-64BE3D1AED16}" destId="{A00B693B-678D-4480-BD72-C457E8025C1B}" srcOrd="0" destOrd="0" presId="urn:microsoft.com/office/officeart/2005/8/layout/hierarchy2"/>
    <dgm:cxn modelId="{AB5E9F8F-2ECB-48C5-A2A2-1E9E3E34298D}" type="presParOf" srcId="{812C34F6-FD12-4BDF-BC67-4ECE51843776}" destId="{9A33E657-6911-4AA8-94A7-5750FB7BA936}" srcOrd="3" destOrd="0" presId="urn:microsoft.com/office/officeart/2005/8/layout/hierarchy2"/>
    <dgm:cxn modelId="{0E99AF7F-C04B-42CA-91D6-FA7A77EDB70D}" type="presParOf" srcId="{9A33E657-6911-4AA8-94A7-5750FB7BA936}" destId="{F851C336-043D-454D-900E-614F666889F7}" srcOrd="0" destOrd="0" presId="urn:microsoft.com/office/officeart/2005/8/layout/hierarchy2"/>
    <dgm:cxn modelId="{CA85A879-425C-4B6B-83BE-C5248F8A1B6B}" type="presParOf" srcId="{9A33E657-6911-4AA8-94A7-5750FB7BA936}" destId="{89FC6659-FFC1-40B9-810A-16C25DAE6F58}" srcOrd="1" destOrd="0" presId="urn:microsoft.com/office/officeart/2005/8/layout/hierarchy2"/>
    <dgm:cxn modelId="{6A5FFEDE-7ACF-4534-ADF5-434584B087CB}" type="presParOf" srcId="{812C34F6-FD12-4BDF-BC67-4ECE51843776}" destId="{AABBBBC3-59B1-461A-926B-84797E55A9B7}" srcOrd="4" destOrd="0" presId="urn:microsoft.com/office/officeart/2005/8/layout/hierarchy2"/>
    <dgm:cxn modelId="{EE1838BF-50A9-4098-8177-4B127BF083AB}" type="presParOf" srcId="{AABBBBC3-59B1-461A-926B-84797E55A9B7}" destId="{AC02E628-CDD7-4729-B9BB-D777A3464E44}" srcOrd="0" destOrd="0" presId="urn:microsoft.com/office/officeart/2005/8/layout/hierarchy2"/>
    <dgm:cxn modelId="{4A86823A-3A5B-45C4-AA77-B063169A373A}" type="presParOf" srcId="{812C34F6-FD12-4BDF-BC67-4ECE51843776}" destId="{8B289391-0065-4FCF-87AA-5DA7112487D0}" srcOrd="5" destOrd="0" presId="urn:microsoft.com/office/officeart/2005/8/layout/hierarchy2"/>
    <dgm:cxn modelId="{F9476981-CAA3-4889-87CE-13726F285175}" type="presParOf" srcId="{8B289391-0065-4FCF-87AA-5DA7112487D0}" destId="{01F2C896-249D-4CD3-91B1-EC0F5272BA26}" srcOrd="0" destOrd="0" presId="urn:microsoft.com/office/officeart/2005/8/layout/hierarchy2"/>
    <dgm:cxn modelId="{9D5D0BF4-9157-40B9-986A-A660BD487985}" type="presParOf" srcId="{8B289391-0065-4FCF-87AA-5DA7112487D0}" destId="{B9204B66-7E63-42CA-8932-1BDDC5F15A6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9AABD5-81CB-47C0-A506-001A6BDC707B}">
      <dsp:nvSpPr>
        <dsp:cNvPr id="0" name=""/>
        <dsp:cNvSpPr/>
      </dsp:nvSpPr>
      <dsp:spPr>
        <a:xfrm>
          <a:off x="1731567" y="1656887"/>
          <a:ext cx="2877507" cy="1438753"/>
        </a:xfrm>
        <a:prstGeom prst="roundRect">
          <a:avLst>
            <a:gd name="adj" fmla="val 1000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Pró-Gestão RPPS</a:t>
          </a:r>
        </a:p>
      </dsp:txBody>
      <dsp:txXfrm>
        <a:off x="1773707" y="1699027"/>
        <a:ext cx="2793227" cy="1354473"/>
      </dsp:txXfrm>
    </dsp:sp>
    <dsp:sp modelId="{9E3B80C9-0FBD-40CF-872E-72C09A9931A1}">
      <dsp:nvSpPr>
        <dsp:cNvPr id="0" name=""/>
        <dsp:cNvSpPr/>
      </dsp:nvSpPr>
      <dsp:spPr>
        <a:xfrm rot="18289469">
          <a:off x="4176806" y="1521734"/>
          <a:ext cx="2015539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015539" y="27246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34187" y="1498592"/>
        <a:ext cx="100776" cy="100776"/>
      </dsp:txXfrm>
    </dsp:sp>
    <dsp:sp modelId="{E9399267-83AC-410C-936A-D3F8A9126F96}">
      <dsp:nvSpPr>
        <dsp:cNvPr id="0" name=""/>
        <dsp:cNvSpPr/>
      </dsp:nvSpPr>
      <dsp:spPr>
        <a:xfrm>
          <a:off x="5760077" y="2320"/>
          <a:ext cx="2877507" cy="1438753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Profissionalizar a gestão</a:t>
          </a:r>
          <a:endParaRPr lang="pt-BR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02217" y="44460"/>
        <a:ext cx="2793227" cy="1354473"/>
      </dsp:txXfrm>
    </dsp:sp>
    <dsp:sp modelId="{063C70E6-937B-4A35-8B74-64BE3D1AED16}">
      <dsp:nvSpPr>
        <dsp:cNvPr id="0" name=""/>
        <dsp:cNvSpPr/>
      </dsp:nvSpPr>
      <dsp:spPr>
        <a:xfrm>
          <a:off x="4609074" y="2349017"/>
          <a:ext cx="1151002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151002" y="27246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55800" y="2347488"/>
        <a:ext cx="57550" cy="57550"/>
      </dsp:txXfrm>
    </dsp:sp>
    <dsp:sp modelId="{F851C336-043D-454D-900E-614F666889F7}">
      <dsp:nvSpPr>
        <dsp:cNvPr id="0" name=""/>
        <dsp:cNvSpPr/>
      </dsp:nvSpPr>
      <dsp:spPr>
        <a:xfrm>
          <a:off x="5760077" y="1656887"/>
          <a:ext cx="2877507" cy="1438753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Proporcionar o atendimento das exigências legais</a:t>
          </a:r>
          <a:endParaRPr lang="pt-BR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02217" y="1699027"/>
        <a:ext cx="2793227" cy="1354473"/>
      </dsp:txXfrm>
    </dsp:sp>
    <dsp:sp modelId="{AABBBBC3-59B1-461A-926B-84797E55A9B7}">
      <dsp:nvSpPr>
        <dsp:cNvPr id="0" name=""/>
        <dsp:cNvSpPr/>
      </dsp:nvSpPr>
      <dsp:spPr>
        <a:xfrm rot="3310531">
          <a:off x="4176806" y="3176301"/>
          <a:ext cx="2015539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015539" y="27246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34187" y="3153158"/>
        <a:ext cx="100776" cy="100776"/>
      </dsp:txXfrm>
    </dsp:sp>
    <dsp:sp modelId="{01F2C896-249D-4CD3-91B1-EC0F5272BA26}">
      <dsp:nvSpPr>
        <dsp:cNvPr id="0" name=""/>
        <dsp:cNvSpPr/>
      </dsp:nvSpPr>
      <dsp:spPr>
        <a:xfrm>
          <a:off x="5760077" y="3311453"/>
          <a:ext cx="2877507" cy="1438753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Garantir a sustentabilidade e continuidade administrativa </a:t>
          </a:r>
          <a:endParaRPr lang="pt-BR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02217" y="3353593"/>
        <a:ext cx="2793227" cy="1354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92" tIns="45746" rIns="91492" bIns="4574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70160" y="1"/>
            <a:ext cx="3038604" cy="465341"/>
          </a:xfrm>
          <a:prstGeom prst="rect">
            <a:avLst/>
          </a:prstGeom>
        </p:spPr>
        <p:txBody>
          <a:bodyPr vert="horz" lIns="91492" tIns="45746" rIns="91492" bIns="4574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9147EF-9B4B-4DAB-8232-5C3B1A1FBE19}" type="datetimeFigureOut">
              <a:rPr lang="pt-BR"/>
              <a:pPr>
                <a:defRPr/>
              </a:pPr>
              <a:t>12/03/2018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829574"/>
            <a:ext cx="3038604" cy="465340"/>
          </a:xfrm>
          <a:prstGeom prst="rect">
            <a:avLst/>
          </a:prstGeom>
        </p:spPr>
        <p:txBody>
          <a:bodyPr vert="horz" lIns="91492" tIns="45746" rIns="91492" bIns="4574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70160" y="8829574"/>
            <a:ext cx="3038604" cy="465340"/>
          </a:xfrm>
          <a:prstGeom prst="rect">
            <a:avLst/>
          </a:prstGeom>
        </p:spPr>
        <p:txBody>
          <a:bodyPr vert="horz" lIns="91492" tIns="45746" rIns="91492" bIns="45746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A08AE60-5498-40C1-9B4A-47D99611B46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3235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92" tIns="45746" rIns="91492" bIns="4574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0160" y="1"/>
            <a:ext cx="3038604" cy="465341"/>
          </a:xfrm>
          <a:prstGeom prst="rect">
            <a:avLst/>
          </a:prstGeom>
        </p:spPr>
        <p:txBody>
          <a:bodyPr vert="horz" lIns="91492" tIns="45746" rIns="91492" bIns="4574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8CC53B7-631C-42E0-A78B-1ADAB8687602}" type="datetimeFigureOut">
              <a:rPr lang="pt-BR"/>
              <a:pPr>
                <a:defRPr/>
              </a:pPr>
              <a:t>12/03/2018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92" tIns="45746" rIns="91492" bIns="45746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0714" y="4415531"/>
            <a:ext cx="5608975" cy="4183603"/>
          </a:xfrm>
          <a:prstGeom prst="rect">
            <a:avLst/>
          </a:prstGeom>
        </p:spPr>
        <p:txBody>
          <a:bodyPr vert="horz" lIns="91492" tIns="45746" rIns="91492" bIns="45746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29574"/>
            <a:ext cx="3038604" cy="465340"/>
          </a:xfrm>
          <a:prstGeom prst="rect">
            <a:avLst/>
          </a:prstGeom>
        </p:spPr>
        <p:txBody>
          <a:bodyPr vert="horz" lIns="91492" tIns="45746" rIns="91492" bIns="4574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0160" y="8829574"/>
            <a:ext cx="3038604" cy="465340"/>
          </a:xfrm>
          <a:prstGeom prst="rect">
            <a:avLst/>
          </a:prstGeom>
        </p:spPr>
        <p:txBody>
          <a:bodyPr vert="horz" lIns="91492" tIns="45746" rIns="91492" bIns="45746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FDCEBD-067D-4BC9-B2DC-569E0D54A9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286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FDCEBD-067D-4BC9-B2DC-569E0D54A901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0785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137735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137735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137735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1377357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1377357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1377357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1377357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1377357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1377357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137735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3949642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1377357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1377357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1377357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137735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FDCEBD-067D-4BC9-B2DC-569E0D54A901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0785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FDCEBD-067D-4BC9-B2DC-569E0D54A901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0785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FDCEBD-067D-4BC9-B2DC-569E0D54A901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0785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FDCEBD-067D-4BC9-B2DC-569E0D54A901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0785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FDCEBD-067D-4BC9-B2DC-569E0D54A901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0785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137735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1137735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C8481-E2CF-4B9C-9D55-4D10CE4E4FBF}" type="datetime1">
              <a:rPr lang="pt-BR"/>
              <a:pPr>
                <a:defRPr/>
              </a:pPr>
              <a:t>12/03/2018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08EADF9-55F0-43ED-ADDB-3CD5CBA8D09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6347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81079-82E6-48CD-AC24-E7A120086550}" type="datetime1">
              <a:rPr lang="pt-BR"/>
              <a:pPr>
                <a:defRPr/>
              </a:pPr>
              <a:t>12/03/2018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6A0C1-2709-4426-9CE8-99A3FD03533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4662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0EDD3-609C-480E-A86C-CDC3736D2513}" type="datetime1">
              <a:rPr lang="pt-BR"/>
              <a:pPr>
                <a:defRPr/>
              </a:pPr>
              <a:t>12/03/2018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707A7-8162-4779-9E67-1EAB74E9D1B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3511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A505103-445D-4C3C-891E-47608494EA3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583284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7332357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C3563-516B-4B88-987C-F421261AD6BE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12/03/2018</a:t>
            </a:fld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46BC9-DA82-4C2C-9D13-3ADBACC68478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928061"/>
      </p:ext>
    </p:extLst>
  </p:cSld>
  <p:clrMapOvr>
    <a:masterClrMapping/>
  </p:clrMapOvr>
  <p:transition spd="med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E1742-38C9-4C77-A53F-56571AA3C534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12/03/2018</a:t>
            </a:fld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C7C5C-B0B2-4F78-8322-7BAEAC1FA344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867062"/>
      </p:ext>
    </p:extLst>
  </p:cSld>
  <p:clrMapOvr>
    <a:masterClrMapping/>
  </p:clrMapOvr>
  <p:transition spd="med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E5CC0-5BD6-48BA-BC98-AFC37A9EB5BF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12/03/2018</a:t>
            </a:fld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CB195-76BA-43AC-98EE-F1926C241FB0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20723"/>
      </p:ext>
    </p:extLst>
  </p:cSld>
  <p:clrMapOvr>
    <a:masterClrMapping/>
  </p:clrMapOvr>
  <p:transition spd="med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FCEFC-29FF-498B-BB17-F8261392D06C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12/03/2018</a:t>
            </a:fld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157C2-CCF6-4C57-BBD9-9231F8D71E20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678775"/>
      </p:ext>
    </p:extLst>
  </p:cSld>
  <p:clrMapOvr>
    <a:masterClrMapping/>
  </p:clrMapOvr>
  <p:transition spd="med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58FE9-529D-458B-A5FA-1C0DFA2550BB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12/03/2018</a:t>
            </a:fld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D457F-687B-4465-886F-43BC956B370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488047"/>
      </p:ext>
    </p:extLst>
  </p:cSld>
  <p:clrMapOvr>
    <a:masterClrMapping/>
  </p:clrMapOvr>
  <p:transition spd="med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7F634-80CC-489A-B942-735B0118CE03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12/03/2018</a:t>
            </a:fld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C40D1-35F4-49C8-9713-885901E4D75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763892"/>
      </p:ext>
    </p:extLst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908720"/>
            <a:ext cx="109728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2113558"/>
            <a:ext cx="10972800" cy="4425355"/>
          </a:xfrm>
        </p:spPr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E4905-98AB-4EA4-AE65-BF15BFAA5F5B}" type="datetime1">
              <a:rPr lang="pt-BR"/>
              <a:pPr>
                <a:defRPr/>
              </a:pPr>
              <a:t>12/03/2018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A2F3EFF-9904-46D8-B353-A03427DBF4F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156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159015"/>
      </p:ext>
    </p:extLst>
  </p:cSld>
  <p:clrMapOvr>
    <a:masterClrMapping/>
  </p:clrMapOvr>
  <p:transition spd="med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7DDF1-BCC8-44CF-9F5F-C38CEA5118E2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12/03/2018</a:t>
            </a:fld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69BE6-F20F-4780-A34E-455DA3B1D4AE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163312"/>
      </p:ext>
    </p:extLst>
  </p:cSld>
  <p:clrMapOvr>
    <a:masterClrMapping/>
  </p:clrMapOvr>
  <p:transition spd="med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F837E-F75B-41E8-999B-E5E456B9F66E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12/03/2018</a:t>
            </a:fld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78785-62B8-465A-B0F7-C435797F3D2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73557"/>
      </p:ext>
    </p:extLst>
  </p:cSld>
  <p:clrMapOvr>
    <a:masterClrMapping/>
  </p:clrMapOvr>
  <p:transition spd="med"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C4D4D-BC16-4E78-BB75-52AFAF05A38F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12/03/2018</a:t>
            </a:fld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12371-B391-49CC-BAC5-F691E5BB408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138463"/>
      </p:ext>
    </p:extLst>
  </p:cSld>
  <p:clrMapOvr>
    <a:masterClrMapping/>
  </p:clrMapOvr>
  <p:transition spd="med">
    <p:circl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23117-68C0-4214-B73C-A253B45EED11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12/03/2018</a:t>
            </a:fld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F4DC7-28B9-46CC-8D63-ACD827B12E8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712279"/>
      </p:ext>
    </p:extLst>
  </p:cSld>
  <p:clrMapOvr>
    <a:masterClrMapping/>
  </p:clrMapOvr>
  <p:transition spd="med"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007975"/>
      </p:ext>
    </p:extLst>
  </p:cSld>
  <p:clrMapOvr>
    <a:masterClrMapping/>
  </p:clrMapOvr>
  <p:transition>
    <p:circl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42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FA588-4612-4B45-A279-8A2836640325}" type="datetime1">
              <a:rPr lang="pt-BR"/>
              <a:pPr>
                <a:defRPr/>
              </a:pPr>
              <a:t>12/03/2018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4240DF9-2625-480A-9595-0E2DB555426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7683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 userDrawn="1"/>
        </p:nvSpPr>
        <p:spPr>
          <a:xfrm>
            <a:off x="11106150" y="6356350"/>
            <a:ext cx="384175" cy="501650"/>
          </a:xfrm>
          <a:prstGeom prst="rect">
            <a:avLst/>
          </a:prstGeom>
          <a:solidFill>
            <a:srgbClr val="92D0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FD057-4529-465F-B3AB-65427984E81B}" type="datetime1">
              <a:rPr lang="pt-BR"/>
              <a:pPr>
                <a:defRPr/>
              </a:pPr>
              <a:t>12/03/2018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76AB2D7-B403-46D6-80F9-1984EF4B06E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1452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2BDF3-FA67-4FB8-8C9F-29031D6232B9}" type="datetime1">
              <a:rPr lang="pt-BR"/>
              <a:pPr>
                <a:defRPr/>
              </a:pPr>
              <a:t>12/03/2018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F9351D5-6E18-473B-A7C7-C74881B7A96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375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8866D-D273-405D-955F-E2131615A4FA}" type="datetime1">
              <a:rPr lang="pt-BR"/>
              <a:pPr>
                <a:defRPr/>
              </a:pPr>
              <a:t>12/03/2018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A5FF7-F4F9-4A83-8474-3FB09CA0A2D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241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992D2-D71D-4A16-B7A9-E0E809AF93AE}" type="datetime1">
              <a:rPr lang="pt-BR"/>
              <a:pPr>
                <a:defRPr/>
              </a:pPr>
              <a:t>12/03/2018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78CB0-C7B4-4243-9295-7A049A9819D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886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0779B-A61C-4EA7-AE9A-3F061EB8E9CD}" type="datetime1">
              <a:rPr lang="pt-BR"/>
              <a:pPr>
                <a:defRPr/>
              </a:pPr>
              <a:t>12/03/2018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5ECDA-94A9-431C-95D6-AEF2D10A71F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1470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6C977-11EC-4FB6-89EE-84604BA8D529}" type="datetime1">
              <a:rPr lang="pt-BR"/>
              <a:pPr>
                <a:defRPr/>
              </a:pPr>
              <a:t>12/03/2018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3FE5E-4C99-4898-851F-BBD0E2E6301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5610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tiff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557213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ES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700213"/>
            <a:ext cx="1097280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ES" smtClean="0"/>
              <a:t>Clique para editar os estilos do texto mestre</a:t>
            </a:r>
          </a:p>
          <a:p>
            <a:pPr lvl="1"/>
            <a:r>
              <a:rPr lang="pt-BR" altLang="es-ES" smtClean="0"/>
              <a:t>Segundo nível</a:t>
            </a:r>
          </a:p>
          <a:p>
            <a:pPr lvl="2"/>
            <a:r>
              <a:rPr lang="pt-BR" altLang="es-ES" smtClean="0"/>
              <a:t>Terceiro nível</a:t>
            </a:r>
          </a:p>
          <a:p>
            <a:pPr lvl="3"/>
            <a:r>
              <a:rPr lang="pt-BR" altLang="es-ES" smtClean="0"/>
              <a:t>Quarto nível</a:t>
            </a:r>
          </a:p>
          <a:p>
            <a:pPr lvl="4"/>
            <a:r>
              <a:rPr lang="pt-BR" altLang="es-ES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81D973-6665-4EE4-BA17-4057A55FD744}" type="datetime1">
              <a:rPr lang="pt-BR"/>
              <a:pPr>
                <a:defRPr/>
              </a:pPr>
              <a:t>12/03/2018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8BE0F2-8142-4B56-8E1D-9C551566253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7" name="Retângulo 6"/>
          <p:cNvSpPr/>
          <p:nvPr userDrawn="1"/>
        </p:nvSpPr>
        <p:spPr>
          <a:xfrm>
            <a:off x="-7938" y="-9525"/>
            <a:ext cx="10496551" cy="701675"/>
          </a:xfrm>
          <a:prstGeom prst="rect">
            <a:avLst/>
          </a:prstGeom>
          <a:solidFill>
            <a:srgbClr val="126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032" name="CaixaDeTexto 7"/>
          <p:cNvSpPr txBox="1">
            <a:spLocks noChangeArrowheads="1"/>
          </p:cNvSpPr>
          <p:nvPr userDrawn="1"/>
        </p:nvSpPr>
        <p:spPr bwMode="auto">
          <a:xfrm>
            <a:off x="173038" y="66675"/>
            <a:ext cx="70088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es-ES" sz="1500" smtClean="0">
                <a:solidFill>
                  <a:schemeClr val="bg1"/>
                </a:solidFill>
                <a:latin typeface="Gotham Bold"/>
              </a:rPr>
              <a:t>SECRETARIA DE PREVIDÊNCIA</a:t>
            </a:r>
          </a:p>
          <a:p>
            <a:pPr eaLnBrk="1" hangingPunct="1">
              <a:defRPr/>
            </a:pPr>
            <a:r>
              <a:rPr lang="pt-BR" altLang="es-ES" sz="1500" smtClean="0">
                <a:solidFill>
                  <a:schemeClr val="bg1"/>
                </a:solidFill>
                <a:latin typeface="Gotham Bold"/>
              </a:rPr>
              <a:t>MINISTÉRIO DA FAZENDA</a:t>
            </a:r>
            <a:endParaRPr lang="pt-BR" altLang="es-ES" sz="1500" b="1" smtClean="0">
              <a:solidFill>
                <a:schemeClr val="bg1"/>
              </a:solidFill>
              <a:latin typeface="Gotham Bold"/>
            </a:endParaRPr>
          </a:p>
        </p:txBody>
      </p:sp>
      <p:pic>
        <p:nvPicPr>
          <p:cNvPr id="1033" name="Imagem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788" y="114300"/>
            <a:ext cx="14001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818" r:id="rId12"/>
    <p:sldLayoutId id="214748382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>
              <a:defRPr/>
            </a:pPr>
            <a:fld id="{790AEB5D-DA7C-4FCC-AF15-358C07E6B167}" type="datetimeFigureOut">
              <a:rPr lang="pt-BR">
                <a:solidFill>
                  <a:srgbClr val="000000"/>
                </a:solidFill>
                <a:latin typeface="Times New Roman" pitchFamily="18" charset="0"/>
                <a:cs typeface="+mn-cs"/>
              </a:rPr>
              <a:pPr eaLnBrk="1" hangingPunct="1">
                <a:defRPr/>
              </a:pPr>
              <a:t>12/03/2018</a:t>
            </a:fld>
            <a:endParaRPr lang="pt-BR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>
              <a:defRPr/>
            </a:pPr>
            <a:endParaRPr lang="pt-BR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>
              <a:defRPr/>
            </a:pPr>
            <a:fld id="{9A28375A-BA4E-4E31-A4FF-E64BDFD7D832}" type="slidenum">
              <a:rPr lang="pt-BR">
                <a:solidFill>
                  <a:srgbClr val="000000"/>
                </a:solidFill>
                <a:latin typeface="Times New Roman" pitchFamily="18" charset="0"/>
                <a:cs typeface="+mn-cs"/>
              </a:rPr>
              <a:pPr eaLnBrk="1" hangingPunct="1">
                <a:defRPr/>
              </a:pPr>
              <a:t>‹nº›</a:t>
            </a:fld>
            <a:endParaRPr lang="pt-BR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694" y="0"/>
            <a:ext cx="12481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470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helio.fernandes@previdencia.gov.br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" y="-315416"/>
            <a:ext cx="12192000" cy="7306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elix Titling" pitchFamily="82" charset="0"/>
              <a:cs typeface="Arial" panose="020B0604020202020204" pitchFamily="34" charset="0"/>
            </a:endParaRPr>
          </a:p>
          <a:p>
            <a:pPr algn="ctr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elix Titling" pitchFamily="82" charset="0"/>
              <a:cs typeface="Arial" panose="020B0604020202020204" pitchFamily="34" charset="0"/>
            </a:endParaRPr>
          </a:p>
          <a:p>
            <a:pPr algn="ctr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elix Titling" pitchFamily="82" charset="0"/>
              <a:cs typeface="Arial" panose="020B0604020202020204" pitchFamily="34" charset="0"/>
            </a:endParaRPr>
          </a:p>
          <a:p>
            <a:pPr algn="ctr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elix Titling" pitchFamily="82" charset="0"/>
              <a:cs typeface="Arial" panose="020B0604020202020204" pitchFamily="34" charset="0"/>
            </a:endParaRPr>
          </a:p>
          <a:p>
            <a:pPr algn="ctr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elix Titling" pitchFamily="82" charset="0"/>
              <a:cs typeface="Arial" panose="020B0604020202020204" pitchFamily="34" charset="0"/>
            </a:endParaRPr>
          </a:p>
          <a:p>
            <a:pPr algn="ctr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elix Titling" pitchFamily="82" charset="0"/>
              <a:cs typeface="Arial" panose="020B0604020202020204" pitchFamily="34" charset="0"/>
            </a:endParaRPr>
          </a:p>
          <a:p>
            <a:pPr algn="ctr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elix Titling" pitchFamily="82" charset="0"/>
              <a:cs typeface="Arial" panose="020B0604020202020204" pitchFamily="34" charset="0"/>
            </a:endParaRPr>
          </a:p>
          <a:p>
            <a:pPr algn="ctr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elix Titling" pitchFamily="82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BR" sz="3600" b="1" spc="300" dirty="0" smtClean="0">
                <a:latin typeface="Times New Roman" pitchFamily="18" charset="0"/>
                <a:cs typeface="Times New Roman" pitchFamily="18" charset="0"/>
              </a:rPr>
              <a:t>PRO-GESTÃO RPPS</a:t>
            </a:r>
          </a:p>
          <a:p>
            <a:pPr algn="ctr">
              <a:defRPr/>
            </a:pPr>
            <a:endParaRPr lang="pt-BR" sz="3600" b="1" spc="3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pt-BR" sz="2800" b="1" spc="300" dirty="0" smtClean="0">
                <a:latin typeface="Times New Roman" pitchFamily="18" charset="0"/>
                <a:cs typeface="Times New Roman" pitchFamily="18" charset="0"/>
              </a:rPr>
              <a:t>PROGRAMA DE CERTIFICAÇÃO INSTITUCIONAL E MODERNIZAÇÃO DA GESTÃO DOS REGIMES PRÓPRIOS DE PREVIDÊNCIA SOCIAL DA UNIÃO, DOS ESTADOS, DO DISTRITO FEDERAL E DOS MUNICÍPIOS</a:t>
            </a:r>
            <a:endParaRPr lang="pt-B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80000"/>
              </a:lnSpc>
            </a:pPr>
            <a:endParaRPr lang="pt-BR" altLang="pt-BR" sz="20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80000"/>
              </a:lnSpc>
            </a:pPr>
            <a:endParaRPr lang="pt-BR" alt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80000"/>
              </a:lnSpc>
            </a:pPr>
            <a:endParaRPr lang="pt-BR" altLang="pt-BR" sz="24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80000"/>
              </a:lnSpc>
            </a:pPr>
            <a:endParaRPr lang="pt-BR" alt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80000"/>
              </a:lnSpc>
            </a:pPr>
            <a:endParaRPr lang="pt-BR" altLang="pt-BR" sz="24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80000"/>
              </a:lnSpc>
            </a:pPr>
            <a:r>
              <a:rPr lang="pt-BR" altLang="pt-BR" sz="2400" dirty="0" smtClean="0">
                <a:latin typeface="Times New Roman" pitchFamily="18" charset="0"/>
                <a:cs typeface="Times New Roman" pitchFamily="18" charset="0"/>
              </a:rPr>
              <a:t>   Cuiabá</a:t>
            </a:r>
            <a:r>
              <a:rPr lang="pt-BR" altLang="pt-B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altLang="pt-BR" sz="2400" dirty="0" smtClean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pt-BR" altLang="pt-BR" sz="24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pt-BR" altLang="pt-BR" sz="2400" dirty="0" smtClean="0">
                <a:latin typeface="Times New Roman" pitchFamily="18" charset="0"/>
                <a:cs typeface="Times New Roman" pitchFamily="18" charset="0"/>
              </a:rPr>
              <a:t>março </a:t>
            </a:r>
            <a:r>
              <a:rPr lang="pt-BR" altLang="pt-BR" sz="24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pt-BR" altLang="pt-BR" sz="2400" dirty="0" smtClean="0">
                <a:latin typeface="Times New Roman" pitchFamily="18" charset="0"/>
                <a:cs typeface="Times New Roman" pitchFamily="18" charset="0"/>
              </a:rPr>
              <a:t>2018</a:t>
            </a:r>
            <a:endParaRPr lang="pt-BR" alt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pt-BR" altLang="pt-BR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86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624418" y="1052513"/>
            <a:ext cx="10850033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PRÓ-GESTÃO RPPS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– DIMENSÕES PARA CERTIFICAÇÃO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551384" y="1798488"/>
            <a:ext cx="11521017" cy="321468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/>
          <a:lstStyle/>
          <a:p>
            <a:pPr marL="539750" indent="-454025"/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I - </a:t>
            </a:r>
            <a:r>
              <a:rPr lang="pt-BR" sz="2000" b="1" u="sng" dirty="0">
                <a:latin typeface="Times New Roman" pitchFamily="18" charset="0"/>
                <a:cs typeface="Times New Roman" pitchFamily="18" charset="0"/>
              </a:rPr>
              <a:t>CONTROLES </a:t>
            </a:r>
            <a:r>
              <a:rPr lang="pt-BR" sz="2000" b="1" u="sng" dirty="0" smtClean="0">
                <a:latin typeface="Times New Roman" pitchFamily="18" charset="0"/>
                <a:cs typeface="Times New Roman" pitchFamily="18" charset="0"/>
              </a:rPr>
              <a:t>INTERNOS</a:t>
            </a:r>
          </a:p>
          <a:p>
            <a:pPr marL="539750" indent="-454025"/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pPr marL="539750" indent="-454025"/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pPr marL="539750" indent="-454025">
              <a:lnSpc>
                <a:spcPct val="150000"/>
              </a:lnSpc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1 - 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Mapeamento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das atividades das áreas de atuação do RPPS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pPr marL="539750" indent="-454025">
              <a:lnSpc>
                <a:spcPct val="150000"/>
              </a:lnSpc>
            </a:pPr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pPr marL="539750" indent="-454025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Escolha da(s) área(s) a serem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mapeadas obrigatórias (Benefícios - sempre </a:t>
            </a:r>
          </a:p>
          <a:p>
            <a:pPr marL="85725">
              <a:lnSpc>
                <a:spcPct val="150000"/>
              </a:lnSpc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Obrigatória - independente do Nível) 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pPr marL="539750" indent="-454025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Definição da quantidade de áreas a serem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mapeadas ( Depende do Nível)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261" y="5085036"/>
            <a:ext cx="30734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7928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624418" y="1052513"/>
            <a:ext cx="10850033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PRÓ-GESTÃO RPPS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– DIMENSÕES PARA CERTIFICAÇÃO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551384" y="1798488"/>
            <a:ext cx="11521017" cy="321468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/>
          <a:lstStyle/>
          <a:p>
            <a:pPr marL="539750" indent="-454025"/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I - </a:t>
            </a:r>
            <a:r>
              <a:rPr lang="pt-BR" sz="2000" b="1" u="sng" dirty="0">
                <a:latin typeface="Times New Roman" pitchFamily="18" charset="0"/>
                <a:cs typeface="Times New Roman" pitchFamily="18" charset="0"/>
              </a:rPr>
              <a:t>CONTROLES </a:t>
            </a:r>
            <a:r>
              <a:rPr lang="pt-BR" sz="2000" b="1" u="sng" dirty="0" smtClean="0">
                <a:latin typeface="Times New Roman" pitchFamily="18" charset="0"/>
                <a:cs typeface="Times New Roman" pitchFamily="18" charset="0"/>
              </a:rPr>
              <a:t>INTERNOS</a:t>
            </a:r>
          </a:p>
          <a:p>
            <a:pPr marL="539750" indent="-454025"/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pPr marL="539750" indent="-454025">
              <a:lnSpc>
                <a:spcPct val="150000"/>
              </a:lnSpc>
            </a:pP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sz="2000" b="1" dirty="0" err="1">
                <a:latin typeface="Times New Roman" pitchFamily="18" charset="0"/>
                <a:cs typeface="Times New Roman" pitchFamily="18" charset="0"/>
              </a:rPr>
              <a:t>Manualização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 das atividades das áreas de atuação do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RPPS</a:t>
            </a:r>
          </a:p>
          <a:p>
            <a:pPr marL="539750" indent="-454025">
              <a:lnSpc>
                <a:spcPct val="150000"/>
              </a:lnSpc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39750" indent="-454025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Escolha da(s) área(s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) obrigatórias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a serem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manualizadas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(ex. concessão de aposentadoria, concessão de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pensão,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revisão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de aposentadoria)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pPr marL="539750" indent="-454025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Definição da quantidade de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processos e atividades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a serem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manualizadas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5725">
              <a:lnSpc>
                <a:spcPct val="150000"/>
              </a:lnSpc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(Depende do Nível) 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251" y="4941169"/>
            <a:ext cx="30734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5827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624418" y="1052513"/>
            <a:ext cx="10850033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PRÓ-GESTÃO RPPS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– DIMENSÕES PARA CERTIFICAÇÃO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35360" y="1798488"/>
            <a:ext cx="11521017" cy="321468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/>
          <a:lstStyle/>
          <a:p>
            <a:pPr marL="539750" indent="-454025" algn="just"/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I - </a:t>
            </a:r>
            <a:r>
              <a:rPr lang="pt-BR" sz="2000" b="1" u="sng" dirty="0">
                <a:latin typeface="Times New Roman" pitchFamily="18" charset="0"/>
                <a:cs typeface="Times New Roman" pitchFamily="18" charset="0"/>
              </a:rPr>
              <a:t>CONTROLES </a:t>
            </a:r>
            <a:r>
              <a:rPr lang="pt-BR" sz="2000" b="1" u="sng" dirty="0" smtClean="0">
                <a:latin typeface="Times New Roman" pitchFamily="18" charset="0"/>
                <a:cs typeface="Times New Roman" pitchFamily="18" charset="0"/>
              </a:rPr>
              <a:t>INTERNOS</a:t>
            </a:r>
          </a:p>
          <a:p>
            <a:pPr marL="539750" indent="-454025" algn="just"/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pPr marL="539750" indent="-454025" algn="just"/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pPr marL="539750" indent="-454025" algn="just">
              <a:lnSpc>
                <a:spcPct val="150000"/>
              </a:lnSpc>
            </a:pP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- Capacitação e certificação dos gestores e servidores das áreas de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risco</a:t>
            </a:r>
          </a:p>
          <a:p>
            <a:pPr marL="539750" indent="-454025" algn="just">
              <a:lnSpc>
                <a:spcPct val="150000"/>
              </a:lnSpc>
            </a:pP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  <a:p>
            <a:pPr marL="539750" indent="-454025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Capacitação e Certificação dos gestores e servidores das áreas de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risco (Gestor </a:t>
            </a:r>
          </a:p>
          <a:p>
            <a:pPr marL="85725" algn="just">
              <a:lnSpc>
                <a:spcPct val="150000"/>
              </a:lnSpc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de Recursos, Comitê de Investimento, Membros dos Conselhos Fiscal e de </a:t>
            </a:r>
          </a:p>
          <a:p>
            <a:pPr marL="85725" algn="just">
              <a:lnSpc>
                <a:spcPct val="150000"/>
              </a:lnSpc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Administração, Diretoria)</a:t>
            </a:r>
          </a:p>
          <a:p>
            <a:pPr marL="539750" indent="-454025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CPA 10, CPA 20, CGA (ou equivalentes)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272" y="5157193"/>
            <a:ext cx="30734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9489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624418" y="1052513"/>
            <a:ext cx="10850033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PRÓ-GESTÃO RPPS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– DIMENSÕES PARA CERTIFICAÇÃO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551384" y="1726480"/>
            <a:ext cx="11521017" cy="321468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/>
          <a:lstStyle/>
          <a:p>
            <a:pPr marL="539750" indent="-454025"/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I - </a:t>
            </a:r>
            <a:r>
              <a:rPr lang="pt-BR" sz="2000" b="1" u="sng" dirty="0">
                <a:latin typeface="Times New Roman" pitchFamily="18" charset="0"/>
                <a:cs typeface="Times New Roman" pitchFamily="18" charset="0"/>
              </a:rPr>
              <a:t>CONTROLES </a:t>
            </a:r>
            <a:r>
              <a:rPr lang="pt-BR" sz="2000" b="1" u="sng" dirty="0" smtClean="0">
                <a:latin typeface="Times New Roman" pitchFamily="18" charset="0"/>
                <a:cs typeface="Times New Roman" pitchFamily="18" charset="0"/>
              </a:rPr>
              <a:t>INTERNOS</a:t>
            </a:r>
          </a:p>
          <a:p>
            <a:pPr marL="539750" indent="-454025"/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pPr marL="539750" indent="-454025"/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pPr marL="539750" indent="-454025">
              <a:lnSpc>
                <a:spcPct val="150000"/>
              </a:lnSpc>
            </a:pP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- Estrutura de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Controle Interno (CI)</a:t>
            </a:r>
          </a:p>
          <a:p>
            <a:pPr marL="539750" indent="-454025">
              <a:lnSpc>
                <a:spcPct val="150000"/>
              </a:lnSpc>
            </a:pP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  <a:p>
            <a:pPr marL="539750" indent="-454025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Existência de Controle Interno (no Ente e/ou no RPPS);</a:t>
            </a:r>
          </a:p>
          <a:p>
            <a:pPr marL="539750" indent="-454025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Emissão de Relatórios (periodicidade - Depende do Nível) </a:t>
            </a:r>
          </a:p>
          <a:p>
            <a:pPr marL="539750" indent="-454025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Capacitação (servidores que atuam no CI, no Comitê de Investimentos, nos Conselhos e na Diretoria - Depende do Nível)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261" y="5085036"/>
            <a:ext cx="30734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600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1006608" y="908720"/>
            <a:ext cx="10850033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PRÓ-GESTÃO RPPS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– DIMENSÕES PARA CERTIFICAÇÃO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199720" y="1412776"/>
            <a:ext cx="11521017" cy="321468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/>
          <a:lstStyle/>
          <a:p>
            <a:pPr marL="539750" indent="-454025"/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I - </a:t>
            </a:r>
            <a:r>
              <a:rPr lang="pt-BR" sz="2000" b="1" u="sng" dirty="0">
                <a:latin typeface="Times New Roman" pitchFamily="18" charset="0"/>
                <a:cs typeface="Times New Roman" pitchFamily="18" charset="0"/>
              </a:rPr>
              <a:t>CONTROLES </a:t>
            </a:r>
            <a:r>
              <a:rPr lang="pt-BR" sz="2000" b="1" u="sng" dirty="0" smtClean="0">
                <a:latin typeface="Times New Roman" pitchFamily="18" charset="0"/>
                <a:cs typeface="Times New Roman" pitchFamily="18" charset="0"/>
              </a:rPr>
              <a:t>INTERNOS</a:t>
            </a:r>
          </a:p>
          <a:p>
            <a:pPr marL="539750" indent="-454025"/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pPr marL="539750" indent="-454025"/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pPr marL="539750" indent="-454025">
              <a:lnSpc>
                <a:spcPct val="150000"/>
              </a:lnSpc>
            </a:pP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- Política de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Segurança 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da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Informação</a:t>
            </a:r>
          </a:p>
          <a:p>
            <a:pPr marL="539750" indent="-454025">
              <a:lnSpc>
                <a:spcPct val="150000"/>
              </a:lnSpc>
            </a:pPr>
            <a:endParaRPr lang="pt-B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39750" indent="-454025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Abrangência (servidores e prestadores)</a:t>
            </a:r>
          </a:p>
          <a:p>
            <a:pPr marL="539750" indent="-454025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Existência de regras de uso dos equipamentos de TI</a:t>
            </a:r>
          </a:p>
          <a:p>
            <a:pPr marL="539750" indent="-454025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Divulgação da Política de Segurança </a:t>
            </a:r>
          </a:p>
          <a:p>
            <a:pPr marL="539750" indent="-454025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Existência de um Comitê de Segurança de informação no âmbito do Ente </a:t>
            </a:r>
          </a:p>
          <a:p>
            <a:pPr marL="85725">
              <a:lnSpc>
                <a:spcPct val="150000"/>
              </a:lnSpc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      Federativo ou do RPPS ( Nível IV)</a:t>
            </a:r>
          </a:p>
          <a:p>
            <a:pPr marL="539750" indent="-454025">
              <a:lnSpc>
                <a:spcPct val="150000"/>
              </a:lnSpc>
            </a:pP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  <a:p>
            <a:pPr marL="539750" indent="-454025">
              <a:lnSpc>
                <a:spcPct val="150000"/>
              </a:lnSpc>
              <a:buFont typeface="Wingdings" pitchFamily="2" charset="2"/>
              <a:buChar char="ü"/>
            </a:pP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251" y="5085036"/>
            <a:ext cx="30734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9282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1006608" y="764704"/>
            <a:ext cx="10850033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PRÓ-GESTÃO RPPS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– DIMENSÕES PARA CERTIFICAÇÃO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551384" y="1870496"/>
            <a:ext cx="11521017" cy="321468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/>
          <a:lstStyle/>
          <a:p>
            <a:pPr marL="539750" indent="-454025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    I 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sz="2000" b="1" u="sng" dirty="0">
                <a:latin typeface="Times New Roman" pitchFamily="18" charset="0"/>
                <a:cs typeface="Times New Roman" pitchFamily="18" charset="0"/>
              </a:rPr>
              <a:t>CONTROLES </a:t>
            </a:r>
            <a:r>
              <a:rPr lang="pt-BR" sz="2000" b="1" u="sng" dirty="0" smtClean="0">
                <a:latin typeface="Times New Roman" pitchFamily="18" charset="0"/>
                <a:cs typeface="Times New Roman" pitchFamily="18" charset="0"/>
              </a:rPr>
              <a:t>INTERNOS</a:t>
            </a:r>
          </a:p>
          <a:p>
            <a:pPr marL="539750" indent="-454025"/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pPr marL="539750" indent="-454025">
              <a:lnSpc>
                <a:spcPct val="150000"/>
              </a:lnSpc>
            </a:pP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    6 - 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Gestão e controle da base de dados cadastrais dos servidores públicos, aposentados e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pensionistas</a:t>
            </a:r>
          </a:p>
          <a:p>
            <a:pPr marL="996950" lvl="1" indent="-454025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Periodicidade da atualização do banco de dados cadastral (ativos, aposentados e pensionistas)</a:t>
            </a:r>
          </a:p>
          <a:p>
            <a:pPr marL="985838" indent="-447675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 Constituição das bases de dados com estrutura (layout) que possibilite a     exportação dos dados para o Cadastro Nacional de Informações Sociais-CNIS/RPPS</a:t>
            </a:r>
          </a:p>
          <a:p>
            <a:pPr marL="985838" indent="-447675">
              <a:lnSpc>
                <a:spcPct val="150000"/>
              </a:lnSpc>
              <a:buFont typeface="Wingdings" pitchFamily="2" charset="2"/>
              <a:buChar char="ü"/>
              <a:tabLst>
                <a:tab pos="985838" algn="l"/>
              </a:tabLst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Transmissão da base de dados dos servidores ativos, aposentados e pensionistas para o CNIS-RPPS.</a:t>
            </a:r>
          </a:p>
          <a:p>
            <a:pPr marL="996950" lvl="1" indent="-454025">
              <a:lnSpc>
                <a:spcPct val="150000"/>
              </a:lnSpc>
              <a:buFont typeface="Wingdings" pitchFamily="2" charset="2"/>
              <a:buChar char="ü"/>
            </a:pP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261" y="5445224"/>
            <a:ext cx="307340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179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624418" y="1052513"/>
            <a:ext cx="10850033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PRÓ-GESTÃO RPPS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– DIMENSÕES PARA CERTIFICAÇÃO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391741" y="1798488"/>
            <a:ext cx="11521017" cy="321468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000" b="1" dirty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II - </a:t>
            </a:r>
            <a:r>
              <a:rPr lang="pt-BR" sz="2000" b="1" u="sng" dirty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GOVERNANÇA </a:t>
            </a:r>
            <a:r>
              <a:rPr lang="pt-BR" sz="2000" b="1" u="sng" dirty="0" smtClean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CORPORATIVA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pt-BR" sz="2000" b="1" u="sng" dirty="0">
              <a:latin typeface="Times New Roman" pitchFamily="18" charset="0"/>
              <a:ea typeface="MS Mincho" panose="02020609040205080304" pitchFamily="49" charset="-128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000" b="1" dirty="0" smtClean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1 </a:t>
            </a:r>
            <a:r>
              <a:rPr lang="pt-BR" sz="2000" b="1" dirty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- Relatório de </a:t>
            </a:r>
            <a:r>
              <a:rPr lang="pt-BR" sz="2000" b="1" dirty="0" smtClean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Governança Corporativa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pt-BR" sz="2000" dirty="0" smtClean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Conteúdo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pt-BR" sz="2000" dirty="0" smtClean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Temporariedade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BR" sz="2000" b="1" dirty="0" smtClean="0">
              <a:latin typeface="Times New Roman" pitchFamily="18" charset="0"/>
              <a:ea typeface="MS Mincho" panose="02020609040205080304" pitchFamily="49" charset="-128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000" b="1" dirty="0" smtClean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2 </a:t>
            </a:r>
            <a:r>
              <a:rPr lang="pt-BR" sz="2000" b="1" dirty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– Planejamento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pt-BR" sz="2000" dirty="0" smtClean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Plano </a:t>
            </a:r>
            <a:r>
              <a:rPr lang="pt-BR" sz="2000" dirty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de Ação/ Planejamento Estratégico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pt-BR" sz="2000" dirty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Temporariedade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pt-BR" sz="2000" dirty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Publicação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BR" sz="2000" dirty="0">
              <a:latin typeface="Times New Roman" pitchFamily="18" charset="0"/>
              <a:ea typeface="MS Mincho" panose="02020609040205080304" pitchFamily="49" charset="-128"/>
              <a:cs typeface="Times New Roman" pitchFamily="18" charset="0"/>
            </a:endParaRPr>
          </a:p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BR" sz="2000" b="1" dirty="0">
              <a:latin typeface="Times New Roman" pitchFamily="18" charset="0"/>
              <a:ea typeface="MS Mincho" panose="02020609040205080304" pitchFamily="49" charset="-128"/>
              <a:cs typeface="Times New Roman" pitchFamily="18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272" y="5157044"/>
            <a:ext cx="30734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1829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814586" y="692696"/>
            <a:ext cx="10850033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PRÓ-GESTÃO RPPS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– DIMENSÕES PARA CERTIFICAÇÃO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295468" y="1366440"/>
            <a:ext cx="11521017" cy="321468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000" b="1" dirty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II - </a:t>
            </a:r>
            <a:r>
              <a:rPr lang="pt-BR" sz="2000" b="1" u="sng" dirty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GOVERNANÇA </a:t>
            </a:r>
            <a:r>
              <a:rPr lang="pt-BR" sz="2000" b="1" u="sng" dirty="0" smtClean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CORPORATIVA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pt-BR" sz="2000" b="1" u="sng" dirty="0" smtClean="0">
              <a:latin typeface="Times New Roman" pitchFamily="18" charset="0"/>
              <a:ea typeface="MS Mincho" panose="02020609040205080304" pitchFamily="49" charset="-128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000" b="1" dirty="0" smtClean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3 </a:t>
            </a:r>
            <a:r>
              <a:rPr lang="pt-BR" sz="2000" b="1" dirty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- Relatório de </a:t>
            </a:r>
            <a:r>
              <a:rPr lang="pt-BR" sz="2000" b="1" dirty="0" smtClean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Gestão Atuarial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Monitoramento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atuarial dos planos de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benefícios;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pt-BR" sz="2000" dirty="0" smtClean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Elaboração de relatórios (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Relatório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de análise dos resultados das Avaliações </a:t>
            </a: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     Atuariais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anuais relativas aos três últimos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exercícios;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elatório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de estudo </a:t>
            </a: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     técnico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de aderência das hipóteses biométricas, demográficas, econômicas e </a:t>
            </a: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     financeiras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do plano de benefícios dos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RPPS).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000" b="1" dirty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4 - Código de Ética da instituição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pt-BR" sz="2000" dirty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Existência do Código de Ética, sua divulgação, capacitação e </a:t>
            </a:r>
            <a:endParaRPr lang="pt-BR" sz="2000" dirty="0" smtClean="0">
              <a:latin typeface="Times New Roman" pitchFamily="18" charset="0"/>
              <a:ea typeface="MS Mincho" panose="02020609040205080304" pitchFamily="49" charset="-128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 </a:t>
            </a:r>
            <a:r>
              <a:rPr lang="pt-BR" sz="2000" dirty="0" smtClean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      elaboração </a:t>
            </a:r>
            <a:r>
              <a:rPr lang="pt-BR" sz="2000" dirty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de relatórios.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endParaRPr lang="pt-BR" sz="2000" dirty="0">
              <a:latin typeface="Times New Roman" pitchFamily="18" charset="0"/>
              <a:ea typeface="MS Mincho" panose="02020609040205080304" pitchFamily="49" charset="-128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endParaRPr lang="pt-BR" sz="2000" dirty="0">
              <a:latin typeface="Times New Roman" pitchFamily="18" charset="0"/>
              <a:ea typeface="MS Mincho" panose="02020609040205080304" pitchFamily="49" charset="-128"/>
              <a:cs typeface="Times New Roman" pitchFamily="18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5661248"/>
            <a:ext cx="3264529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4236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624418" y="908720"/>
            <a:ext cx="10850033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PRÓ-GESTÃO RPPS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– DIMENSÕES PARA CERTIFICAÇÃO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767408" y="1438448"/>
            <a:ext cx="10800260" cy="321468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000" b="1" dirty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II - </a:t>
            </a:r>
            <a:r>
              <a:rPr lang="pt-BR" sz="2000" b="1" u="sng" dirty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GOVERNANÇA </a:t>
            </a:r>
            <a:r>
              <a:rPr lang="pt-BR" sz="2000" b="1" u="sng" dirty="0" smtClean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CORPORATIVA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pt-BR" sz="2000" b="1" u="sng" dirty="0">
              <a:latin typeface="Times New Roman" pitchFamily="18" charset="0"/>
              <a:ea typeface="MS Mincho" panose="02020609040205080304" pitchFamily="49" charset="-128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000" b="1" dirty="0" smtClean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5 </a:t>
            </a:r>
            <a:r>
              <a:rPr lang="pt-BR" sz="2000" b="1" dirty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- Políticas previdenciárias de saúde e segurança do </a:t>
            </a:r>
            <a:r>
              <a:rPr lang="pt-BR" sz="2000" b="1" dirty="0" smtClean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servidor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pt-BR" sz="2000" dirty="0" smtClean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Ações conjuntas do Ente e do RPPS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Adoção de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medidas preventivas, que visem à redução dos riscos inerentes ao ambiente de trabalho e das situações que provocam o adoecimento e a incapacidade laborativa dos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servidores (exames admissionais,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laborar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Laudo Técnico de Condições Ambientais do Trabalho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– LTCAT,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ublicar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lei ou decreto estabelecendo Política de Atenção à Saúde e Segurança do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Servidor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pt-BR" sz="2000" b="1" dirty="0" smtClean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Exceção: Somente a partir de </a:t>
            </a:r>
            <a:r>
              <a:rPr lang="pt-BR" sz="2000" b="1" dirty="0" smtClean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2019 (Níveis I e II) e a partir de 2020 (III e IV) – Plano de Ação</a:t>
            </a:r>
            <a:endParaRPr lang="pt-BR" sz="2000" b="1" dirty="0">
              <a:latin typeface="Times New Roman" pitchFamily="18" charset="0"/>
              <a:ea typeface="MS Mincho" panose="02020609040205080304" pitchFamily="49" charset="-128"/>
              <a:cs typeface="Times New Roman" pitchFamily="18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896" y="5771532"/>
            <a:ext cx="307340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3784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624418" y="1052513"/>
            <a:ext cx="10850033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PRÓ-GESTÃO RPPS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– DIMENSÕES PARA CERTIFICAÇÃO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391478" y="1798488"/>
            <a:ext cx="10561340" cy="321468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000" b="1" dirty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II - </a:t>
            </a:r>
            <a:r>
              <a:rPr lang="pt-BR" sz="2000" b="1" u="sng" dirty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GOVERNANÇA </a:t>
            </a:r>
            <a:r>
              <a:rPr lang="pt-BR" sz="2000" b="1" u="sng" dirty="0" smtClean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CORPORATIVA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pt-BR" sz="2000" b="1" u="sng" dirty="0">
              <a:latin typeface="Times New Roman" pitchFamily="18" charset="0"/>
              <a:ea typeface="MS Mincho" panose="02020609040205080304" pitchFamily="49" charset="-128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000" b="1" dirty="0" smtClean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6 </a:t>
            </a:r>
            <a:r>
              <a:rPr lang="pt-BR" sz="2000" b="1" dirty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- Política de </a:t>
            </a:r>
            <a:r>
              <a:rPr lang="pt-BR" sz="2000" b="1" dirty="0" smtClean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investimentos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Elaboração de relatórios, de estudos</a:t>
            </a:r>
            <a:r>
              <a:rPr lang="pt-BR" sz="2000" dirty="0" smtClean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,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e c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riação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, dentro da estrutura do RPPS, de área específica para acompanhamento e monitoramento contínuo dos riscos e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rentabilidades.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000" b="1" dirty="0" smtClean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7 </a:t>
            </a:r>
            <a:r>
              <a:rPr lang="pt-BR" sz="2000" b="1" dirty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- Comitê de Investimentos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pt-BR" sz="2000" dirty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Composição(quantitativo), vínculo (Ente ou RPPS), </a:t>
            </a:r>
            <a:r>
              <a:rPr lang="pt-BR" sz="2000" dirty="0" smtClean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segurado </a:t>
            </a:r>
            <a:r>
              <a:rPr lang="pt-BR" sz="2000" dirty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ou não.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BR" sz="2000" dirty="0">
              <a:latin typeface="Times New Roman" pitchFamily="18" charset="0"/>
              <a:ea typeface="MS Mincho" panose="02020609040205080304" pitchFamily="49" charset="-128"/>
              <a:cs typeface="Times New Roman" pitchFamily="18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417" y="5013177"/>
            <a:ext cx="30734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4139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9456" y="1124745"/>
            <a:ext cx="10081119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4045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624418" y="1052513"/>
            <a:ext cx="10850033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PRÓ-GESTÃO RPPS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– DIMENSÕES PARA CERTIFICAÇÃO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983432" y="1700808"/>
            <a:ext cx="10561340" cy="299866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000" b="1" dirty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II - </a:t>
            </a:r>
            <a:r>
              <a:rPr lang="pt-BR" sz="2000" b="1" u="sng" dirty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GOVERNANÇA </a:t>
            </a:r>
            <a:r>
              <a:rPr lang="pt-BR" sz="2000" b="1" u="sng" dirty="0" smtClean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CORPORATIVA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pt-BR" sz="2000" b="1" u="sng" dirty="0">
              <a:latin typeface="Times New Roman" pitchFamily="18" charset="0"/>
              <a:ea typeface="MS Mincho" panose="02020609040205080304" pitchFamily="49" charset="-128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000" b="1" dirty="0" smtClean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8 – Transparência</a:t>
            </a:r>
            <a:endParaRPr lang="pt-BR" sz="2000" b="1" dirty="0">
              <a:latin typeface="Times New Roman" pitchFamily="18" charset="0"/>
              <a:ea typeface="MS Mincho" panose="02020609040205080304" pitchFamily="49" charset="-128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pt-BR" sz="2000" dirty="0" smtClean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Divulgação de atos, atas de reunião, relatórios, certidões,  acesso à links, políticas, demonstrativos.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endParaRPr lang="pt-BR" sz="2000" dirty="0" smtClean="0">
              <a:latin typeface="Times New Roman" pitchFamily="18" charset="0"/>
              <a:ea typeface="MS Mincho" panose="02020609040205080304" pitchFamily="49" charset="-128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000" b="1" dirty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9 - Definição de limites de </a:t>
            </a:r>
            <a:r>
              <a:rPr lang="pt-BR" sz="2000" b="1" dirty="0" smtClean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alçadas</a:t>
            </a:r>
            <a:endParaRPr lang="pt-BR" sz="2000" dirty="0">
              <a:latin typeface="Times New Roman" pitchFamily="18" charset="0"/>
              <a:ea typeface="MS Mincho" panose="02020609040205080304" pitchFamily="49" charset="-128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Definição das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competências e responsabilidades dos gestores do RPPS para os atos administrativos, estabelecendo responsabilidades compartilhadas nos processos decisórios do RPPS. 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endParaRPr lang="pt-BR" sz="2000" dirty="0" smtClean="0">
              <a:latin typeface="Times New Roman" pitchFamily="18" charset="0"/>
              <a:ea typeface="MS Mincho" panose="02020609040205080304" pitchFamily="49" charset="-128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endParaRPr lang="pt-BR" sz="2000" dirty="0">
              <a:latin typeface="Times New Roman" pitchFamily="18" charset="0"/>
              <a:ea typeface="MS Mincho" panose="02020609040205080304" pitchFamily="49" charset="-128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endParaRPr lang="pt-BR" sz="2000" dirty="0" smtClean="0">
              <a:latin typeface="Times New Roman" pitchFamily="18" charset="0"/>
              <a:ea typeface="MS Mincho" panose="02020609040205080304" pitchFamily="49" charset="-128"/>
              <a:cs typeface="Times New Roman" pitchFamily="18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272" y="5373216"/>
            <a:ext cx="307340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8345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623698" y="942532"/>
            <a:ext cx="10850033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PRÓ-GESTÃO RPPS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– DIMENSÕES PARA CERTIFICAÇÃO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839416" y="1582464"/>
            <a:ext cx="10434797" cy="321468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000" b="1" dirty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II - </a:t>
            </a:r>
            <a:r>
              <a:rPr lang="pt-BR" sz="2000" b="1" u="sng" dirty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GOVERNANÇA CORPORATIVA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pt-BR" sz="2000" b="1" dirty="0">
              <a:latin typeface="Times New Roman" pitchFamily="18" charset="0"/>
              <a:ea typeface="MS Mincho" panose="02020609040205080304" pitchFamily="49" charset="-128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000" b="1" dirty="0" smtClean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10 </a:t>
            </a:r>
            <a:r>
              <a:rPr lang="pt-BR" sz="2000" b="1" dirty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-</a:t>
            </a:r>
            <a:r>
              <a:rPr lang="pt-BR" sz="2000" dirty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 </a:t>
            </a:r>
            <a:r>
              <a:rPr lang="pt-BR" sz="2000" b="1" dirty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Segregação das </a:t>
            </a:r>
            <a:r>
              <a:rPr lang="pt-BR" sz="2000" b="1" dirty="0" smtClean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atividades</a:t>
            </a:r>
            <a:endParaRPr lang="pt-BR" sz="2000" dirty="0" smtClean="0">
              <a:latin typeface="Times New Roman" pitchFamily="18" charset="0"/>
              <a:ea typeface="MS Mincho" panose="02020609040205080304" pitchFamily="49" charset="-128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A segregação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das atividades em setores com responsáveis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distintos com o objetivo de diminuir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o risco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operacional, favorecer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a governança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corporativa,  diminuir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a probabilidade de erros e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oferecer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segurança na gestão dos benefícios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000" b="1" dirty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11 - </a:t>
            </a:r>
            <a:r>
              <a:rPr lang="pt-BR" sz="2000" b="1" dirty="0" smtClean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Ouvidoria</a:t>
            </a:r>
            <a:endParaRPr lang="pt-BR" sz="2000" b="1" dirty="0">
              <a:latin typeface="Times New Roman" pitchFamily="18" charset="0"/>
              <a:ea typeface="MS Mincho" panose="02020609040205080304" pitchFamily="49" charset="-128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pt-BR" sz="2000" dirty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Existência no Ente ou no RPPS, estruturação, vínculo (efetivo, comissionado), certificação. 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endParaRPr lang="pt-BR" sz="2000" dirty="0">
              <a:latin typeface="Times New Roman" pitchFamily="18" charset="0"/>
              <a:ea typeface="MS Mincho" panose="02020609040205080304" pitchFamily="49" charset="-128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5157192"/>
            <a:ext cx="3072341" cy="1585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9194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624418" y="1052513"/>
            <a:ext cx="10850033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PRÓ-GESTÃO RPPS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– DIMENSÕES PARA CERTIFICAÇÃO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983432" y="1870496"/>
            <a:ext cx="10465329" cy="321468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000" b="1" dirty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II - </a:t>
            </a:r>
            <a:r>
              <a:rPr lang="pt-BR" sz="2000" b="1" u="sng" dirty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GOVERNANÇA CORPORATIVA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pt-BR" sz="2000" b="1" dirty="0">
              <a:latin typeface="Times New Roman" pitchFamily="18" charset="0"/>
              <a:ea typeface="MS Mincho" panose="02020609040205080304" pitchFamily="49" charset="-128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000" b="1" dirty="0" smtClean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12 – Direção Executiva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pt-BR" sz="2000" dirty="0" smtClean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Formação (curso superior, especialização) e certificação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endParaRPr lang="pt-BR" sz="2000" dirty="0">
              <a:latin typeface="Times New Roman" pitchFamily="18" charset="0"/>
              <a:ea typeface="MS Mincho" panose="02020609040205080304" pitchFamily="49" charset="-128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000" b="1" dirty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13 - Conselho </a:t>
            </a:r>
            <a:r>
              <a:rPr lang="pt-BR" sz="2000" b="1" dirty="0" smtClean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Fiscal</a:t>
            </a:r>
            <a:endParaRPr lang="pt-BR" sz="2000" dirty="0" smtClean="0">
              <a:latin typeface="Times New Roman" pitchFamily="18" charset="0"/>
              <a:ea typeface="MS Mincho" panose="02020609040205080304" pitchFamily="49" charset="-128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pt-BR" sz="2000" dirty="0" smtClean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Formação </a:t>
            </a:r>
            <a:r>
              <a:rPr lang="pt-BR" sz="2000" dirty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(curso superior, especialização</a:t>
            </a:r>
            <a:r>
              <a:rPr lang="pt-BR" sz="2000" dirty="0" smtClean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), composição (paritária ou não), voto de qualidade (representação dos segurados).</a:t>
            </a:r>
            <a:endParaRPr lang="pt-BR" sz="2000" dirty="0">
              <a:latin typeface="Times New Roman" pitchFamily="18" charset="0"/>
              <a:ea typeface="MS Mincho" panose="02020609040205080304" pitchFamily="49" charset="-128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endParaRPr lang="pt-BR" sz="2000" dirty="0">
              <a:latin typeface="Times New Roman" pitchFamily="18" charset="0"/>
              <a:ea typeface="MS Mincho" panose="02020609040205080304" pitchFamily="49" charset="-128"/>
              <a:cs typeface="Times New Roman" pitchFamily="18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261" y="5085036"/>
            <a:ext cx="30734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8907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624418" y="908720"/>
            <a:ext cx="10850033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PRÓ-GESTÃO RPPS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– DIMENSÕES PARA CERTIFICAÇÃO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767408" y="1510456"/>
            <a:ext cx="10577673" cy="321468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000" b="1" dirty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II - </a:t>
            </a:r>
            <a:r>
              <a:rPr lang="pt-BR" sz="2000" b="1" u="sng" dirty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GOVERNANÇA CORPORATIVA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pt-BR" sz="2000" b="1" dirty="0">
              <a:latin typeface="Times New Roman" pitchFamily="18" charset="0"/>
              <a:ea typeface="MS Mincho" panose="02020609040205080304" pitchFamily="49" charset="-128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000" b="1" dirty="0" smtClean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14 </a:t>
            </a:r>
            <a:r>
              <a:rPr lang="pt-BR" sz="2000" b="1" dirty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- Conselho </a:t>
            </a:r>
            <a:r>
              <a:rPr lang="pt-BR" sz="2000" b="1" dirty="0" smtClean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Deliberativo</a:t>
            </a:r>
            <a:endParaRPr lang="pt-BR" sz="2000" dirty="0">
              <a:latin typeface="Times New Roman" pitchFamily="18" charset="0"/>
              <a:ea typeface="MS Mincho" panose="02020609040205080304" pitchFamily="49" charset="-128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pt-BR" sz="2000" dirty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Formação (curso superior, especialização), composição (paritária ou não), voto de qualidade (representação dos segurados).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endParaRPr lang="pt-BR" sz="2000" dirty="0">
              <a:latin typeface="Times New Roman" pitchFamily="18" charset="0"/>
              <a:ea typeface="MS Mincho" panose="02020609040205080304" pitchFamily="49" charset="-128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000" b="1" dirty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15 - Mandato, representação e </a:t>
            </a:r>
            <a:r>
              <a:rPr lang="pt-BR" sz="2000" b="1" dirty="0" smtClean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recondução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Definição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em norma legal o processo de escolha para composição da Diretoria Executiva, do Conselho de Administração e do Conselho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Fiscal, representatividade do segurado na Diretoria Executiva</a:t>
            </a:r>
            <a:endParaRPr lang="pt-BR" sz="2000" dirty="0">
              <a:latin typeface="Times New Roman" pitchFamily="18" charset="0"/>
              <a:ea typeface="MS Mincho" panose="02020609040205080304" pitchFamily="49" charset="-128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endParaRPr lang="pt-BR" sz="2000" dirty="0">
              <a:latin typeface="Times New Roman" pitchFamily="18" charset="0"/>
              <a:ea typeface="MS Mincho" panose="02020609040205080304" pitchFamily="49" charset="-128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5085184"/>
            <a:ext cx="3072341" cy="1585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110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624418" y="1052513"/>
            <a:ext cx="10850033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PRÓ-GESTÃO RPPS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– DIMENSÕES PARA CERTIFICAÇÃO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767408" y="1870496"/>
            <a:ext cx="10325788" cy="321468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000" b="1" dirty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II - </a:t>
            </a:r>
            <a:r>
              <a:rPr lang="pt-BR" sz="2000" b="1" u="sng" dirty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GOVERNANÇA CORPORATIVA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pt-BR" sz="2000" b="1" dirty="0">
              <a:latin typeface="Times New Roman" pitchFamily="18" charset="0"/>
              <a:ea typeface="MS Mincho" panose="02020609040205080304" pitchFamily="49" charset="-128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000" b="1" dirty="0" smtClean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16 </a:t>
            </a:r>
            <a:r>
              <a:rPr lang="pt-BR" sz="2000" b="1" dirty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- Gestão de </a:t>
            </a:r>
            <a:r>
              <a:rPr lang="pt-BR" sz="2000" b="1" dirty="0" smtClean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Pessoas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pt-BR" sz="2000" dirty="0" smtClean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Composição do quadro de pessoal do RPPS:</a:t>
            </a:r>
          </a:p>
          <a:p>
            <a:pPr marL="985838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2000" dirty="0" smtClean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Cedidos</a:t>
            </a:r>
          </a:p>
          <a:p>
            <a:pPr marL="985838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2000" dirty="0" smtClean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Efetivos</a:t>
            </a:r>
          </a:p>
          <a:p>
            <a:pPr marL="985838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2000" dirty="0" smtClean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Comissionados</a:t>
            </a:r>
          </a:p>
          <a:p>
            <a:pPr marL="985838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2000" dirty="0" smtClean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Atuário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pt-BR" sz="2000" dirty="0">
              <a:latin typeface="Times New Roman" pitchFamily="18" charset="0"/>
              <a:ea typeface="MS Mincho" panose="02020609040205080304" pitchFamily="49" charset="-128"/>
              <a:cs typeface="Times New Roman" pitchFamily="18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261" y="5085185"/>
            <a:ext cx="30734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41865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624418" y="1124744"/>
            <a:ext cx="10850033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PRÓ-GESTÃO RPPS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– DIMENSÕES PARA CERTIFICAÇÃO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95400" y="1798488"/>
            <a:ext cx="10561340" cy="321468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III - </a:t>
            </a:r>
            <a:r>
              <a:rPr lang="pt-BR" sz="2000" b="1" u="sng" dirty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EDUCAÇÃO </a:t>
            </a:r>
            <a:r>
              <a:rPr lang="pt-BR" sz="2000" b="1" u="sng" dirty="0" smtClean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PREVIDENCIÁRIA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000" b="1" dirty="0" smtClean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1 </a:t>
            </a:r>
            <a:r>
              <a:rPr lang="pt-BR" sz="2000" b="1" dirty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- Plano de ação de </a:t>
            </a:r>
            <a:r>
              <a:rPr lang="pt-BR" sz="2000" b="1" dirty="0" smtClean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capacitação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000" dirty="0" smtClean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Público alvo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000" dirty="0" smtClean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Definição de ações de capacitação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000" dirty="0" smtClean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Certificação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000" b="1" dirty="0" smtClean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2 </a:t>
            </a:r>
            <a:r>
              <a:rPr lang="pt-BR" sz="2000" b="1" dirty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- Ações de diálogo com os segurados e a </a:t>
            </a:r>
            <a:r>
              <a:rPr lang="pt-BR" sz="2000" b="1" dirty="0" smtClean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sociedade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laboração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de materiais informativos, reuniões e prestação de informações para os beneficiários e o publico em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geral.</a:t>
            </a:r>
            <a:endParaRPr lang="pt-BR" sz="2000" dirty="0">
              <a:latin typeface="Times New Roman" pitchFamily="18" charset="0"/>
              <a:ea typeface="MS Mincho" panose="02020609040205080304" pitchFamily="49" charset="-128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t-BR" sz="2000" dirty="0" smtClean="0">
              <a:latin typeface="Times New Roman" pitchFamily="18" charset="0"/>
              <a:ea typeface="MS Mincho" panose="02020609040205080304" pitchFamily="49" charset="-128"/>
              <a:cs typeface="Times New Roman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endParaRPr lang="pt-BR" sz="2000" dirty="0">
              <a:latin typeface="Times New Roman" pitchFamily="18" charset="0"/>
              <a:ea typeface="MS Mincho" panose="02020609040205080304" pitchFamily="49" charset="-128"/>
              <a:cs typeface="Times New Roman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endParaRPr lang="pt-BR" sz="2000" dirty="0" smtClean="0">
              <a:latin typeface="Times New Roman" pitchFamily="18" charset="0"/>
              <a:ea typeface="MS Mincho" panose="02020609040205080304" pitchFamily="49" charset="-128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t-BR" sz="2000" dirty="0">
              <a:latin typeface="Times New Roman" pitchFamily="18" charset="0"/>
              <a:ea typeface="MS Mincho" panose="02020609040205080304" pitchFamily="49" charset="-128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t-BR" sz="2000" dirty="0">
              <a:latin typeface="Times New Roman" pitchFamily="18" charset="0"/>
              <a:ea typeface="MS Mincho" panose="02020609040205080304" pitchFamily="49" charset="-128"/>
              <a:cs typeface="Times New Roman" pitchFamily="18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240" y="5013028"/>
            <a:ext cx="30734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4267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1797" y="1124744"/>
            <a:ext cx="480053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1391477" y="1628801"/>
            <a:ext cx="10177131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pt-BR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Erie Bold"/>
              </a:rPr>
              <a:t>Secretaria </a:t>
            </a:r>
            <a:r>
              <a:rPr lang="en-US" altLang="pt-B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Erie Bold"/>
              </a:rPr>
              <a:t>de </a:t>
            </a:r>
            <a:r>
              <a:rPr lang="en-US" altLang="pt-BR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Erie Bold"/>
              </a:rPr>
              <a:t>Previdência</a:t>
            </a:r>
            <a:r>
              <a:rPr lang="en-US" altLang="pt-BR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Erie Bold"/>
              </a:rPr>
              <a:t> – </a:t>
            </a:r>
            <a:r>
              <a:rPr lang="en-US" altLang="pt-BR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Erie Bold"/>
              </a:rPr>
              <a:t>SPREV</a:t>
            </a:r>
          </a:p>
          <a:p>
            <a:pPr algn="ctr">
              <a:lnSpc>
                <a:spcPct val="150000"/>
              </a:lnSpc>
            </a:pPr>
            <a:r>
              <a:rPr lang="en-US" altLang="pt-BR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Erie Bold"/>
              </a:rPr>
              <a:t>Subsecretaria</a:t>
            </a:r>
            <a:r>
              <a:rPr lang="en-US" altLang="pt-BR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Erie Bold"/>
              </a:rPr>
              <a:t> dos Regimes </a:t>
            </a:r>
            <a:r>
              <a:rPr lang="en-US" altLang="pt-BR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Erie Bold"/>
              </a:rPr>
              <a:t>Próprios</a:t>
            </a:r>
            <a:r>
              <a:rPr lang="en-US" altLang="pt-BR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Erie Bold"/>
              </a:rPr>
              <a:t> de </a:t>
            </a:r>
            <a:r>
              <a:rPr lang="en-US" altLang="pt-BR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Erie Bold"/>
              </a:rPr>
              <a:t>Previdência</a:t>
            </a:r>
            <a:r>
              <a:rPr lang="en-US" altLang="pt-BR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Erie Bold"/>
              </a:rPr>
              <a:t> Social </a:t>
            </a:r>
            <a:r>
              <a:rPr lang="en-US" altLang="pt-BR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Erie Bold"/>
              </a:rPr>
              <a:t>- SRPPS </a:t>
            </a:r>
          </a:p>
          <a:p>
            <a:pPr algn="ctr">
              <a:lnSpc>
                <a:spcPct val="150000"/>
              </a:lnSpc>
            </a:pPr>
            <a:r>
              <a:rPr lang="en-US" altLang="pt-BR" sz="2000" b="1" dirty="0">
                <a:latin typeface="Times New Roman" pitchFamily="18" charset="0"/>
                <a:cs typeface="Times New Roman" pitchFamily="18" charset="0"/>
                <a:sym typeface="Erie Bold"/>
                <a:hlinkClick r:id="rId3"/>
              </a:rPr>
              <a:t>helio.fernandes@previdencia.gov.br</a:t>
            </a:r>
            <a:endParaRPr lang="en-US" altLang="pt-BR" sz="2000" b="1" dirty="0">
              <a:latin typeface="Times New Roman" pitchFamily="18" charset="0"/>
              <a:cs typeface="Times New Roman" pitchFamily="18" charset="0"/>
              <a:sym typeface="Erie Bold"/>
            </a:endParaRPr>
          </a:p>
          <a:p>
            <a:pPr algn="ctr">
              <a:lnSpc>
                <a:spcPct val="150000"/>
              </a:lnSpc>
            </a:pPr>
            <a:r>
              <a:rPr lang="en-US" altLang="pt-BR" sz="2000" b="1" dirty="0">
                <a:latin typeface="Times New Roman" pitchFamily="18" charset="0"/>
                <a:cs typeface="Times New Roman" pitchFamily="18" charset="0"/>
                <a:sym typeface="Erie Bold"/>
              </a:rPr>
              <a:t>61-2021-5717</a:t>
            </a:r>
          </a:p>
          <a:p>
            <a:pPr algn="ctr">
              <a:lnSpc>
                <a:spcPct val="80000"/>
              </a:lnSpc>
            </a:pPr>
            <a:endParaRPr lang="pt-BR" altLang="pt-B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10181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10223500" y="6410325"/>
            <a:ext cx="4445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pt-BR"/>
              <a:t>       </a:t>
            </a:r>
          </a:p>
        </p:txBody>
      </p:sp>
      <p:sp>
        <p:nvSpPr>
          <p:cNvPr id="19460" name="CaixaDeTexto 1"/>
          <p:cNvSpPr txBox="1">
            <a:spLocks noChangeArrowheads="1"/>
          </p:cNvSpPr>
          <p:nvPr/>
        </p:nvSpPr>
        <p:spPr bwMode="auto">
          <a:xfrm>
            <a:off x="1557338" y="908051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pt-BR" altLang="pt-BR" sz="3600" b="1" dirty="0" smtClean="0"/>
              <a:t>OBJETIVO</a:t>
            </a:r>
            <a:endParaRPr lang="pt-BR" altLang="pt-BR" sz="3600" dirty="0"/>
          </a:p>
        </p:txBody>
      </p:sp>
      <p:sp>
        <p:nvSpPr>
          <p:cNvPr id="2" name="Retângulo 1"/>
          <p:cNvSpPr/>
          <p:nvPr/>
        </p:nvSpPr>
        <p:spPr>
          <a:xfrm>
            <a:off x="407368" y="2339168"/>
            <a:ext cx="113052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6" algn="just">
              <a:defRPr/>
            </a:pP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BR" sz="3200" b="1" dirty="0" err="1" smtClean="0">
                <a:latin typeface="Times New Roman" pitchFamily="18" charset="0"/>
                <a:cs typeface="Times New Roman" pitchFamily="18" charset="0"/>
              </a:rPr>
              <a:t>Pró-Gestão</a:t>
            </a:r>
            <a:r>
              <a:rPr lang="pt-BR" sz="3200" b="1" dirty="0" smtClean="0">
                <a:latin typeface="Times New Roman" pitchFamily="18" charset="0"/>
                <a:cs typeface="Times New Roman" pitchFamily="18" charset="0"/>
              </a:rPr>
              <a:t> RPPS 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tem como objetivo incentivar </a:t>
            </a:r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os Regimes Próprios de Previdência Social a adotarem </a:t>
            </a:r>
            <a:r>
              <a:rPr lang="pt-BR" sz="3200" u="sng" dirty="0">
                <a:latin typeface="Times New Roman" pitchFamily="18" charset="0"/>
                <a:cs typeface="Times New Roman" pitchFamily="18" charset="0"/>
              </a:rPr>
              <a:t>melhores práticas de gestão previdenciária</a:t>
            </a:r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, que proporcionem </a:t>
            </a:r>
            <a:r>
              <a:rPr lang="pt-BR" sz="3200" u="sng" dirty="0">
                <a:latin typeface="Times New Roman" pitchFamily="18" charset="0"/>
                <a:cs typeface="Times New Roman" pitchFamily="18" charset="0"/>
              </a:rPr>
              <a:t>maior controle dos seus ativos e passivos</a:t>
            </a:r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 e mais </a:t>
            </a:r>
            <a:r>
              <a:rPr lang="pt-BR" sz="3200" u="sng" dirty="0">
                <a:latin typeface="Times New Roman" pitchFamily="18" charset="0"/>
                <a:cs typeface="Times New Roman" pitchFamily="18" charset="0"/>
              </a:rPr>
              <a:t>transparência no relacionamento com os segurados e a sociedade</a:t>
            </a:r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3251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48127444"/>
              </p:ext>
            </p:extLst>
          </p:nvPr>
        </p:nvGraphicFramePr>
        <p:xfrm>
          <a:off x="551384" y="1844824"/>
          <a:ext cx="1036915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263352" y="900009"/>
            <a:ext cx="10369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latin typeface="Times New Roman" pitchFamily="18" charset="0"/>
                <a:cs typeface="Times New Roman" pitchFamily="18" charset="0"/>
              </a:rPr>
              <a:t>O QUE O PRÓ-GESTÃO RPPS BUSCA...</a:t>
            </a:r>
            <a:endParaRPr lang="pt-BR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76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10223500" y="6410325"/>
            <a:ext cx="4445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pt-BR"/>
              <a:t>       </a:t>
            </a:r>
          </a:p>
        </p:txBody>
      </p:sp>
      <p:sp>
        <p:nvSpPr>
          <p:cNvPr id="19460" name="CaixaDeTexto 1"/>
          <p:cNvSpPr txBox="1">
            <a:spLocks noChangeArrowheads="1"/>
          </p:cNvSpPr>
          <p:nvPr/>
        </p:nvSpPr>
        <p:spPr bwMode="auto">
          <a:xfrm>
            <a:off x="1557338" y="764704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pt-BR" altLang="pt-BR" sz="2800" b="1" dirty="0" smtClean="0"/>
              <a:t>CARACTERÍSTICAS DO PRÓ-GESTÃO RPPS</a:t>
            </a:r>
            <a:endParaRPr lang="pt-BR" altLang="pt-BR" sz="2800" dirty="0"/>
          </a:p>
        </p:txBody>
      </p:sp>
      <p:sp>
        <p:nvSpPr>
          <p:cNvPr id="2" name="Retângulo 1"/>
          <p:cNvSpPr/>
          <p:nvPr/>
        </p:nvSpPr>
        <p:spPr>
          <a:xfrm>
            <a:off x="407368" y="1484784"/>
            <a:ext cx="113052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egulamentado pela Portaria MPS n°185/2015, de 14/05/2015.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Adesão Facultativa.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Solicitação pelos Representantes do Ente Federativo e da Unidade Gestora do RPPS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Certificação terá validade de 03 (três) anos.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Avaliação realizada por organismos </a:t>
            </a:r>
            <a:r>
              <a:rPr lang="pt-BR" sz="2400" u="sng" dirty="0" smtClean="0">
                <a:latin typeface="Times New Roman" pitchFamily="18" charset="0"/>
                <a:cs typeface="Times New Roman" pitchFamily="18" charset="0"/>
              </a:rPr>
              <a:t>certificadores credenciados pela Secretaria de Previdência.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Manual aprovado  e Comissão de Avaliação e Credenciamento instituída pela Portaria SPREV nº 3/2018, de 31/01/2018 - aberto prazo para adesão e credenciamento.</a:t>
            </a:r>
          </a:p>
          <a:p>
            <a:pPr algn="just">
              <a:lnSpc>
                <a:spcPct val="150000"/>
              </a:lnSpc>
            </a:pPr>
            <a:endParaRPr lang="pt-BR" sz="2400" u="sn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004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10223500" y="6410325"/>
            <a:ext cx="4445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pt-BR"/>
              <a:t>       </a:t>
            </a:r>
          </a:p>
        </p:txBody>
      </p:sp>
      <p:sp>
        <p:nvSpPr>
          <p:cNvPr id="19460" name="CaixaDeTexto 1"/>
          <p:cNvSpPr txBox="1">
            <a:spLocks noChangeArrowheads="1"/>
          </p:cNvSpPr>
          <p:nvPr/>
        </p:nvSpPr>
        <p:spPr bwMode="auto">
          <a:xfrm>
            <a:off x="1557338" y="961564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pt-BR" altLang="pt-BR" sz="2800" b="1" dirty="0" smtClean="0"/>
              <a:t>VANTAGENS DE ADERIR AO PRÓ-GESTÃO RPPS</a:t>
            </a:r>
            <a:endParaRPr lang="pt-BR" altLang="pt-BR" sz="2800" dirty="0"/>
          </a:p>
        </p:txBody>
      </p:sp>
      <p:sp>
        <p:nvSpPr>
          <p:cNvPr id="2" name="Retângulo 1"/>
          <p:cNvSpPr/>
          <p:nvPr/>
        </p:nvSpPr>
        <p:spPr>
          <a:xfrm>
            <a:off x="407368" y="1906954"/>
            <a:ext cx="113052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Desvinculação da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certificação institucional no </a:t>
            </a:r>
            <a:r>
              <a:rPr lang="pt-BR" sz="2400" dirty="0" err="1">
                <a:latin typeface="Times New Roman" pitchFamily="18" charset="0"/>
                <a:cs typeface="Times New Roman" pitchFamily="18" charset="0"/>
              </a:rPr>
              <a:t>Pró-Gestão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RPPS do requisito prévio da existência de Certificado de Regularidade Previdenciária - CRP vigente para o ente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federativo</a:t>
            </a:r>
            <a:r>
              <a:rPr lang="pt-BR" sz="2400" dirty="0"/>
              <a:t>.</a:t>
            </a: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Para certificação no Nível I será exigido o atingimento de pelo menos 17 ações (70%); para o Nível II, de 19 ações (79%); para o Nível III, de 21 ações (87%); para o Nível IV, de 24 ações (100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%), sendo pelo menos 50% das ações de cada Dimensão - Exercícios 2018 e 2019.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628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10223500" y="6410325"/>
            <a:ext cx="4445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pt-BR"/>
              <a:t>       </a:t>
            </a:r>
          </a:p>
        </p:txBody>
      </p:sp>
      <p:sp>
        <p:nvSpPr>
          <p:cNvPr id="19460" name="CaixaDeTexto 1"/>
          <p:cNvSpPr txBox="1">
            <a:spLocks noChangeArrowheads="1"/>
          </p:cNvSpPr>
          <p:nvPr/>
        </p:nvSpPr>
        <p:spPr bwMode="auto">
          <a:xfrm>
            <a:off x="1557338" y="764704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pt-BR" altLang="pt-BR" sz="2800" b="1" dirty="0" smtClean="0"/>
              <a:t>VANTAGENS DE ADERIR AO PRÓ-GESTÃO RPPS</a:t>
            </a:r>
            <a:endParaRPr lang="pt-BR" altLang="pt-BR" sz="2800" dirty="0"/>
          </a:p>
        </p:txBody>
      </p:sp>
      <p:sp>
        <p:nvSpPr>
          <p:cNvPr id="2" name="Retângulo 1"/>
          <p:cNvSpPr/>
          <p:nvPr/>
        </p:nvSpPr>
        <p:spPr>
          <a:xfrm>
            <a:off x="263352" y="1484784"/>
            <a:ext cx="11305256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Para os exercícios de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2018 e 2019 será admitida a verificação apenas documental, exclusivamente para os Municípios de pequeno porte (com menos de 50 mil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habitantes) que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busquem a certificação no Nível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I.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Ser considerado Investidor Qualificado o RPPS que opte em aderir ao Programa e possua recursos aplicados e informados em montante igual ou superior a R$ 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10.000.000,00 (dez milhões de reais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), a partir do credenciamento da primeira certificadora habilitada.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Cumprido os demais requisitos da Portaria n° 519/2011. Após aderir ao Programa, prazo de 01 (um ano) para Certificação - </a:t>
            </a: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ntidade </a:t>
            </a: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redenciada </a:t>
            </a:r>
            <a:endParaRPr lang="pt-B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522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10223500" y="6410325"/>
            <a:ext cx="4445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pt-BR"/>
              <a:t>       </a:t>
            </a:r>
          </a:p>
        </p:txBody>
      </p:sp>
      <p:sp>
        <p:nvSpPr>
          <p:cNvPr id="19460" name="CaixaDeTexto 1"/>
          <p:cNvSpPr txBox="1">
            <a:spLocks noChangeArrowheads="1"/>
          </p:cNvSpPr>
          <p:nvPr/>
        </p:nvSpPr>
        <p:spPr bwMode="auto">
          <a:xfrm>
            <a:off x="1524000" y="764704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pt-BR" altLang="pt-BR" sz="2800" b="1" dirty="0" smtClean="0"/>
              <a:t>FASES DO PRÓ-GESTÃO RPPS </a:t>
            </a:r>
            <a:endParaRPr lang="pt-BR" altLang="pt-BR" sz="2800" dirty="0"/>
          </a:p>
        </p:txBody>
      </p:sp>
      <p:sp>
        <p:nvSpPr>
          <p:cNvPr id="2" name="Retângulo 1"/>
          <p:cNvSpPr/>
          <p:nvPr/>
        </p:nvSpPr>
        <p:spPr>
          <a:xfrm>
            <a:off x="407368" y="1712997"/>
            <a:ext cx="113052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Discussões no âmbito do CONAPREV (criação de uma certificação institucional) -2011.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Formação de um Grupo de Trabalho - GT com representantes do CONAPREV e do então Ministério da Previdência Social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2014.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Avaliação da  Minuta do Manual por entidades certificadoras (ICSS, IBCG e ANBIMA) -2015.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Aprovação da Minuta pelo CONAPREV e publicação da portaria instituindo o </a:t>
            </a:r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Pró-Gestão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RPPS (2015).</a:t>
            </a:r>
          </a:p>
          <a:p>
            <a:pPr algn="just">
              <a:lnSpc>
                <a:spcPct val="150000"/>
              </a:lnSpc>
            </a:pP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247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10223500" y="6410325"/>
            <a:ext cx="4445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pt-BR"/>
              <a:t>       </a:t>
            </a:r>
          </a:p>
        </p:txBody>
      </p:sp>
      <p:sp>
        <p:nvSpPr>
          <p:cNvPr id="19460" name="CaixaDeTexto 1"/>
          <p:cNvSpPr txBox="1">
            <a:spLocks noChangeArrowheads="1"/>
          </p:cNvSpPr>
          <p:nvPr/>
        </p:nvSpPr>
        <p:spPr bwMode="auto">
          <a:xfrm>
            <a:off x="1524000" y="764704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pt-BR" altLang="pt-BR" sz="2800" b="1" dirty="0" smtClean="0"/>
              <a:t>FASES DO PRÓ-GESTÃO RPPS </a:t>
            </a:r>
            <a:endParaRPr lang="pt-BR" altLang="pt-BR" sz="2800" dirty="0"/>
          </a:p>
        </p:txBody>
      </p:sp>
      <p:sp>
        <p:nvSpPr>
          <p:cNvPr id="2" name="Retângulo 1"/>
          <p:cNvSpPr/>
          <p:nvPr/>
        </p:nvSpPr>
        <p:spPr>
          <a:xfrm>
            <a:off x="407368" y="1496973"/>
            <a:ext cx="113052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Disponibilização da Minuta aprovada para Consulta Pública (2015/2016).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Aprovação da versão do Manual (2016).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Estabelecimento de critérios para o credenciamento das certificadoras (2017).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Consulta prévia dos Critérios a Organismos certificadores acreditados pelo INMETRO. em auditoria de Sistemas de Qualidade ( 15 Organismos + ICSS e IBCG) (2017).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Realização de Consulta Pública (Critérios de Credenciamento) (2017).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Disponibilização do Manual - Versão Final e Credenciamento  das Certificadoras(31/01/2018).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Recebimento dos Termos de Adesão (Desde 31/01/2018).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520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a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7761</TotalTime>
  <Words>1596</Words>
  <Application>Microsoft Office PowerPoint</Application>
  <PresentationFormat>Personalizar</PresentationFormat>
  <Paragraphs>220</Paragraphs>
  <Slides>26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26</vt:i4>
      </vt:variant>
    </vt:vector>
  </HeadingPairs>
  <TitlesOfParts>
    <vt:vector size="28" baseType="lpstr">
      <vt:lpstr>Tema do Office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Demografia</dc:title>
  <dc:creator>46163212134</dc:creator>
  <cp:lastModifiedBy>Helio Carneiro Fernandes - MPS</cp:lastModifiedBy>
  <cp:revision>628</cp:revision>
  <cp:lastPrinted>2017-10-24T10:30:54Z</cp:lastPrinted>
  <dcterms:created xsi:type="dcterms:W3CDTF">2016-02-12T16:57:42Z</dcterms:created>
  <dcterms:modified xsi:type="dcterms:W3CDTF">2018-03-12T13:37:19Z</dcterms:modified>
</cp:coreProperties>
</file>