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65" r:id="rId3"/>
    <p:sldId id="285" r:id="rId4"/>
    <p:sldId id="290" r:id="rId5"/>
    <p:sldId id="286" r:id="rId6"/>
    <p:sldId id="287" r:id="rId7"/>
    <p:sldId id="288" r:id="rId8"/>
    <p:sldId id="292" r:id="rId9"/>
    <p:sldId id="298" r:id="rId10"/>
    <p:sldId id="296" r:id="rId11"/>
    <p:sldId id="299" r:id="rId12"/>
    <p:sldId id="297" r:id="rId13"/>
    <p:sldId id="300" r:id="rId14"/>
    <p:sldId id="302" r:id="rId15"/>
    <p:sldId id="295" r:id="rId16"/>
    <p:sldId id="294" r:id="rId17"/>
    <p:sldId id="284" r:id="rId18"/>
    <p:sldId id="305" r:id="rId19"/>
    <p:sldId id="262" r:id="rId20"/>
    <p:sldId id="271" r:id="rId21"/>
    <p:sldId id="303" r:id="rId22"/>
    <p:sldId id="304" r:id="rId23"/>
    <p:sldId id="263" r:id="rId24"/>
    <p:sldId id="275" r:id="rId25"/>
    <p:sldId id="29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400" b="1">
                <a:latin typeface="Century Gothic" panose="020B0502020202020204" pitchFamily="34" charset="0"/>
              </a:defRPr>
            </a:pPr>
            <a:r>
              <a:rPr lang="pt-BR" sz="1400" b="1">
                <a:latin typeface="Century Gothic" panose="020B0502020202020204" pitchFamily="34" charset="0"/>
              </a:rPr>
              <a:t>Despesa com Pessoal x RCL (%)</a:t>
            </a:r>
          </a:p>
        </c:rich>
      </c:tx>
      <c:layout>
        <c:manualLayout>
          <c:xMode val="edge"/>
          <c:yMode val="edge"/>
          <c:x val="1.3983427206542475E-2"/>
          <c:y val="1.8435278371660497E-2"/>
        </c:manualLayout>
      </c:layout>
      <c:overlay val="0"/>
      <c:spPr>
        <a:noFill/>
        <a:ln w="254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title>
    <c:autoTitleDeleted val="0"/>
    <c:plotArea>
      <c:layout>
        <c:manualLayout>
          <c:layoutTarget val="inner"/>
          <c:xMode val="edge"/>
          <c:yMode val="edge"/>
          <c:x val="0.25101826490145879"/>
          <c:y val="0.10096145965566668"/>
          <c:w val="0.67055222636569267"/>
          <c:h val="0.6485964224755241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't.07-Pessoal'!$C$4</c:f>
              <c:strCache>
                <c:ptCount val="1"/>
                <c:pt idx="0">
                  <c:v>Receita Corrente Líquida</c:v>
                </c:pt>
              </c:strCache>
            </c:strRef>
          </c:tx>
          <c:spPr>
            <a:solidFill>
              <a:srgbClr val="15817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2B3-45EC-8D25-B0A38320FE5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2B3-45EC-8D25-B0A38320FE55}"/>
              </c:ext>
            </c:extLst>
          </c:dPt>
          <c:trendline>
            <c:spPr>
              <a:ln w="19050">
                <a:solidFill>
                  <a:schemeClr val="accent6">
                    <a:lumMod val="75000"/>
                  </a:schemeClr>
                </a:solidFill>
                <a:prstDash val="sysDot"/>
              </a:ln>
            </c:spPr>
            <c:trendlineType val="poly"/>
            <c:order val="3"/>
            <c:dispRSqr val="0"/>
            <c:dispEq val="0"/>
          </c:trendline>
          <c:cat>
            <c:numRef>
              <c:f>'t.07-Pessoal'!$B$6:$B$14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't.07-Pessoal'!$C$6:$C$14</c:f>
              <c:numCache>
                <c:formatCode>_(* #,##0_);_(* \(#,##0\);_(* "-"??_);_(@_)</c:formatCode>
                <c:ptCount val="5"/>
                <c:pt idx="0">
                  <c:v>3860689</c:v>
                </c:pt>
                <c:pt idx="1">
                  <c:v>4549938</c:v>
                </c:pt>
                <c:pt idx="2">
                  <c:v>5229992</c:v>
                </c:pt>
                <c:pt idx="3">
                  <c:v>5363994</c:v>
                </c:pt>
                <c:pt idx="4">
                  <c:v>5618804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B3-45EC-8D25-B0A38320FE55}"/>
            </c:ext>
          </c:extLst>
        </c:ser>
        <c:ser>
          <c:idx val="0"/>
          <c:order val="1"/>
          <c:tx>
            <c:strRef>
              <c:f>'t.07-Pessoal'!$D$4</c:f>
              <c:strCache>
                <c:ptCount val="1"/>
                <c:pt idx="0">
                  <c:v>Despesa Com Pessoal</c:v>
                </c:pt>
              </c:strCache>
            </c:strRef>
          </c:tx>
          <c:spPr>
            <a:solidFill>
              <a:srgbClr val="40E0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trendline>
            <c:spPr>
              <a:ln w="19050">
                <a:solidFill>
                  <a:schemeClr val="accent6">
                    <a:lumMod val="75000"/>
                  </a:schemeClr>
                </a:solidFill>
                <a:prstDash val="sysDot"/>
              </a:ln>
            </c:spPr>
            <c:trendlineType val="poly"/>
            <c:order val="3"/>
            <c:dispRSqr val="0"/>
            <c:dispEq val="0"/>
          </c:trendline>
          <c:cat>
            <c:numRef>
              <c:f>'t.07-Pessoal'!$B$6:$B$14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't.07-Pessoal'!$D$6:$D$14</c:f>
              <c:numCache>
                <c:formatCode>#,##0</c:formatCode>
                <c:ptCount val="5"/>
                <c:pt idx="0">
                  <c:v>1966974</c:v>
                </c:pt>
                <c:pt idx="1">
                  <c:v>2140490</c:v>
                </c:pt>
                <c:pt idx="2">
                  <c:v>2342538</c:v>
                </c:pt>
                <c:pt idx="3">
                  <c:v>2513406</c:v>
                </c:pt>
                <c:pt idx="4" formatCode="_(* #,##0_);_(* \(#,##0\);_(* &quot;-&quot;??_);_(@_)">
                  <c:v>2643556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B3-45EC-8D25-B0A38320F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10853760"/>
        <c:axId val="10904704"/>
      </c:barChart>
      <c:lineChart>
        <c:grouping val="standard"/>
        <c:varyColors val="0"/>
        <c:ser>
          <c:idx val="3"/>
          <c:order val="2"/>
          <c:tx>
            <c:strRef>
              <c:f>'t.07-Pessoal'!$G$4</c:f>
              <c:strCache>
                <c:ptCount val="1"/>
                <c:pt idx="0">
                  <c:v>(DP/RCL)%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35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't.07-Pessoal'!$B$6:$B$14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't.07-Pessoal'!$G$6:$G$14</c:f>
              <c:numCache>
                <c:formatCode>0.00%</c:formatCode>
                <c:ptCount val="5"/>
                <c:pt idx="0">
                  <c:v>0.50948781422176193</c:v>
                </c:pt>
                <c:pt idx="1">
                  <c:v>0.47044377307998481</c:v>
                </c:pt>
                <c:pt idx="2">
                  <c:v>0.44790470042784003</c:v>
                </c:pt>
                <c:pt idx="3">
                  <c:v>0.46856987535780242</c:v>
                </c:pt>
                <c:pt idx="4">
                  <c:v>0.470483754193953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2B3-45EC-8D25-B0A38320F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20704"/>
        <c:axId val="10906624"/>
      </c:lineChart>
      <c:catAx>
        <c:axId val="108537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904704"/>
        <c:crosses val="autoZero"/>
        <c:auto val="0"/>
        <c:lblAlgn val="ctr"/>
        <c:lblOffset val="100"/>
        <c:noMultiLvlLbl val="0"/>
      </c:catAx>
      <c:valAx>
        <c:axId val="109047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r>
                  <a:rPr lang="pt-B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Valores em R$ mil</a:t>
                </a:r>
              </a:p>
            </c:rich>
          </c:tx>
          <c:layout>
            <c:manualLayout>
              <c:xMode val="edge"/>
              <c:yMode val="edge"/>
              <c:x val="6.4955013593874178E-2"/>
              <c:y val="0.29293115643395357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0853760"/>
        <c:crosses val="autoZero"/>
        <c:crossBetween val="between"/>
      </c:valAx>
      <c:valAx>
        <c:axId val="10906624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pt-BR"/>
          </a:p>
        </c:txPr>
        <c:crossAx val="10920704"/>
        <c:crosses val="max"/>
        <c:crossBetween val="between"/>
      </c:valAx>
      <c:catAx>
        <c:axId val="10920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06624"/>
        <c:crosses val="autoZero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</c:dTable>
      <c:spPr>
        <a:solidFill>
          <a:schemeClr val="accent3">
            <a:lumMod val="20000"/>
            <a:lumOff val="80000"/>
          </a:schemeClr>
        </a:solidFill>
        <a:ln w="25400">
          <a:noFill/>
        </a:ln>
        <a:scene3d>
          <a:camera prst="orthographicFront"/>
          <a:lightRig rig="threePt" dir="t"/>
        </a:scene3d>
        <a:sp3d>
          <a:bevelT w="190500" h="38100"/>
        </a:sp3d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 prstMaterial="matte">
      <a:bevelT w="63500" h="63500" prst="angle"/>
      <a:contourClr>
        <a:srgbClr val="000000"/>
      </a:contourClr>
    </a:sp3d>
  </c:spPr>
  <c:txPr>
    <a:bodyPr/>
    <a:lstStyle/>
    <a:p>
      <a:pPr>
        <a:defRPr sz="9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95321483304007"/>
          <c:y val="9.8911169176779015E-2"/>
          <c:w val="0.68348130604184132"/>
          <c:h val="0.635977730841277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't.05-Educação'!$C$4</c:f>
              <c:strCache>
                <c:ptCount val="1"/>
                <c:pt idx="0">
                  <c:v>RELIT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10D-45FD-BF21-5D943E2F21E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E9-4567-8B93-142E87B1481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AE9-4567-8B93-142E87B1481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AE9-4567-8B93-142E87B1481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AE9-4567-8B93-142E87B14815}"/>
              </c:ext>
            </c:extLst>
          </c:dPt>
          <c:cat>
            <c:numRef>
              <c:f>'t.05-Educação'!$B$5:$B$13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't.05-Educação'!$C$5:$C$13</c:f>
              <c:numCache>
                <c:formatCode>_(* #,##0_);_(* \(#,##0\);_(* "-"??_);_(@_)</c:formatCode>
                <c:ptCount val="5"/>
                <c:pt idx="0">
                  <c:v>2669944</c:v>
                </c:pt>
                <c:pt idx="1">
                  <c:v>3034616</c:v>
                </c:pt>
                <c:pt idx="2">
                  <c:v>3233391</c:v>
                </c:pt>
                <c:pt idx="3">
                  <c:v>3398298</c:v>
                </c:pt>
                <c:pt idx="4">
                  <c:v>3643134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E9-4567-8B93-142E87B14815}"/>
            </c:ext>
          </c:extLst>
        </c:ser>
        <c:ser>
          <c:idx val="0"/>
          <c:order val="1"/>
          <c:tx>
            <c:strRef>
              <c:f>'t.05-Educação'!$D$4</c:f>
              <c:strCache>
                <c:ptCount val="1"/>
                <c:pt idx="0">
                  <c:v>Gastos com Educação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10D-45FD-BF21-5D943E2F21E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AE9-4567-8B93-142E87B1481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AE9-4567-8B93-142E87B1481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A-7AE9-4567-8B93-142E87B14815}"/>
              </c:ext>
            </c:extLst>
          </c:dPt>
          <c:cat>
            <c:numRef>
              <c:f>'t.05-Educação'!$B$5:$B$13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't.05-Educação'!$D$5:$D$13</c:f>
              <c:numCache>
                <c:formatCode>#,##0_);\(#,##0\)</c:formatCode>
                <c:ptCount val="5"/>
                <c:pt idx="0">
                  <c:v>723133</c:v>
                </c:pt>
                <c:pt idx="1">
                  <c:v>825860</c:v>
                </c:pt>
                <c:pt idx="2">
                  <c:v>869792</c:v>
                </c:pt>
                <c:pt idx="3">
                  <c:v>868644</c:v>
                </c:pt>
                <c:pt idx="4">
                  <c:v>1015057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AE9-4567-8B93-142E87B14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594560"/>
        <c:axId val="134596480"/>
      </c:barChart>
      <c:lineChart>
        <c:grouping val="standard"/>
        <c:varyColors val="0"/>
        <c:ser>
          <c:idx val="2"/>
          <c:order val="2"/>
          <c:tx>
            <c:strRef>
              <c:f>'t.05-Educação'!$E$4</c:f>
              <c:strCache>
                <c:ptCount val="1"/>
                <c:pt idx="0">
                  <c:v>Realização %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A-E10D-45FD-BF21-5D943E2F21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9-8E4B-48F5-BDDA-16B6355F1A7E}"/>
              </c:ext>
            </c:extLst>
          </c:dPt>
          <c:cat>
            <c:numRef>
              <c:f>'t.05-Educação'!$B$5:$B$13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't.05-Educação'!$E$5:$E$13</c:f>
              <c:numCache>
                <c:formatCode>0.00%</c:formatCode>
                <c:ptCount val="5"/>
                <c:pt idx="0">
                  <c:v>0.27084201016950166</c:v>
                </c:pt>
                <c:pt idx="1">
                  <c:v>0.27214645938728327</c:v>
                </c:pt>
                <c:pt idx="2">
                  <c:v>0.26900303736850878</c:v>
                </c:pt>
                <c:pt idx="3">
                  <c:v>0.25561148551421919</c:v>
                </c:pt>
                <c:pt idx="4">
                  <c:v>0.27862192277308495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AE9-4567-8B93-142E87B14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604288"/>
        <c:axId val="134602752"/>
      </c:lineChart>
      <c:catAx>
        <c:axId val="13459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34596480"/>
        <c:crosses val="autoZero"/>
        <c:auto val="0"/>
        <c:lblAlgn val="ctr"/>
        <c:lblOffset val="100"/>
        <c:noMultiLvlLbl val="0"/>
      </c:catAx>
      <c:valAx>
        <c:axId val="134596480"/>
        <c:scaling>
          <c:orientation val="minMax"/>
          <c:max val="38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Valores em R$ mil</a:t>
                </a:r>
              </a:p>
            </c:rich>
          </c:tx>
          <c:layout>
            <c:manualLayout>
              <c:xMode val="edge"/>
              <c:yMode val="edge"/>
              <c:x val="2.4915064353200973E-2"/>
              <c:y val="0.23315505851623619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t-BR"/>
          </a:p>
        </c:txPr>
        <c:crossAx val="134594560"/>
        <c:crosses val="autoZero"/>
        <c:crossBetween val="between"/>
      </c:valAx>
      <c:valAx>
        <c:axId val="134602752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crossAx val="134604288"/>
        <c:crosses val="max"/>
        <c:crossBetween val="between"/>
      </c:valAx>
      <c:catAx>
        <c:axId val="134604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602752"/>
        <c:crosses val="autoZero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pt-BR"/>
          </a:p>
        </c:txPr>
      </c:dTable>
      <c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scene3d>
          <a:camera prst="orthographicFront"/>
          <a:lightRig rig="threePt" dir="t"/>
        </a:scene3d>
        <a:sp3d>
          <a:bevelT w="139700" h="139700"/>
        </a:sp3d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 prstMaterial="matte">
      <a:bevelT w="63500" h="63500" prst="angle"/>
      <a:contourClr>
        <a:srgbClr val="000000"/>
      </a:contourClr>
    </a:sp3d>
  </c:spPr>
  <c:txPr>
    <a:bodyPr/>
    <a:lstStyle/>
    <a:p>
      <a:pPr>
        <a:defRPr sz="1100" b="1" i="0" u="none" strike="noStrike" baseline="0">
          <a:solidFill>
            <a:sysClr val="windowText" lastClr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2950187657252"/>
          <c:y val="9.0737251593550824E-2"/>
          <c:w val="0.71102306128126114"/>
          <c:h val="0.6587417979002624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't.06-Saúde'!$C$4</c:f>
              <c:strCache>
                <c:ptCount val="1"/>
                <c:pt idx="0">
                  <c:v>RLIT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9E-4CD2-8165-7710E90DB49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C3-4429-A993-213F89FC67A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0CE-4FAF-9062-56FFFFB63828}"/>
              </c:ext>
            </c:extLst>
          </c:dPt>
          <c:cat>
            <c:numRef>
              <c:f>'t.06-Saúde'!$B$5:$B$13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't.06-Saúde'!$C$5:$C$13</c:f>
              <c:numCache>
                <c:formatCode>#,##0_);\(#,##0\)</c:formatCode>
                <c:ptCount val="5"/>
                <c:pt idx="0">
                  <c:v>2669944</c:v>
                </c:pt>
                <c:pt idx="1">
                  <c:v>3034616</c:v>
                </c:pt>
                <c:pt idx="2">
                  <c:v>3233391</c:v>
                </c:pt>
                <c:pt idx="3">
                  <c:v>3341103</c:v>
                </c:pt>
                <c:pt idx="4">
                  <c:v>3575471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C3-4429-A993-213F89FC67A5}"/>
            </c:ext>
          </c:extLst>
        </c:ser>
        <c:ser>
          <c:idx val="0"/>
          <c:order val="1"/>
          <c:tx>
            <c:strRef>
              <c:f>'t.06-Saúde'!$D$4</c:f>
              <c:strCache>
                <c:ptCount val="1"/>
                <c:pt idx="0">
                  <c:v>Gastos com Saúde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9E-4CD2-8165-7710E90DB49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4C3-4429-A993-213F89FC67A5}"/>
              </c:ext>
            </c:extLst>
          </c:dPt>
          <c:cat>
            <c:numRef>
              <c:f>'t.06-Saúde'!$B$5:$B$13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't.06-Saúde'!$D$5:$D$13</c:f>
              <c:numCache>
                <c:formatCode>#,##0_);\(#,##0\)</c:formatCode>
                <c:ptCount val="5"/>
                <c:pt idx="0">
                  <c:v>694876</c:v>
                </c:pt>
                <c:pt idx="1">
                  <c:v>768447</c:v>
                </c:pt>
                <c:pt idx="2">
                  <c:v>836465</c:v>
                </c:pt>
                <c:pt idx="3">
                  <c:v>874078</c:v>
                </c:pt>
                <c:pt idx="4">
                  <c:v>921353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4C3-4429-A993-213F89FC6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143808"/>
        <c:axId val="139145984"/>
      </c:barChart>
      <c:lineChart>
        <c:grouping val="standard"/>
        <c:varyColors val="0"/>
        <c:ser>
          <c:idx val="2"/>
          <c:order val="2"/>
          <c:tx>
            <c:strRef>
              <c:f>'t.06-Saúde'!$E$4</c:f>
              <c:strCache>
                <c:ptCount val="1"/>
                <c:pt idx="0">
                  <c:v>Realização %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479E-4CD2-8165-7710E90DB49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4-C0CE-4FAF-9062-56FFFFB63828}"/>
              </c:ext>
            </c:extLst>
          </c:dPt>
          <c:cat>
            <c:numRef>
              <c:f>'t.06-Saúde'!$B$5:$B$13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't.06-Saúde'!$E$5:$E$13</c:f>
              <c:numCache>
                <c:formatCode>0.00%</c:formatCode>
                <c:ptCount val="5"/>
                <c:pt idx="0">
                  <c:v>0.26025864212882366</c:v>
                </c:pt>
                <c:pt idx="1">
                  <c:v>0.25322709693747086</c:v>
                </c:pt>
                <c:pt idx="2">
                  <c:v>0.25869590160917749</c:v>
                </c:pt>
                <c:pt idx="3">
                  <c:v>0.26161360484845875</c:v>
                </c:pt>
                <c:pt idx="4">
                  <c:v>0.25768716904709899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4C3-4429-A993-213F89FC6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194752"/>
        <c:axId val="139147904"/>
      </c:lineChart>
      <c:catAx>
        <c:axId val="1391438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9145984"/>
        <c:crosses val="autoZero"/>
        <c:auto val="0"/>
        <c:lblAlgn val="ctr"/>
        <c:lblOffset val="100"/>
        <c:noMultiLvlLbl val="0"/>
      </c:catAx>
      <c:valAx>
        <c:axId val="1391459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Valores em R$ mil</a:t>
                </a:r>
              </a:p>
            </c:rich>
          </c:tx>
          <c:layout>
            <c:manualLayout>
              <c:xMode val="edge"/>
              <c:yMode val="edge"/>
              <c:x val="4.6569154583832359E-2"/>
              <c:y val="0.2876326410860273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_);\(#,##0\)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39143808"/>
        <c:crosses val="autoZero"/>
        <c:crossBetween val="between"/>
      </c:valAx>
      <c:valAx>
        <c:axId val="139147904"/>
        <c:scaling>
          <c:orientation val="minMax"/>
          <c:max val="0.30000000000000004"/>
          <c:min val="0.15000000000000002"/>
        </c:scaling>
        <c:delete val="0"/>
        <c:axPos val="r"/>
        <c:numFmt formatCode="0.00%" sourceLinked="1"/>
        <c:majorTickMark val="out"/>
        <c:minorTickMark val="none"/>
        <c:tickLblPos val="nextTo"/>
        <c:crossAx val="139194752"/>
        <c:crosses val="max"/>
        <c:crossBetween val="between"/>
      </c:valAx>
      <c:catAx>
        <c:axId val="139194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9147904"/>
        <c:crosses val="autoZero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  <c:sp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39700" h="139700"/>
        </a:sp3d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scene3d>
      <a:camera prst="orthographicFront"/>
      <a:lightRig rig="threePt" dir="t"/>
    </a:scene3d>
    <a:sp3d prstMaterial="matte">
      <a:bevelT w="63500" h="63500" prst="angle"/>
      <a:contourClr>
        <a:srgbClr val="000000"/>
      </a:contourClr>
    </a:sp3d>
  </c:spPr>
  <c:txPr>
    <a:bodyPr/>
    <a:lstStyle/>
    <a:p>
      <a:pPr>
        <a:defRPr sz="1200" b="1" i="0" u="none" strike="noStrike" baseline="0">
          <a:solidFill>
            <a:sysClr val="windowText" lastClr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94479351270072"/>
          <c:y val="0.11055406543336554"/>
          <c:w val="0.74238301297060083"/>
          <c:h val="0.60611220120049847"/>
        </c:manualLayout>
      </c:layout>
      <c:barChart>
        <c:barDir val="col"/>
        <c:grouping val="clustered"/>
        <c:varyColors val="0"/>
        <c:ser>
          <c:idx val="0"/>
          <c:order val="0"/>
          <c:tx>
            <c:v>RCL</c:v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C3B-4B1F-9D20-6EC2B1BE3C2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C3B-4B1F-9D20-6EC2B1BE3C28}"/>
              </c:ext>
            </c:extLst>
          </c:dPt>
          <c:cat>
            <c:numRef>
              <c:f>'t.09-Invest.'!$B$5:$B$13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't.09-Invest.'!$C$5:$C$13</c:f>
              <c:numCache>
                <c:formatCode>_(* #,##0_);_(* \(#,##0\);_(* "-"_);_(@_)</c:formatCode>
                <c:ptCount val="5"/>
                <c:pt idx="0">
                  <c:v>3860689</c:v>
                </c:pt>
                <c:pt idx="1">
                  <c:v>4549938</c:v>
                </c:pt>
                <c:pt idx="2">
                  <c:v>5229992</c:v>
                </c:pt>
                <c:pt idx="3">
                  <c:v>5363994</c:v>
                </c:pt>
                <c:pt idx="4">
                  <c:v>5618804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B-4DDF-AB0E-A5FE35A28AAB}"/>
            </c:ext>
          </c:extLst>
        </c:ser>
        <c:ser>
          <c:idx val="2"/>
          <c:order val="1"/>
          <c:tx>
            <c:v>INV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C3B-4B1F-9D20-6EC2B1BE3C2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C3B-4B1F-9D20-6EC2B1BE3C2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91B-4DDF-AB0E-A5FE35A28AA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91B-4DDF-AB0E-A5FE35A28AAB}"/>
              </c:ext>
            </c:extLst>
          </c:dPt>
          <c:cat>
            <c:numRef>
              <c:f>'t.09-Invest.'!$B$5:$B$13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't.09-Invest.'!$D$5:$D$13</c:f>
              <c:numCache>
                <c:formatCode>_(* #,##0_);_(* \(#,##0\);_(* "-"_);_(@_)</c:formatCode>
                <c:ptCount val="5"/>
                <c:pt idx="0">
                  <c:v>385907.37419999996</c:v>
                </c:pt>
                <c:pt idx="1">
                  <c:v>523972.12546000001</c:v>
                </c:pt>
                <c:pt idx="2">
                  <c:v>542787.21649000002</c:v>
                </c:pt>
                <c:pt idx="3">
                  <c:v>483468.34959000006</c:v>
                </c:pt>
                <c:pt idx="4">
                  <c:v>394111.50407999998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1B-4DDF-AB0E-A5FE35A28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455488"/>
        <c:axId val="115544832"/>
      </c:barChart>
      <c:lineChart>
        <c:grouping val="standard"/>
        <c:varyColors val="0"/>
        <c:ser>
          <c:idx val="1"/>
          <c:order val="2"/>
          <c:tx>
            <c:v>INV/RCL(%)</c:v>
          </c:tx>
          <c:spPr>
            <a:ln w="47625">
              <a:solidFill>
                <a:schemeClr val="accent5">
                  <a:lumMod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6-9C3B-4B1F-9D20-6EC2B1BE3C28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5-591B-4DDF-AB0E-A5FE35A28AA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6-591B-4DDF-AB0E-A5FE35A28AAB}"/>
              </c:ext>
            </c:extLst>
          </c:dPt>
          <c:cat>
            <c:numRef>
              <c:f>'t.09-Invest.'!$B$5:$B$13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't.09-Invest.'!$G$5:$G$13</c:f>
              <c:numCache>
                <c:formatCode>0.0%</c:formatCode>
                <c:ptCount val="5"/>
                <c:pt idx="0">
                  <c:v>9.995816140590448E-2</c:v>
                </c:pt>
                <c:pt idx="1">
                  <c:v>0.11516027810928413</c:v>
                </c:pt>
                <c:pt idx="2">
                  <c:v>0.10378356534579786</c:v>
                </c:pt>
                <c:pt idx="3">
                  <c:v>9.0132157043799829E-2</c:v>
                </c:pt>
                <c:pt idx="4">
                  <c:v>7.014152906561609E-2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91B-4DDF-AB0E-A5FE35A28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546368"/>
        <c:axId val="115552256"/>
      </c:lineChart>
      <c:catAx>
        <c:axId val="13945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15544832"/>
        <c:crosses val="autoZero"/>
        <c:auto val="0"/>
        <c:lblAlgn val="ctr"/>
        <c:lblOffset val="100"/>
        <c:noMultiLvlLbl val="0"/>
      </c:catAx>
      <c:valAx>
        <c:axId val="1155448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Valores em R$ mil</a:t>
                </a:r>
              </a:p>
            </c:rich>
          </c:tx>
          <c:layout>
            <c:manualLayout>
              <c:xMode val="edge"/>
              <c:yMode val="edge"/>
              <c:x val="1.8157468908932134E-2"/>
              <c:y val="0.23848588290625522"/>
            </c:manualLayout>
          </c:layout>
          <c:overlay val="0"/>
        </c:title>
        <c:numFmt formatCode="_(* #,##0_);_(* \(#,##0\);_(* &quot;-&quot;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39455488"/>
        <c:crosses val="autoZero"/>
        <c:crossBetween val="between"/>
      </c:valAx>
      <c:catAx>
        <c:axId val="115546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552256"/>
        <c:crosses val="autoZero"/>
        <c:auto val="0"/>
        <c:lblAlgn val="ctr"/>
        <c:lblOffset val="100"/>
        <c:noMultiLvlLbl val="0"/>
      </c:catAx>
      <c:valAx>
        <c:axId val="115552256"/>
        <c:scaling>
          <c:orientation val="minMax"/>
        </c:scaling>
        <c:delete val="0"/>
        <c:axPos val="r"/>
        <c:numFmt formatCode="0.0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15546368"/>
        <c:crosses val="max"/>
        <c:crossBetween val="between"/>
      </c:valAx>
      <c:dTable>
        <c:showHorzBorder val="1"/>
        <c:showVertBorder val="1"/>
        <c:showOutline val="1"/>
        <c:showKeys val="1"/>
      </c:dTable>
      <c:sp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ln w="25400">
          <a:noFill/>
        </a:ln>
        <a:scene3d>
          <a:camera prst="orthographicFront"/>
          <a:lightRig rig="threePt" dir="t"/>
        </a:scene3d>
        <a:sp3d>
          <a:bevelT w="190500" h="38100"/>
        </a:sp3d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3175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 prstMaterial="metal">
      <a:bevelT w="38100" h="57150" prst="angle"/>
    </a:sp3d>
  </c:spPr>
  <c:txPr>
    <a:bodyPr/>
    <a:lstStyle/>
    <a:p>
      <a:pPr>
        <a:defRPr sz="1200" b="1" i="0" u="none" strike="noStrike" baseline="0">
          <a:solidFill>
            <a:sysClr val="windowText" lastClr="000000"/>
          </a:solidFill>
          <a:latin typeface="+mn-lt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A84D-8CCA-43AE-9594-72C8A631178B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26EF-6BE6-4E28-9273-F739FFC059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03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A84D-8CCA-43AE-9594-72C8A631178B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26EF-6BE6-4E28-9273-F739FFC059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1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A84D-8CCA-43AE-9594-72C8A631178B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26EF-6BE6-4E28-9273-F739FFC059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12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A84D-8CCA-43AE-9594-72C8A631178B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26EF-6BE6-4E28-9273-F739FFC059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35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A84D-8CCA-43AE-9594-72C8A631178B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26EF-6BE6-4E28-9273-F739FFC059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97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A84D-8CCA-43AE-9594-72C8A631178B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26EF-6BE6-4E28-9273-F739FFC059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58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A84D-8CCA-43AE-9594-72C8A631178B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26EF-6BE6-4E28-9273-F739FFC059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51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A84D-8CCA-43AE-9594-72C8A631178B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26EF-6BE6-4E28-9273-F739FFC059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80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A84D-8CCA-43AE-9594-72C8A631178B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26EF-6BE6-4E28-9273-F739FFC059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52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A84D-8CCA-43AE-9594-72C8A631178B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26EF-6BE6-4E28-9273-F739FFC059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08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A84D-8CCA-43AE-9594-72C8A631178B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26EF-6BE6-4E28-9273-F739FFC059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89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6A84D-8CCA-43AE-9594-72C8A631178B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726EF-6BE6-4E28-9273-F739FFC059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42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analto.gov.br/ccivil_03/constituicao/Emendas/Emc/emc19.htm#art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lanalto.gov.br/ccivil_03/Constituicao/Constituicao.htm#art57%C2%A76ii" TargetMode="External"/><Relationship Id="rId4" Type="http://schemas.openxmlformats.org/officeDocument/2006/relationships/hyperlink" Target="http://www.planalto.gov.br/ccivil_03/Constituicao/Constituicao.htm#art37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921000" y="1710268"/>
            <a:ext cx="6908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55 Roman" panose="02000503040000020004" pitchFamily="2" charset="0"/>
              </a:rPr>
              <a:t>69º FONAC</a:t>
            </a:r>
          </a:p>
          <a:p>
            <a:pPr algn="ctr"/>
            <a:r>
              <a:rPr lang="pt-BR" sz="40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55 Roman" panose="02000503040000020004" pitchFamily="2" charset="0"/>
              </a:rPr>
              <a:t>Mesa de Negociação –Reposição Salarial e</a:t>
            </a:r>
          </a:p>
          <a:p>
            <a:pPr algn="ctr"/>
            <a:r>
              <a:rPr lang="pt-BR" sz="40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55 Roman" panose="02000503040000020004" pitchFamily="2" charset="0"/>
              </a:rPr>
              <a:t>Lei de Responsabilidade Fiscal</a:t>
            </a:r>
          </a:p>
          <a:p>
            <a:pPr algn="ctr"/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Philipe Nottingham</a:t>
            </a:r>
          </a:p>
          <a:p>
            <a:pPr algn="ctr"/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381" y="333969"/>
            <a:ext cx="2286889" cy="8986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10" y="392279"/>
            <a:ext cx="2751731" cy="7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70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225906" y="233870"/>
            <a:ext cx="459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pc="-150" dirty="0">
                <a:solidFill>
                  <a:srgbClr val="008080"/>
                </a:solidFill>
                <a:latin typeface="Frutiger LT 55 Roman" panose="02000503040000020004" pitchFamily="2" charset="0"/>
              </a:rPr>
              <a:t>Fortaleza –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44" y="0"/>
            <a:ext cx="2286889" cy="8986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67467" y="1596366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2"/>
          <p:cNvSpPr txBox="1">
            <a:spLocks noChangeArrowheads="1"/>
          </p:cNvSpPr>
          <p:nvPr/>
        </p:nvSpPr>
        <p:spPr bwMode="auto">
          <a:xfrm>
            <a:off x="1919289" y="765176"/>
            <a:ext cx="669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200" b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Despesa com Saúde x RLIT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063553" y="6188447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a typeface="Tahoma" panose="020B0604030504040204" pitchFamily="34" charset="0"/>
                <a:cs typeface="Tahoma" panose="020B0604030504040204" pitchFamily="34" charset="0"/>
              </a:rPr>
              <a:t>FONTE: GRPFOR/FC – RREO/RGF 3º Quadrimestre - 2017.</a:t>
            </a: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00000000-0008-0000-1200-00000F3823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63553" y="1353486"/>
          <a:ext cx="8136903" cy="483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6014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225906" y="233870"/>
            <a:ext cx="459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pc="-150" dirty="0">
                <a:solidFill>
                  <a:srgbClr val="008080"/>
                </a:solidFill>
                <a:latin typeface="Frutiger LT 55 Roman" panose="02000503040000020004" pitchFamily="2" charset="0"/>
              </a:rPr>
              <a:t>Fortaleza –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44" y="0"/>
            <a:ext cx="2286889" cy="8986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67467" y="1596366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1919289" y="765176"/>
            <a:ext cx="669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200" b="1" dirty="0">
                <a:latin typeface="Trebuchet MS" pitchFamily="34" charset="0"/>
              </a:rPr>
              <a:t>Investimentos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99936" y="6207770"/>
            <a:ext cx="7560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NOTA¹: Investimentos +  </a:t>
            </a:r>
            <a:r>
              <a:rPr lang="pt-BR" sz="1200" dirty="0" err="1"/>
              <a:t>intraorçamentária</a:t>
            </a:r>
            <a:r>
              <a:rPr lang="pt-BR" sz="1200" dirty="0"/>
              <a:t>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99935" y="6034761"/>
            <a:ext cx="4896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ea typeface="Tahoma" panose="020B0604030504040204" pitchFamily="34" charset="0"/>
                <a:cs typeface="Tahoma" panose="020B0604030504040204" pitchFamily="34" charset="0"/>
              </a:rPr>
              <a:t>FONTE: GRPFOR/FC – RREO/RGF 3º Quadrimestre - 2017.</a:t>
            </a:r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1500-00000FB823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99936" y="1349951"/>
          <a:ext cx="8200521" cy="4684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035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225906" y="233870"/>
            <a:ext cx="459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pc="-150" dirty="0">
                <a:solidFill>
                  <a:srgbClr val="008080"/>
                </a:solidFill>
                <a:latin typeface="Frutiger LT 55 Roman" panose="02000503040000020004" pitchFamily="2" charset="0"/>
              </a:rPr>
              <a:t>Fortaleza –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44" y="0"/>
            <a:ext cx="2286889" cy="8986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67467" y="1596366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1919289" y="765176"/>
            <a:ext cx="669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200" b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Outras Despesas Correntes - ODC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61392" y="6237313"/>
            <a:ext cx="7560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NOTA¹: Outras Despesas Correntes + </a:t>
            </a:r>
            <a:r>
              <a:rPr lang="pt-BR" sz="1200" dirty="0" err="1"/>
              <a:t>intraorçamentária</a:t>
            </a:r>
            <a:r>
              <a:rPr lang="pt-BR" sz="1200" dirty="0"/>
              <a:t>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61391" y="5983396"/>
            <a:ext cx="4896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ea typeface="Tahoma" panose="020B0604030504040204" pitchFamily="34" charset="0"/>
                <a:cs typeface="Tahoma" panose="020B0604030504040204" pitchFamily="34" charset="0"/>
              </a:rPr>
              <a:t>FONTE: GRPFOR/FC – RREO/RGF 3º Quadrimestre - 2017.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577" y="1543285"/>
            <a:ext cx="7632846" cy="41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07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225906" y="233870"/>
            <a:ext cx="459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pc="-150" dirty="0">
                <a:solidFill>
                  <a:srgbClr val="008080"/>
                </a:solidFill>
                <a:latin typeface="Frutiger LT 55 Roman" panose="02000503040000020004" pitchFamily="2" charset="0"/>
              </a:rPr>
              <a:t>Fortaleza –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44" y="0"/>
            <a:ext cx="2286889" cy="8986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67467" y="1596366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A416CA01-C6F9-4FB5-94B5-B167EA50D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615060"/>
              </p:ext>
            </p:extLst>
          </p:nvPr>
        </p:nvGraphicFramePr>
        <p:xfrm>
          <a:off x="2071344" y="1460312"/>
          <a:ext cx="8255463" cy="4421875"/>
        </p:xfrm>
        <a:graphic>
          <a:graphicData uri="http://schemas.openxmlformats.org/drawingml/2006/table">
            <a:tbl>
              <a:tblPr firstRow="1" firstCol="1" bandRow="1"/>
              <a:tblGrid>
                <a:gridCol w="4711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70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FORÇA DE TRABALHO DA PREFEITURA MUNICIPAL DE FORTALEZA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Servidores / Colaboradores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Janeiro/2018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SERVIDORES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35.956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52">
                <a:tc>
                  <a:txBody>
                    <a:bodyPr/>
                    <a:lstStyle/>
                    <a:p>
                      <a:pPr indent="4083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Servidores Efetivos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28.176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52">
                <a:tc>
                  <a:txBody>
                    <a:bodyPr/>
                    <a:lstStyle/>
                    <a:p>
                      <a:pPr indent="406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Exclusivo Comissionados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2.354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52">
                <a:tc>
                  <a:txBody>
                    <a:bodyPr/>
                    <a:lstStyle/>
                    <a:p>
                      <a:pPr indent="406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Servidores Temporários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5.426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OUTROS COLABORADORES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16.108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652">
                <a:tc>
                  <a:txBody>
                    <a:bodyPr/>
                    <a:lstStyle/>
                    <a:p>
                      <a:pPr indent="406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Bolsistas e Estagiários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376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52">
                <a:tc>
                  <a:txBody>
                    <a:bodyPr/>
                    <a:lstStyle/>
                    <a:p>
                      <a:pPr indent="406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Inativos   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12.589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652">
                <a:tc>
                  <a:txBody>
                    <a:bodyPr/>
                    <a:lstStyle/>
                    <a:p>
                      <a:pPr indent="406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Pensionistas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3.143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52.064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367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225906" y="233870"/>
            <a:ext cx="459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pc="-150" dirty="0">
                <a:solidFill>
                  <a:srgbClr val="008080"/>
                </a:solidFill>
                <a:latin typeface="Frutiger LT 55 Roman" panose="02000503040000020004" pitchFamily="2" charset="0"/>
              </a:rPr>
              <a:t>Fortaleza –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44" y="0"/>
            <a:ext cx="2286889" cy="8986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67467" y="1596366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7B2AB30-DC26-4B78-89DD-5CDDA15A6368}"/>
              </a:ext>
            </a:extLst>
          </p:cNvPr>
          <p:cNvSpPr/>
          <p:nvPr/>
        </p:nvSpPr>
        <p:spPr>
          <a:xfrm>
            <a:off x="2041633" y="1060952"/>
            <a:ext cx="2838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REAJUSTE DOS SERVIDORES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509104"/>
              </p:ext>
            </p:extLst>
          </p:nvPr>
        </p:nvGraphicFramePr>
        <p:xfrm>
          <a:off x="2071341" y="1616837"/>
          <a:ext cx="8146282" cy="4524654"/>
        </p:xfrm>
        <a:graphic>
          <a:graphicData uri="http://schemas.openxmlformats.org/drawingml/2006/table">
            <a:tbl>
              <a:tblPr/>
              <a:tblGrid>
                <a:gridCol w="1476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0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3194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ÍNDICES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REAJUSTE SERVIDORES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8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PISO MAG.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MAGISTÉRIO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3,95 + ???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51,51 + ???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795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2858613" y="2476870"/>
            <a:ext cx="6261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spc="-150" dirty="0">
                <a:solidFill>
                  <a:srgbClr val="006600"/>
                </a:solidFill>
                <a:latin typeface="Frutiger LT 55 Roman" panose="02000503040000020004" pitchFamily="2" charset="0"/>
              </a:rPr>
              <a:t>CRIAÇÃO  DO  SISTEMA  DE NEGOCIAÇÃO PERMANENTE - SINEP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44" y="0"/>
            <a:ext cx="2286889" cy="8986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67467" y="1596366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015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062133" y="193384"/>
            <a:ext cx="459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spc="-150" dirty="0">
                <a:solidFill>
                  <a:srgbClr val="008080"/>
                </a:solidFill>
                <a:latin typeface="Frutiger LT 55 Roman" panose="02000503040000020004" pitchFamily="2" charset="0"/>
              </a:rPr>
              <a:t>SITUAÇÃO ENCONTRADA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44" y="0"/>
            <a:ext cx="2286889" cy="8986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67467" y="1596366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35252" y="1106430"/>
            <a:ext cx="860854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sz="2800" b="1" dirty="0"/>
              <a:t>SITUAÇÃO ENCONTRADA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Relação difícil e sem nenhuma sistematização na relação entre Sindicatos e Governo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Histórico de muitas greves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Calendário Escolar  totalmente desestruturado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As categorias com capacidade de pressão conseguiam ganhos muito superiores as demais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Promoções defasadas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Vários Direitos não atendidos ou com excessivo atraso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Muitas situações de condições de trabalho não adequadas</a:t>
            </a:r>
          </a:p>
        </p:txBody>
      </p:sp>
    </p:spTree>
    <p:extLst>
      <p:ext uri="{BB962C8B-B14F-4D97-AF65-F5344CB8AC3E}">
        <p14:creationId xmlns:p14="http://schemas.microsoft.com/office/powerpoint/2010/main" val="232990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437194" y="193384"/>
            <a:ext cx="4222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pc="-150" dirty="0">
                <a:solidFill>
                  <a:srgbClr val="008080"/>
                </a:solidFill>
                <a:latin typeface="Frutiger LT 55 Roman" panose="02000503040000020004" pitchFamily="2" charset="0"/>
              </a:rPr>
              <a:t>MARCOS LEGAIS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44" y="0"/>
            <a:ext cx="2286889" cy="8986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67467" y="1596366"/>
            <a:ext cx="5283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/>
              <a:t>LEI N° 10.031, DE 10 DE MAIO DE 2013. </a:t>
            </a:r>
            <a:r>
              <a:rPr lang="pt-BR" sz="2000" dirty="0"/>
              <a:t>Institui o Sistema de Negociação Permanente (SINEP) entre o Poder Executivo Municipal de Fortaleza e os servidores e empregados públicos do Município de Fortaleza, por meio de suas entidades representativas.</a:t>
            </a:r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algn="just">
              <a:lnSpc>
                <a:spcPct val="150000"/>
              </a:lnSpc>
            </a:pPr>
            <a:r>
              <a:rPr lang="pt-BR" sz="2000" b="1" dirty="0"/>
              <a:t>DECRETO Nº 13.156, DE 14 DE MAIO DE 2013. </a:t>
            </a:r>
            <a:r>
              <a:rPr lang="pt-BR" sz="2000" dirty="0"/>
              <a:t>Regulamenta o Sistema de Negociação Permanente (SINEP), e dá outras providências. </a:t>
            </a:r>
          </a:p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33" y="3268130"/>
            <a:ext cx="2491600" cy="159408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33" y="4988260"/>
            <a:ext cx="2491600" cy="159408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04F9935-51FC-432D-8596-B7E8B1583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26" y="1528052"/>
            <a:ext cx="2491507" cy="158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74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062133" y="193384"/>
            <a:ext cx="459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spc="-150" dirty="0">
                <a:solidFill>
                  <a:srgbClr val="008080"/>
                </a:solidFill>
                <a:latin typeface="Frutiger LT 55 Roman" panose="02000503040000020004" pitchFamily="2" charset="0"/>
              </a:rPr>
              <a:t>CONCEPÇÃO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44" y="0"/>
            <a:ext cx="2286889" cy="8986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67467" y="1596366"/>
            <a:ext cx="5283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/>
              <a:t>MESA CENTRAL DE NEGOCIAÇÃO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Negociação de assuntos de Interesses de todos os servidores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t-BR" sz="2000" b="1" dirty="0"/>
              <a:t>MESAS SETORIAIS DE NEGOCIAÇÃO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Negociação de assuntos de Interesses de das categorias do setor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t-BR" sz="2000" b="1" dirty="0"/>
              <a:t>COMISSÕES TEMÁTICAS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Comissões Técnicas instituídas, por decisão da Mesa Central ou das Mesas Setoriais, Comissões Temáticas com o objetivo de discutir e estudar questões que exijam conhecimento técnico aprofundado</a:t>
            </a:r>
          </a:p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33" y="3268130"/>
            <a:ext cx="2491600" cy="159408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33" y="4988260"/>
            <a:ext cx="2491600" cy="159408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04F9935-51FC-432D-8596-B7E8B1583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26" y="1528052"/>
            <a:ext cx="2491507" cy="158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55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849532" y="161945"/>
            <a:ext cx="371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008080"/>
                </a:solidFill>
                <a:latin typeface="Frutiger LT 55 Roman" panose="02000503040000020004" pitchFamily="2" charset="0"/>
              </a:rPr>
              <a:t>MESA CENTRAL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4" y="0"/>
            <a:ext cx="2286889" cy="89862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048932" y="1001091"/>
            <a:ext cx="79701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Discussão de temas de interesse de interesse geral (todas as categorias)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Composta por 6 membros efetivos e 6 suplentes de cada bancada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Governo: SEPOG, SEFIN, SECOT, IPLANFOR, PGM e GABPREF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43D4374-EAA8-4A6D-B932-9EDA263D6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32" y="3139710"/>
            <a:ext cx="5839345" cy="359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3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062133" y="20158"/>
            <a:ext cx="459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spc="-150" dirty="0">
                <a:solidFill>
                  <a:srgbClr val="008080"/>
                </a:solidFill>
                <a:latin typeface="Frutiger LT 55 Roman" panose="02000503040000020004" pitchFamily="2" charset="0"/>
              </a:rPr>
              <a:t>REAJUSTE ANUAL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44" y="0"/>
            <a:ext cx="2286889" cy="898626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755942" y="1051938"/>
            <a:ext cx="866318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b="1" dirty="0">
                <a:solidFill>
                  <a:srgbClr val="006600"/>
                </a:solidFill>
                <a:cs typeface="Arial" panose="020B0604020202020204" pitchFamily="34" charset="0"/>
              </a:rPr>
              <a:t>CONSTITUIÇÃO FEDERAL</a:t>
            </a:r>
          </a:p>
          <a:p>
            <a:pPr algn="just"/>
            <a:endParaRPr lang="pt-BR" altLang="pt-BR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/>
            <a:r>
              <a:rPr lang="pt-BR" alt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Art. 37. A administração pública direta e indireta de qualquer dos Poderes da União, dos Estados, do Distrito Federal e dos </a:t>
            </a:r>
            <a:r>
              <a:rPr lang="pt-BR" altLang="pt-BR" sz="2000" b="1" dirty="0">
                <a:solidFill>
                  <a:srgbClr val="000000"/>
                </a:solidFill>
                <a:cs typeface="Arial" panose="020B0604020202020204" pitchFamily="34" charset="0"/>
              </a:rPr>
              <a:t>Municípios</a:t>
            </a:r>
            <a:r>
              <a:rPr lang="pt-BR" alt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 obedecerá aos princípios de legalidade, impessoalidade, moralidade, publicidade e eficiência e, também, ao seguinte:</a:t>
            </a:r>
            <a:r>
              <a:rPr lang="pt-BR" altLang="pt-BR" sz="2000" dirty="0">
                <a:solidFill>
                  <a:srgbClr val="000000"/>
                </a:solidFill>
                <a:cs typeface="Arial" panose="020B0604020202020204" pitchFamily="34" charset="0"/>
                <a:hlinkClick r:id="rId4"/>
              </a:rPr>
              <a:t>(Redação dada pela Emenda Constitucional nº 19, de 1998)</a:t>
            </a:r>
            <a:endParaRPr lang="pt-BR" altLang="pt-BR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/>
            <a:endParaRPr lang="pt-BR" altLang="pt-BR" sz="2000" dirty="0"/>
          </a:p>
          <a:p>
            <a:pPr algn="just"/>
            <a:r>
              <a:rPr lang="pt-BR" alt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...</a:t>
            </a:r>
          </a:p>
          <a:p>
            <a:pPr algn="just"/>
            <a:endParaRPr lang="pt-BR" altLang="pt-BR" sz="2000" dirty="0"/>
          </a:p>
          <a:p>
            <a:pPr lvl="0" algn="just"/>
            <a:r>
              <a:rPr lang="pt-BR" altLang="pt-BR" sz="2000" dirty="0"/>
              <a:t>X - </a:t>
            </a:r>
            <a:r>
              <a:rPr lang="pt-BR" alt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a remuneração dos servidores públicos e o subsídio de que trata o § 4º do art. 39 somente poderão ser fixados ou alterados por lei específica, observada a iniciativa privativa em cada caso, assegurada </a:t>
            </a:r>
            <a:r>
              <a:rPr lang="pt-BR" altLang="pt-BR" sz="2000" b="1" dirty="0">
                <a:solidFill>
                  <a:srgbClr val="000000"/>
                </a:solidFill>
                <a:cs typeface="Arial" panose="020B0604020202020204" pitchFamily="34" charset="0"/>
              </a:rPr>
              <a:t>revisão geral anual</a:t>
            </a:r>
            <a:r>
              <a:rPr lang="pt-BR" alt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, sempre na mesma data e sem  distinção de índices;</a:t>
            </a:r>
            <a:endParaRPr lang="pt-BR" altLang="pt-BR" sz="2000" dirty="0"/>
          </a:p>
          <a:p>
            <a:pPr indent="0" algn="just"/>
            <a:r>
              <a:rPr lang="pt-BR" altLang="pt-BR" sz="2800" b="1"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</a:p>
          <a:p>
            <a:pPr algn="just"/>
            <a:endParaRPr lang="pt-BR" altLang="pt-B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91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849532" y="161945"/>
            <a:ext cx="371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8080"/>
                </a:solidFill>
                <a:latin typeface="Frutiger LT 55 Roman" panose="02000503040000020004" pitchFamily="2" charset="0"/>
              </a:rPr>
              <a:t>MESAS SETORIAIS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4" y="0"/>
            <a:ext cx="2286889" cy="89862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048935" y="1143003"/>
            <a:ext cx="79025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Discussão de interesses específicos das categorias do setor.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Composta por 3 membros efetivos e 3 suplentes de cada bancada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Reuniões periódicas de acordo com a demanda das categorias.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Questões com repercussão financeira: participação de representantes da Secretaria Municipal do Planejamento, Orçamento e Gestão (SEPOG) e da Secretaria Municipal das Finanças (SEFIN) que farão estudos sobre impactos.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992223"/>
            <a:ext cx="4176215" cy="27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49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849532" y="161945"/>
            <a:ext cx="371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8080"/>
                </a:solidFill>
                <a:latin typeface="Frutiger LT 55 Roman" panose="02000503040000020004" pitchFamily="2" charset="0"/>
              </a:rPr>
              <a:t>CRITÉRIOS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4" y="0"/>
            <a:ext cx="2286889" cy="89862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283011" y="1449303"/>
            <a:ext cx="797012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3200" b="1" dirty="0">
                <a:ea typeface="SimSun" charset="-122"/>
              </a:rPr>
              <a:t>CRITÉRIOS PARA NEGOCIAÇÃO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3200" b="1" dirty="0">
              <a:ea typeface="SimSun" charset="-122"/>
            </a:endParaRPr>
          </a:p>
          <a:p>
            <a:pPr marL="514350" indent="-514350">
              <a:spcAft>
                <a:spcPts val="1200"/>
              </a:spcAft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pt-BR" sz="2800" dirty="0">
                <a:ea typeface="SimSun" charset="-122"/>
              </a:rPr>
              <a:t>Direitos não cumpridos;</a:t>
            </a:r>
          </a:p>
          <a:p>
            <a:pPr marL="514350" indent="-514350">
              <a:spcAft>
                <a:spcPts val="1200"/>
              </a:spcAft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pt-BR" sz="2800" dirty="0">
                <a:ea typeface="SimSun" charset="-122"/>
              </a:rPr>
              <a:t>Distorções existentes;</a:t>
            </a:r>
          </a:p>
          <a:p>
            <a:pPr marL="514350" indent="-514350">
              <a:spcAft>
                <a:spcPts val="1200"/>
              </a:spcAft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pt-BR" sz="2800" dirty="0">
                <a:ea typeface="SimSun" charset="-122"/>
              </a:rPr>
              <a:t>Condições de trabalho;</a:t>
            </a:r>
          </a:p>
          <a:p>
            <a:pPr marL="514350" indent="-514350" algn="just">
              <a:spcAft>
                <a:spcPts val="1200"/>
              </a:spcAft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pt-BR" sz="2800" dirty="0">
                <a:ea typeface="SimSun" charset="-122"/>
              </a:rPr>
              <a:t>Melhoria de remuneração associada à melhoria dos serviços prestados.</a:t>
            </a:r>
          </a:p>
          <a:p>
            <a:pPr>
              <a:spcAft>
                <a:spcPts val="1200"/>
              </a:spcAft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49231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849532" y="161945"/>
            <a:ext cx="371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8080"/>
                </a:solidFill>
                <a:latin typeface="Frutiger LT 55 Roman" panose="02000503040000020004" pitchFamily="2" charset="0"/>
              </a:rPr>
              <a:t>RESULTADOS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4" y="0"/>
            <a:ext cx="2286889" cy="89862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86518B8-3436-4FDE-A170-8B028D52AC95}"/>
              </a:ext>
            </a:extLst>
          </p:cNvPr>
          <p:cNvSpPr txBox="1">
            <a:spLocks/>
          </p:cNvSpPr>
          <p:nvPr/>
        </p:nvSpPr>
        <p:spPr>
          <a:xfrm>
            <a:off x="1941206" y="1268644"/>
            <a:ext cx="8625194" cy="514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550" lvl="3" algn="just">
              <a:lnSpc>
                <a:spcPct val="120000"/>
              </a:lnSpc>
              <a:spcBef>
                <a:spcPct val="0"/>
              </a:spcBef>
            </a:pP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Principais Resultados</a:t>
            </a:r>
          </a:p>
          <a:p>
            <a:pPr marL="360363" lvl="3" indent="-277813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Transparência e respeito na relação com as Entidades representativas dos servidores</a:t>
            </a:r>
          </a:p>
          <a:p>
            <a:pPr marL="360363" lvl="3" indent="-277813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Calendário de Promoções atualizado</a:t>
            </a:r>
          </a:p>
          <a:p>
            <a:pPr marL="360363" lvl="3" indent="-277813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Resolutividade das demandas  </a:t>
            </a:r>
          </a:p>
          <a:p>
            <a:pPr marL="817563" lvl="4" indent="-277813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200" dirty="0"/>
              <a:t>Atendimento de demandas históricas</a:t>
            </a:r>
          </a:p>
          <a:p>
            <a:pPr marL="360363" lvl="3" indent="-277813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Poucas Greves </a:t>
            </a:r>
          </a:p>
          <a:p>
            <a:pPr marL="360363" lvl="3" indent="-277813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Calendário Escolar totalmente regularizado</a:t>
            </a:r>
          </a:p>
          <a:p>
            <a:pPr marL="360363" lvl="3" indent="-277813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Equilíbrio entre Categorias </a:t>
            </a:r>
          </a:p>
          <a:p>
            <a:pPr marL="360363" lvl="3" indent="-277813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Poucas reclamações sobre condições de trabalho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69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71701" y="105529"/>
            <a:ext cx="7848599" cy="664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51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4"/>
            <a:ext cx="12192000" cy="6863644"/>
          </a:xfrm>
        </p:spPr>
      </p:pic>
    </p:spTree>
    <p:extLst>
      <p:ext uri="{BB962C8B-B14F-4D97-AF65-F5344CB8AC3E}">
        <p14:creationId xmlns:p14="http://schemas.microsoft.com/office/powerpoint/2010/main" val="40826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062133" y="193384"/>
            <a:ext cx="459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pc="-150" dirty="0">
                <a:solidFill>
                  <a:srgbClr val="008080"/>
                </a:solidFill>
                <a:latin typeface="Frutiger LT 55 Roman" panose="02000503040000020004" pitchFamily="2" charset="0"/>
              </a:rPr>
              <a:t>Fortaleza – Indicadores </a:t>
            </a:r>
            <a:r>
              <a:rPr lang="pt-BR" sz="2400" b="1" spc="-150" dirty="0" err="1">
                <a:solidFill>
                  <a:srgbClr val="008080"/>
                </a:solidFill>
                <a:latin typeface="Frutiger LT 55 Roman" panose="02000503040000020004" pitchFamily="2" charset="0"/>
              </a:rPr>
              <a:t>Fiscai</a:t>
            </a:r>
            <a:endParaRPr lang="pt-BR" sz="2400" b="1" spc="-150" dirty="0">
              <a:solidFill>
                <a:srgbClr val="008080"/>
              </a:solidFill>
              <a:latin typeface="Frutiger LT 55 Roman" panose="02000503040000020004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44" y="0"/>
            <a:ext cx="2286889" cy="8986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67467" y="1596366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1919289" y="765176"/>
            <a:ext cx="669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200" b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Indicadores Fiscais - 2017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006108" y="6093296"/>
            <a:ext cx="4896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a typeface="Tahoma" panose="020B0604030504040204" pitchFamily="34" charset="0"/>
                <a:cs typeface="Tahoma" panose="020B0604030504040204" pitchFamily="34" charset="0"/>
              </a:rPr>
              <a:t>FONTE: GRPFOR/FC – RREO/RGF 3º Quadrimestre -2017.</a:t>
            </a:r>
          </a:p>
          <a:p>
            <a:endParaRPr lang="pt-BR" sz="1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000" dirty="0">
                <a:ea typeface="Tahoma" panose="020B0604030504040204" pitchFamily="34" charset="0"/>
                <a:cs typeface="Tahoma" panose="020B0604030504040204" pitchFamily="34" charset="0"/>
              </a:rPr>
              <a:t>Resultado Primário: Considera-se o valor empenhado.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61" y="1349950"/>
            <a:ext cx="7920878" cy="45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9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423546" y="193384"/>
            <a:ext cx="423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pc="-150" dirty="0">
                <a:solidFill>
                  <a:srgbClr val="008080"/>
                </a:solidFill>
                <a:latin typeface="Frutiger LT 55 Roman" panose="02000503040000020004" pitchFamily="2" charset="0"/>
              </a:rPr>
              <a:t>LIMITES COM PESSOAL - LRF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44" y="0"/>
            <a:ext cx="2286889" cy="8986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658786" y="1596366"/>
            <a:ext cx="735412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6600"/>
                </a:solidFill>
              </a:rPr>
              <a:t>LIMITES DE GASTOS COM PESSOAL - LRF</a:t>
            </a:r>
          </a:p>
          <a:p>
            <a:endParaRPr lang="pt-BR" sz="2800" b="1" dirty="0"/>
          </a:p>
          <a:p>
            <a:r>
              <a:rPr lang="pt-BR" sz="2800" b="1" dirty="0"/>
              <a:t>LIMITE TOTAL (</a:t>
            </a:r>
            <a:r>
              <a:rPr lang="pt-BR" sz="2800" b="1" dirty="0" err="1"/>
              <a:t>Arts</a:t>
            </a:r>
            <a:r>
              <a:rPr lang="pt-BR" sz="2800" b="1" dirty="0"/>
              <a:t> 19 e 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Limite Total: 60%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Executivo: 54%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Legislativo: 6%</a:t>
            </a:r>
          </a:p>
          <a:p>
            <a:endParaRPr lang="pt-BR" sz="2800" dirty="0"/>
          </a:p>
          <a:p>
            <a:r>
              <a:rPr lang="pt-BR" sz="2800" b="1" dirty="0"/>
              <a:t>LIMITE PRUDENCIAL (</a:t>
            </a:r>
            <a:r>
              <a:rPr lang="pt-BR" sz="2800" b="1" dirty="0" err="1"/>
              <a:t>Art</a:t>
            </a:r>
            <a:r>
              <a:rPr lang="pt-BR" sz="2800" b="1" dirty="0"/>
              <a:t> 22) – 95% do Limite: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Executivo 51,3% (95% de 54%)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030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423546" y="193384"/>
            <a:ext cx="423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pc="-150" dirty="0">
                <a:solidFill>
                  <a:srgbClr val="008080"/>
                </a:solidFill>
                <a:latin typeface="Frutiger LT 55 Roman" panose="02000503040000020004" pitchFamily="2" charset="0"/>
              </a:rPr>
              <a:t>LIMITES COM PESSOAL - LRF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44" y="0"/>
            <a:ext cx="2286889" cy="8986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071344" y="1132343"/>
            <a:ext cx="825546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dirty="0"/>
              <a:t>Se a Despesa de Pessoal Ultrapassar o Limite Prudencial (51,3%), fica vedado (Art. 22):</a:t>
            </a:r>
          </a:p>
          <a:p>
            <a:pPr>
              <a:spcBef>
                <a:spcPts val="600"/>
              </a:spcBef>
            </a:pPr>
            <a:r>
              <a:rPr lang="pt-BR" sz="2000" dirty="0"/>
              <a:t>       </a:t>
            </a:r>
            <a:r>
              <a:rPr lang="pt-BR" sz="2100" dirty="0"/>
              <a:t> I - concessão de vantagem, aumento, reajuste ou adequação de remuneração a qualquer título, salvo os derivados de sentença judicial ou de determinação legal ou contratual, ressalvada a revisão prevista no </a:t>
            </a:r>
            <a:r>
              <a:rPr lang="pt-BR" sz="2100" u="sng" dirty="0">
                <a:hlinkClick r:id="rId4"/>
              </a:rPr>
              <a:t>inciso X do art. 37 da Constituição</a:t>
            </a:r>
            <a:r>
              <a:rPr lang="pt-BR" sz="2100" dirty="0"/>
              <a:t>;</a:t>
            </a:r>
          </a:p>
          <a:p>
            <a:pPr>
              <a:spcBef>
                <a:spcPts val="600"/>
              </a:spcBef>
            </a:pPr>
            <a:r>
              <a:rPr lang="pt-BR" sz="2100" dirty="0"/>
              <a:t>        II - criação de cargo, emprego ou função;</a:t>
            </a:r>
          </a:p>
          <a:p>
            <a:pPr>
              <a:spcBef>
                <a:spcPts val="600"/>
              </a:spcBef>
            </a:pPr>
            <a:r>
              <a:rPr lang="pt-BR" sz="2100" dirty="0"/>
              <a:t>        III - alteração de estrutura de carreira que implique aumento de despesa;</a:t>
            </a:r>
          </a:p>
          <a:p>
            <a:pPr>
              <a:spcBef>
                <a:spcPts val="600"/>
              </a:spcBef>
            </a:pPr>
            <a:r>
              <a:rPr lang="pt-BR" sz="2100" dirty="0"/>
              <a:t>        IV - provimento de cargo público, admissão ou contratação de pessoal a qualquer título, ressalvada a reposição decorrente de aposentadoria ou falecimento de servidores das áreas de educação, saúde e segurança;</a:t>
            </a:r>
          </a:p>
          <a:p>
            <a:pPr>
              <a:spcBef>
                <a:spcPts val="600"/>
              </a:spcBef>
            </a:pPr>
            <a:r>
              <a:rPr lang="pt-BR" sz="2100" dirty="0"/>
              <a:t>        V - contratação de hora extra, salvo no caso do disposto no </a:t>
            </a:r>
            <a:r>
              <a:rPr lang="pt-BR" sz="2100" u="sng" dirty="0">
                <a:hlinkClick r:id="rId5"/>
              </a:rPr>
              <a:t>inciso II do § 6</a:t>
            </a:r>
            <a:r>
              <a:rPr lang="pt-BR" sz="2100" u="sng" baseline="30000" dirty="0">
                <a:hlinkClick r:id="rId5"/>
              </a:rPr>
              <a:t>o</a:t>
            </a:r>
            <a:r>
              <a:rPr lang="pt-BR" sz="2100" u="sng" dirty="0">
                <a:hlinkClick r:id="rId5"/>
              </a:rPr>
              <a:t> do art. 57 da Constituição</a:t>
            </a:r>
            <a:r>
              <a:rPr lang="pt-BR" sz="2100" dirty="0"/>
              <a:t> e as situações previstas na lei de diretrizes orçamentárias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40252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062133" y="193384"/>
            <a:ext cx="459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spc="-150" dirty="0">
                <a:solidFill>
                  <a:srgbClr val="008080"/>
                </a:solidFill>
                <a:latin typeface="Frutiger LT 55 Roman" panose="02000503040000020004" pitchFamily="2" charset="0"/>
              </a:rPr>
              <a:t>DESPESA COM PESSOAL - LRF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44" y="0"/>
            <a:ext cx="2286889" cy="8986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67467" y="1596366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96921" y="1319368"/>
            <a:ext cx="6742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6600"/>
                </a:solidFill>
              </a:rPr>
              <a:t>Despesa</a:t>
            </a:r>
            <a:r>
              <a:rPr lang="en-US" sz="2000" b="1" dirty="0">
                <a:solidFill>
                  <a:srgbClr val="006600"/>
                </a:solidFill>
              </a:rPr>
              <a:t> com </a:t>
            </a:r>
            <a:r>
              <a:rPr lang="en-US" sz="2000" b="1" dirty="0" err="1">
                <a:solidFill>
                  <a:srgbClr val="006600"/>
                </a:solidFill>
              </a:rPr>
              <a:t>Pessoal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em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relação</a:t>
            </a:r>
            <a:r>
              <a:rPr lang="en-US" sz="2000" b="1" dirty="0">
                <a:solidFill>
                  <a:srgbClr val="006600"/>
                </a:solidFill>
              </a:rPr>
              <a:t> RCL (%) -2013 a 2017 </a:t>
            </a:r>
          </a:p>
          <a:p>
            <a:endParaRPr lang="en-US" dirty="0"/>
          </a:p>
          <a:p>
            <a:endParaRPr lang="pt-BR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2687"/>
              </p:ext>
            </p:extLst>
          </p:nvPr>
        </p:nvGraphicFramePr>
        <p:xfrm>
          <a:off x="1947934" y="2164716"/>
          <a:ext cx="8501702" cy="3021432"/>
        </p:xfrm>
        <a:graphic>
          <a:graphicData uri="http://schemas.openxmlformats.org/drawingml/2006/table">
            <a:tbl>
              <a:tblPr/>
              <a:tblGrid>
                <a:gridCol w="872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7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0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70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8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0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Exercício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Fortaleza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Recife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Salvador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Natal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Belém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São Paulo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Rio de Janeiro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Belo Horizonte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Cuiabá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4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50,95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45,97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46,63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48,71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43,34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33,63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40,09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41,36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49,09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47,04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44,67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41,34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48,94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46,67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34,46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44,30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42,06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51,64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4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44,79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49,74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44,12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56,35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47,63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33,67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44,28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42,78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49,30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4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46,86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49,98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42,04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53,13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51,78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37,27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49,04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39,64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49,33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5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(*)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47,05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47,78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41,19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51,71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50,11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37,08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56,29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43,80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53,90</a:t>
                      </a:r>
                    </a:p>
                  </a:txBody>
                  <a:tcPr marL="7450" marR="7450" marT="7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2224756" y="5331564"/>
            <a:ext cx="1980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STN</a:t>
            </a:r>
          </a:p>
          <a:p>
            <a:r>
              <a:rPr lang="pt-BR" sz="1000" dirty="0"/>
              <a:t>Relatórios de Gestão Fiscal</a:t>
            </a:r>
          </a:p>
          <a:p>
            <a:r>
              <a:rPr lang="pt-BR" sz="1000" dirty="0"/>
              <a:t>*Dados Preliminares</a:t>
            </a:r>
          </a:p>
        </p:txBody>
      </p:sp>
    </p:spTree>
    <p:extLst>
      <p:ext uri="{BB962C8B-B14F-4D97-AF65-F5344CB8AC3E}">
        <p14:creationId xmlns:p14="http://schemas.microsoft.com/office/powerpoint/2010/main" val="260831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062133" y="193384"/>
            <a:ext cx="459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spc="-150" dirty="0">
                <a:solidFill>
                  <a:srgbClr val="008080"/>
                </a:solidFill>
                <a:latin typeface="Frutiger LT 55 Roman" panose="02000503040000020004" pitchFamily="2" charset="0"/>
              </a:rPr>
              <a:t>DESPESA COM PESSOAL - LRF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44" y="0"/>
            <a:ext cx="2286889" cy="8986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67467" y="1596366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789313" y="898627"/>
            <a:ext cx="5409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Despesa</a:t>
            </a:r>
            <a:r>
              <a:rPr lang="en-US" dirty="0"/>
              <a:t> com </a:t>
            </a:r>
            <a:r>
              <a:rPr lang="en-US" dirty="0" err="1"/>
              <a:t>Pessoal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relação</a:t>
            </a:r>
            <a:r>
              <a:rPr lang="en-US" dirty="0"/>
              <a:t> RCL (%) -2013 a 2017*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55625" y="6109486"/>
            <a:ext cx="1980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STN</a:t>
            </a:r>
          </a:p>
          <a:p>
            <a:r>
              <a:rPr lang="pt-BR" sz="1000" dirty="0"/>
              <a:t>Relatórios de Gestão Fiscal</a:t>
            </a:r>
          </a:p>
          <a:p>
            <a:r>
              <a:rPr lang="pt-BR" sz="1000" dirty="0"/>
              <a:t>*Dados Preliminares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531" y="1351128"/>
            <a:ext cx="8352133" cy="468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4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3797300" y="2622077"/>
            <a:ext cx="517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-150" dirty="0">
                <a:solidFill>
                  <a:srgbClr val="008080"/>
                </a:solidFill>
                <a:latin typeface="Frutiger LT 55 Roman" panose="02000503040000020004" pitchFamily="2" charset="0"/>
              </a:rPr>
              <a:t>DADOS DE FORTALEZA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44" y="0"/>
            <a:ext cx="2286889" cy="8986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67467" y="1596366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8647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225906" y="233870"/>
            <a:ext cx="459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pc="-150" dirty="0">
                <a:solidFill>
                  <a:srgbClr val="008080"/>
                </a:solidFill>
                <a:latin typeface="Frutiger LT 55 Roman" panose="02000503040000020004" pitchFamily="2" charset="0"/>
              </a:rPr>
              <a:t>Fortaleza – Gastos com Pessoal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44" y="0"/>
            <a:ext cx="2286889" cy="8986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67467" y="1596366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919536" y="892425"/>
            <a:ext cx="78488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200" b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Despesa com Pessoal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847528" y="6244898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a typeface="Tahoma" panose="020B0604030504040204" pitchFamily="34" charset="0"/>
                <a:cs typeface="Tahoma" panose="020B0604030504040204" pitchFamily="34" charset="0"/>
              </a:rPr>
              <a:t>FONTE: GRPFOR/FC – RREO/RGF 3º Quadrimestre - 2017.</a:t>
            </a: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1300-00000F2423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63552" y="1477200"/>
          <a:ext cx="8048004" cy="461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980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C7EBA4-4DB1-4963-886C-D01F08489D62}"/>
              </a:ext>
            </a:extLst>
          </p:cNvPr>
          <p:cNvSpPr txBox="1"/>
          <p:nvPr/>
        </p:nvSpPr>
        <p:spPr>
          <a:xfrm>
            <a:off x="6225906" y="233870"/>
            <a:ext cx="459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pc="-150" dirty="0">
                <a:solidFill>
                  <a:srgbClr val="008080"/>
                </a:solidFill>
                <a:latin typeface="Frutiger LT 55 Roman" panose="02000503040000020004" pitchFamily="2" charset="0"/>
              </a:rPr>
              <a:t>Fortaleza –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44" y="0"/>
            <a:ext cx="2286889" cy="8986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67467" y="1596366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2058245" y="769790"/>
            <a:ext cx="669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200" b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Despesa com Educação x RLIT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33421" y="6271845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a typeface="Tahoma" panose="020B0604030504040204" pitchFamily="34" charset="0"/>
                <a:cs typeface="Tahoma" panose="020B0604030504040204" pitchFamily="34" charset="0"/>
              </a:rPr>
              <a:t>FONTE: GRPFOR/FC – RREO/RGF 3º Quadrimestre - 2017.</a:t>
            </a:r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1100-00000F3023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76842" y="1388302"/>
          <a:ext cx="8114969" cy="485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0813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966</Words>
  <Application>Microsoft Office PowerPoint</Application>
  <PresentationFormat>Widescreen</PresentationFormat>
  <Paragraphs>251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5" baseType="lpstr">
      <vt:lpstr>SimSun</vt:lpstr>
      <vt:lpstr>Arial</vt:lpstr>
      <vt:lpstr>Calibri</vt:lpstr>
      <vt:lpstr>Calibri Light</vt:lpstr>
      <vt:lpstr>Century Gothic</vt:lpstr>
      <vt:lpstr>Frutiger LT 55 Roman</vt:lpstr>
      <vt:lpstr>Tahoma</vt:lpstr>
      <vt:lpstr>Times New Roman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MUNICIPIO DE FORTALEZA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Diva Emilia L. Fernandes</dc:creator>
  <cp:lastModifiedBy>Luminart</cp:lastModifiedBy>
  <cp:revision>53</cp:revision>
  <dcterms:created xsi:type="dcterms:W3CDTF">2018-03-12T18:01:10Z</dcterms:created>
  <dcterms:modified xsi:type="dcterms:W3CDTF">2018-03-15T18:00:52Z</dcterms:modified>
</cp:coreProperties>
</file>