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88" r:id="rId4"/>
    <p:sldId id="266" r:id="rId5"/>
    <p:sldId id="299" r:id="rId6"/>
    <p:sldId id="290" r:id="rId7"/>
    <p:sldId id="300" r:id="rId8"/>
    <p:sldId id="301" r:id="rId9"/>
    <p:sldId id="286" r:id="rId10"/>
    <p:sldId id="289" r:id="rId11"/>
    <p:sldId id="287" r:id="rId12"/>
    <p:sldId id="295" r:id="rId13"/>
    <p:sldId id="291" r:id="rId14"/>
    <p:sldId id="302" r:id="rId15"/>
    <p:sldId id="303" r:id="rId16"/>
    <p:sldId id="273" r:id="rId17"/>
    <p:sldId id="292" r:id="rId18"/>
    <p:sldId id="298" r:id="rId19"/>
    <p:sldId id="279" r:id="rId20"/>
    <p:sldId id="276" r:id="rId21"/>
    <p:sldId id="297" r:id="rId22"/>
    <p:sldId id="271" r:id="rId23"/>
    <p:sldId id="283" r:id="rId24"/>
    <p:sldId id="272" r:id="rId25"/>
    <p:sldId id="268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1.12\CELOR\Apresenta&#231;&#227;o%20Secretario\Apresenta&#231;&#227;o%20Secretar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1.12\CELOR\Apresenta&#231;&#227;o%20Secretario\Apresenta&#231;&#227;o%20Secretar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1.12\CELOR\Apresenta&#231;&#227;o%20Secretario\Apresenta&#231;&#227;o%20Secretar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1.12\CELOR\Apresenta&#231;&#227;o%20Secretario\Apresenta&#231;&#227;o%20Secretar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1.12\CELOR\Apresenta&#231;&#227;o%20Secretario\Educa&#231;&#227;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randir\Desktop\Jurandir\SEFIN\AN&#193;LISE%20MACROECONOMICA\PLANILHAS\An&#225;lise%20Macroeconom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4224698235839E-2"/>
          <c:y val="5.8447488584474884E-2"/>
          <c:w val="0.95914577530176415"/>
          <c:h val="0.87391766440153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'[Apresentação Secretario.xlsx]Despesa Total'!$L$24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737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'[Apresentação Secretario.xlsx]Despesa Total'!$B$69:$B$76</c:f>
              <c:strCache>
                <c:ptCount val="8"/>
                <c:pt idx="0">
                  <c:v>Recife</c:v>
                </c:pt>
                <c:pt idx="1">
                  <c:v>Fortaleza</c:v>
                </c:pt>
                <c:pt idx="2">
                  <c:v>Belém</c:v>
                </c:pt>
                <c:pt idx="3">
                  <c:v>Rio de Janeiro</c:v>
                </c:pt>
                <c:pt idx="4">
                  <c:v>Natal</c:v>
                </c:pt>
                <c:pt idx="5">
                  <c:v>Salvador</c:v>
                </c:pt>
                <c:pt idx="6">
                  <c:v>Belo Horizonte</c:v>
                </c:pt>
                <c:pt idx="7">
                  <c:v>São Paulo</c:v>
                </c:pt>
              </c:strCache>
            </c:strRef>
          </c:cat>
          <c:val>
            <c:numRef>
              <c:f>'[Apresentação Secretario.xlsx]Despesa Total'!$C$69:$C$76</c:f>
              <c:numCache>
                <c:formatCode>0.00</c:formatCode>
                <c:ptCount val="8"/>
                <c:pt idx="0">
                  <c:v>54.272411017203815</c:v>
                </c:pt>
                <c:pt idx="1">
                  <c:v>52.953844696903509</c:v>
                </c:pt>
                <c:pt idx="2">
                  <c:v>52.915191372320955</c:v>
                </c:pt>
                <c:pt idx="3">
                  <c:v>51.054278632563097</c:v>
                </c:pt>
                <c:pt idx="4">
                  <c:v>46.454949930210198</c:v>
                </c:pt>
                <c:pt idx="5">
                  <c:v>46.443725516091824</c:v>
                </c:pt>
                <c:pt idx="6">
                  <c:v>44.001857641379779</c:v>
                </c:pt>
                <c:pt idx="7">
                  <c:v>41.089213334744521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6144624"/>
        <c:axId val="195799320"/>
      </c:barChart>
      <c:catAx>
        <c:axId val="19614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5799320"/>
        <c:crosses val="autoZero"/>
        <c:auto val="1"/>
        <c:lblAlgn val="ctr"/>
        <c:lblOffset val="100"/>
        <c:noMultiLvlLbl val="0"/>
      </c:catAx>
      <c:valAx>
        <c:axId val="19579932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614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Secretario.xlsx]Despesa Total'!$L$24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737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'[Apresentação Secretario.xlsx]Despesa Total'!$M$8:$M$15</c:f>
              <c:strCache>
                <c:ptCount val="8"/>
                <c:pt idx="0">
                  <c:v>São Paulo</c:v>
                </c:pt>
                <c:pt idx="1">
                  <c:v>Rio de Janeiro</c:v>
                </c:pt>
                <c:pt idx="2">
                  <c:v>Belo Horizonte</c:v>
                </c:pt>
                <c:pt idx="3">
                  <c:v>Fortaleza</c:v>
                </c:pt>
                <c:pt idx="4">
                  <c:v>Salvador</c:v>
                </c:pt>
                <c:pt idx="5">
                  <c:v>Recife</c:v>
                </c:pt>
                <c:pt idx="6">
                  <c:v>Belém</c:v>
                </c:pt>
                <c:pt idx="7">
                  <c:v>Natal</c:v>
                </c:pt>
              </c:strCache>
            </c:strRef>
          </c:cat>
          <c:val>
            <c:numRef>
              <c:f>'[Apresentação Secretario.xlsx]Despesa Total'!$N$8:$N$15</c:f>
              <c:numCache>
                <c:formatCode>#,##0</c:formatCode>
                <c:ptCount val="8"/>
                <c:pt idx="0">
                  <c:v>49422518911.620003</c:v>
                </c:pt>
                <c:pt idx="1">
                  <c:v>28879203466.810001</c:v>
                </c:pt>
                <c:pt idx="2">
                  <c:v>9066518491.3199997</c:v>
                </c:pt>
                <c:pt idx="3">
                  <c:v>6045848856.9899998</c:v>
                </c:pt>
                <c:pt idx="4">
                  <c:v>5680838738.2399998</c:v>
                </c:pt>
                <c:pt idx="5">
                  <c:v>4099421978.2399998</c:v>
                </c:pt>
                <c:pt idx="6">
                  <c:v>2700484699.8200002</c:v>
                </c:pt>
                <c:pt idx="7">
                  <c:v>2109019851.4300001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5859712"/>
        <c:axId val="195860096"/>
      </c:barChart>
      <c:catAx>
        <c:axId val="1958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95860096"/>
        <c:crosses val="autoZero"/>
        <c:auto val="1"/>
        <c:lblAlgn val="ctr"/>
        <c:lblOffset val="100"/>
        <c:noMultiLvlLbl val="0"/>
      </c:catAx>
      <c:valAx>
        <c:axId val="1958600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585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14577530176415"/>
          <c:h val="0.8776062433685151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737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'[Apresentação Secretario.xlsx]Despesa Total'!$B$80:$B$87</c:f>
              <c:strCache>
                <c:ptCount val="8"/>
                <c:pt idx="0">
                  <c:v>Natal</c:v>
                </c:pt>
                <c:pt idx="1">
                  <c:v>Belém</c:v>
                </c:pt>
                <c:pt idx="2">
                  <c:v>Recife </c:v>
                </c:pt>
                <c:pt idx="3">
                  <c:v>Rio de Janeiro </c:v>
                </c:pt>
                <c:pt idx="4">
                  <c:v>Fortaleza</c:v>
                </c:pt>
                <c:pt idx="5">
                  <c:v>Salvador </c:v>
                </c:pt>
                <c:pt idx="6">
                  <c:v>Belo Horizonte </c:v>
                </c:pt>
                <c:pt idx="7">
                  <c:v>São Paulo </c:v>
                </c:pt>
              </c:strCache>
            </c:strRef>
          </c:cat>
          <c:val>
            <c:numRef>
              <c:f>'[Apresentação Secretario.xlsx]Despesa Total'!$C$80:$C$87</c:f>
              <c:numCache>
                <c:formatCode>0.00</c:formatCode>
                <c:ptCount val="8"/>
                <c:pt idx="0">
                  <c:v>53.128442743892478</c:v>
                </c:pt>
                <c:pt idx="1">
                  <c:v>51.777579913944564</c:v>
                </c:pt>
                <c:pt idx="2">
                  <c:v>49.981560951093826</c:v>
                </c:pt>
                <c:pt idx="3">
                  <c:v>49.039254407249963</c:v>
                </c:pt>
                <c:pt idx="4">
                  <c:v>46.856992917316219</c:v>
                </c:pt>
                <c:pt idx="5">
                  <c:v>42.048306842321168</c:v>
                </c:pt>
                <c:pt idx="6">
                  <c:v>39.644915214996978</c:v>
                </c:pt>
                <c:pt idx="7">
                  <c:v>37.298395194530677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5387640"/>
        <c:axId val="175387248"/>
      </c:barChart>
      <c:catAx>
        <c:axId val="17538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75387248"/>
        <c:crosses val="autoZero"/>
        <c:auto val="1"/>
        <c:lblAlgn val="ctr"/>
        <c:lblOffset val="100"/>
        <c:noMultiLvlLbl val="0"/>
      </c:catAx>
      <c:valAx>
        <c:axId val="17538724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538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737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'[Apresentação Secretario.xlsx]Despesa Total'!$B$80:$B$87</c:f>
              <c:strCache>
                <c:ptCount val="8"/>
                <c:pt idx="0">
                  <c:v>Natal</c:v>
                </c:pt>
                <c:pt idx="1">
                  <c:v>Belém</c:v>
                </c:pt>
                <c:pt idx="2">
                  <c:v>Recife </c:v>
                </c:pt>
                <c:pt idx="3">
                  <c:v>Rio de Janeiro </c:v>
                </c:pt>
                <c:pt idx="4">
                  <c:v>Fortaleza</c:v>
                </c:pt>
                <c:pt idx="5">
                  <c:v>Salvador </c:v>
                </c:pt>
                <c:pt idx="6">
                  <c:v>Belo Horizonte </c:v>
                </c:pt>
                <c:pt idx="7">
                  <c:v>São Paulo </c:v>
                </c:pt>
              </c:strCache>
            </c:strRef>
          </c:cat>
          <c:val>
            <c:numRef>
              <c:f>'[Apresentação Secretario.xlsx]Despesa Total'!$C$80:$C$87</c:f>
              <c:numCache>
                <c:formatCode>0.00</c:formatCode>
                <c:ptCount val="8"/>
                <c:pt idx="0">
                  <c:v>53.128442743892478</c:v>
                </c:pt>
                <c:pt idx="1">
                  <c:v>51.777579913944564</c:v>
                </c:pt>
                <c:pt idx="2">
                  <c:v>49.981560951093826</c:v>
                </c:pt>
                <c:pt idx="3">
                  <c:v>49.039254407249963</c:v>
                </c:pt>
                <c:pt idx="4">
                  <c:v>46.856992917316219</c:v>
                </c:pt>
                <c:pt idx="5">
                  <c:v>42.048306842321168</c:v>
                </c:pt>
                <c:pt idx="6">
                  <c:v>39.644915214996978</c:v>
                </c:pt>
                <c:pt idx="7">
                  <c:v>37.298395194530677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5388424"/>
        <c:axId val="175388816"/>
      </c:barChart>
      <c:catAx>
        <c:axId val="1753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75388816"/>
        <c:crosses val="autoZero"/>
        <c:auto val="1"/>
        <c:lblAlgn val="ctr"/>
        <c:lblOffset val="100"/>
        <c:noMultiLvlLbl val="0"/>
      </c:catAx>
      <c:valAx>
        <c:axId val="17538881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538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[Educação.xlsx]Plan1!$C$14</c:f>
              <c:strCache>
                <c:ptCount val="1"/>
                <c:pt idx="0">
                  <c:v>Participação na despesa 2016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[Educação.xlsx]Plan1!$A$15:$A$22</c:f>
              <c:strCache>
                <c:ptCount val="8"/>
                <c:pt idx="0">
                  <c:v>Belém</c:v>
                </c:pt>
                <c:pt idx="1">
                  <c:v>Salvador</c:v>
                </c:pt>
                <c:pt idx="2">
                  <c:v>Fortaleza</c:v>
                </c:pt>
                <c:pt idx="3">
                  <c:v>Recife</c:v>
                </c:pt>
                <c:pt idx="4">
                  <c:v>Natal</c:v>
                </c:pt>
                <c:pt idx="5">
                  <c:v>Rio de Janeiro</c:v>
                </c:pt>
                <c:pt idx="6">
                  <c:v>São Paulo</c:v>
                </c:pt>
                <c:pt idx="7">
                  <c:v>Belo Horizonte</c:v>
                </c:pt>
              </c:strCache>
            </c:strRef>
          </c:cat>
          <c:val>
            <c:numRef>
              <c:f>[Educação.xlsx]Plan1!$C$15:$C$22</c:f>
              <c:numCache>
                <c:formatCode>General</c:formatCode>
                <c:ptCount val="8"/>
                <c:pt idx="0">
                  <c:v>17.2</c:v>
                </c:pt>
                <c:pt idx="1">
                  <c:v>20.3</c:v>
                </c:pt>
                <c:pt idx="2">
                  <c:v>19.899999999999999</c:v>
                </c:pt>
                <c:pt idx="3">
                  <c:v>19.8</c:v>
                </c:pt>
                <c:pt idx="4">
                  <c:v>19.899999999999999</c:v>
                </c:pt>
                <c:pt idx="5">
                  <c:v>17.899999999999999</c:v>
                </c:pt>
                <c:pt idx="6">
                  <c:v>21.7</c:v>
                </c:pt>
                <c:pt idx="7">
                  <c:v>16.8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5389600"/>
        <c:axId val="175389992"/>
      </c:barChart>
      <c:catAx>
        <c:axId val="1753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389992"/>
        <c:crosses val="autoZero"/>
        <c:auto val="1"/>
        <c:lblAlgn val="ctr"/>
        <c:lblOffset val="100"/>
        <c:noMultiLvlLbl val="0"/>
      </c:catAx>
      <c:valAx>
        <c:axId val="175389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3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200">
                <a:latin typeface="Century Gothic" panose="020B0502020202020204" pitchFamily="34" charset="0"/>
              </a:rPr>
              <a:t>Crescimento Médio Nominal dos Tributos Indiretos entre  2000-2016</a:t>
            </a:r>
            <a:r>
              <a:rPr lang="en-US" sz="1200" baseline="0">
                <a:latin typeface="Century Gothic" panose="020B0502020202020204" pitchFamily="34" charset="0"/>
              </a:rPr>
              <a:t> ano Base 2000</a:t>
            </a:r>
            <a:endParaRPr lang="en-US" sz="120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13806657063016731"/>
          <c:y val="4.179878391360741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367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E9F-4E2B-A471-28FB71845921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E9F-4E2B-A471-28FB7184592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E9F-4E2B-A471-28FB7184592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E9F-4E2B-A471-28FB71845921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E9F-4E2B-A471-28FB71845921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E9F-4E2B-A471-28FB71845921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E9F-4E2B-A471-28FB7184592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'Tributos indiretos'!$A$75:$A$81</c:f>
              <c:strCache>
                <c:ptCount val="7"/>
                <c:pt idx="0">
                  <c:v>IOF</c:v>
                </c:pt>
                <c:pt idx="1">
                  <c:v>ISS</c:v>
                </c:pt>
                <c:pt idx="2">
                  <c:v>CSLL</c:v>
                </c:pt>
                <c:pt idx="3">
                  <c:v>PIS/PASEP</c:v>
                </c:pt>
                <c:pt idx="4">
                  <c:v>COFINS</c:v>
                </c:pt>
                <c:pt idx="5">
                  <c:v>ICMS</c:v>
                </c:pt>
                <c:pt idx="6">
                  <c:v>IPI</c:v>
                </c:pt>
              </c:strCache>
            </c:strRef>
          </c:cat>
          <c:val>
            <c:numRef>
              <c:f>'Tributos indiretos'!$B$75:$B$81</c:f>
              <c:numCache>
                <c:formatCode>0.00%</c:formatCode>
                <c:ptCount val="7"/>
                <c:pt idx="0">
                  <c:v>0.16040979150465873</c:v>
                </c:pt>
                <c:pt idx="1">
                  <c:v>0.13826945848043737</c:v>
                </c:pt>
                <c:pt idx="2">
                  <c:v>0.13299075016543527</c:v>
                </c:pt>
                <c:pt idx="3">
                  <c:v>0.11084046957793836</c:v>
                </c:pt>
                <c:pt idx="4">
                  <c:v>0.10772877471935138</c:v>
                </c:pt>
                <c:pt idx="5">
                  <c:v>0.10722520437584637</c:v>
                </c:pt>
                <c:pt idx="6">
                  <c:v>5.5949945822747038E-2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E9F-4E2B-A471-28FB71845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5385288"/>
        <c:axId val="175390384"/>
      </c:barChart>
      <c:catAx>
        <c:axId val="17538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390384"/>
        <c:crosses val="autoZero"/>
        <c:auto val="1"/>
        <c:lblAlgn val="ctr"/>
        <c:lblOffset val="100"/>
        <c:noMultiLvlLbl val="0"/>
      </c:catAx>
      <c:valAx>
        <c:axId val="175390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38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1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5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4819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1300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637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016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73981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3085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3442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88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3612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6112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04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4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7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20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0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6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DEDC-DAF2-48B4-8B35-A410632E7541}" type="datetimeFigureOut">
              <a:rPr lang="pt-BR" smtClean="0"/>
              <a:t>14/12/2017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EB13-654F-4F56-8BAC-069F1548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6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</a:t>
            </a:r>
          </a:p>
          <a:p>
            <a:pPr lvl="1"/>
            <a:r>
              <a:rPr lang="en-US" altLang="pt-BR" smtClean="0"/>
              <a:t>Segundo nível</a:t>
            </a:r>
          </a:p>
          <a:p>
            <a:pPr lvl="2"/>
            <a:r>
              <a:rPr lang="en-US" altLang="pt-BR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52037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424" y="2735589"/>
            <a:ext cx="8185151" cy="30056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>
                <a:solidFill>
                  <a:srgbClr val="019E97"/>
                </a:solidFill>
                <a:latin typeface="+mn-lt"/>
              </a:rPr>
              <a:t>Principais Temas de Interesse dos Municípios no Momento Atual</a:t>
            </a:r>
            <a:br>
              <a:rPr lang="pt-BR" sz="4900" b="1" dirty="0">
                <a:solidFill>
                  <a:srgbClr val="019E97"/>
                </a:solidFill>
                <a:latin typeface="+mn-lt"/>
              </a:rPr>
            </a:br>
            <a:r>
              <a:rPr lang="pt-BR" sz="5000" dirty="0">
                <a:solidFill>
                  <a:srgbClr val="019E97"/>
                </a:solidFill>
                <a:latin typeface="+mn-lt"/>
              </a:rPr>
              <a:t/>
            </a:r>
            <a:br>
              <a:rPr lang="pt-BR" sz="5000" dirty="0">
                <a:solidFill>
                  <a:srgbClr val="019E97"/>
                </a:solidFill>
                <a:latin typeface="+mn-lt"/>
              </a:rPr>
            </a:br>
            <a:r>
              <a:rPr lang="pt-BR" sz="3600" b="1" dirty="0">
                <a:solidFill>
                  <a:srgbClr val="019E97"/>
                </a:solidFill>
                <a:latin typeface="+mn-lt"/>
              </a:rPr>
              <a:t>Philipe </a:t>
            </a:r>
            <a:r>
              <a:rPr lang="pt-BR" sz="3600" b="1" dirty="0" err="1">
                <a:solidFill>
                  <a:srgbClr val="019E97"/>
                </a:solidFill>
                <a:latin typeface="+mn-lt"/>
              </a:rPr>
              <a:t>Theophilo</a:t>
            </a:r>
            <a:r>
              <a:rPr lang="pt-BR" sz="3600" b="1" dirty="0">
                <a:solidFill>
                  <a:srgbClr val="019E97"/>
                </a:solidFill>
                <a:latin typeface="+mn-lt"/>
              </a:rPr>
              <a:t> Nottingham</a:t>
            </a:r>
            <a:r>
              <a:rPr lang="pt-BR" sz="3600" dirty="0">
                <a:solidFill>
                  <a:srgbClr val="019E97"/>
                </a:solidFill>
                <a:latin typeface="+mn-lt"/>
              </a:rPr>
              <a:t/>
            </a:r>
            <a:br>
              <a:rPr lang="pt-BR" sz="3600" dirty="0">
                <a:solidFill>
                  <a:srgbClr val="019E97"/>
                </a:solidFill>
                <a:latin typeface="+mn-lt"/>
              </a:rPr>
            </a:br>
            <a:r>
              <a:rPr lang="pt-BR" sz="2000" dirty="0">
                <a:solidFill>
                  <a:srgbClr val="019E97"/>
                </a:solidFill>
                <a:latin typeface="+mn-lt"/>
              </a:rPr>
              <a:t>Secretário do Planejamento, Orçamento e Gestão da Prefeitura de Fortaleza</a:t>
            </a:r>
            <a:endParaRPr lang="pt-BR" sz="3100" dirty="0">
              <a:solidFill>
                <a:srgbClr val="019E97"/>
              </a:solidFill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00" y="491319"/>
            <a:ext cx="4360050" cy="17952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284" y="6005011"/>
            <a:ext cx="3001482" cy="8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50971" y="134388"/>
            <a:ext cx="4023360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Gastos com a Saúde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00099" y="116684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Evolução dos Gastos com Saúde pelos Municípios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62" y="2662658"/>
            <a:ext cx="8391525" cy="397573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39608" y="1835882"/>
            <a:ext cx="6739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Evolução </a:t>
            </a:r>
            <a:r>
              <a:rPr lang="pt-BR" dirty="0"/>
              <a:t>da aplicação dos recursos vinculados à saúde nos municípios</a:t>
            </a:r>
          </a:p>
          <a:p>
            <a:r>
              <a:rPr lang="pt-BR" dirty="0"/>
              <a:t>EC nº 29 e LC nº 141/2012</a:t>
            </a:r>
          </a:p>
        </p:txBody>
      </p:sp>
    </p:spTree>
    <p:extLst>
      <p:ext uri="{BB962C8B-B14F-4D97-AF65-F5344CB8AC3E}">
        <p14:creationId xmlns:p14="http://schemas.microsoft.com/office/powerpoint/2010/main" val="391828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50971" y="134388"/>
            <a:ext cx="4023360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Gastos com a Saúde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00100" y="116684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 smtClean="0"/>
              <a:t>Composição dos Gastos </a:t>
            </a:r>
            <a:r>
              <a:rPr lang="pt-BR" sz="3200" b="1" dirty="0"/>
              <a:t>com </a:t>
            </a:r>
            <a:r>
              <a:rPr lang="pt-BR" sz="3200" b="1" dirty="0" smtClean="0"/>
              <a:t>Saúde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7712" y="6168243"/>
            <a:ext cx="146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FNP</a:t>
            </a:r>
            <a:endParaRPr lang="pt-BR" sz="1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" y="2002221"/>
            <a:ext cx="8455036" cy="4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103222" y="134388"/>
            <a:ext cx="3944985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Gastos com Educação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4915" y="107490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Gastos com </a:t>
            </a:r>
            <a:r>
              <a:rPr lang="pt-BR" sz="2400" b="1" dirty="0" smtClean="0"/>
              <a:t>Educação</a:t>
            </a:r>
            <a:endParaRPr lang="pt-BR" sz="24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364257"/>
              </p:ext>
            </p:extLst>
          </p:nvPr>
        </p:nvGraphicFramePr>
        <p:xfrm>
          <a:off x="901480" y="2067214"/>
          <a:ext cx="7391182" cy="424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70417" y="6317198"/>
            <a:ext cx="1691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FNP</a:t>
            </a:r>
            <a:endParaRPr lang="pt-BR" sz="1200" dirty="0"/>
          </a:p>
        </p:txBody>
      </p:sp>
      <p:sp>
        <p:nvSpPr>
          <p:cNvPr id="14" name="Retângulo 13"/>
          <p:cNvSpPr/>
          <p:nvPr/>
        </p:nvSpPr>
        <p:spPr>
          <a:xfrm>
            <a:off x="428854" y="1503402"/>
            <a:ext cx="8037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Participação dos gastos em Educação  na Despesa Total nos Municípios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16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103222" y="134388"/>
            <a:ext cx="3944985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Gastos com Educação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4915" y="1074903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/>
              <a:t>Gastos com </a:t>
            </a:r>
            <a:r>
              <a:rPr lang="pt-BR" sz="2800" b="1" dirty="0" smtClean="0"/>
              <a:t>Educação</a:t>
            </a:r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6" y="1792013"/>
            <a:ext cx="7819760" cy="447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70417" y="6317198"/>
            <a:ext cx="1691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FNP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196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103222" y="134388"/>
            <a:ext cx="3944985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Gastos com Educação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0086" y="86268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Piso </a:t>
            </a:r>
            <a:r>
              <a:rPr lang="pt-BR" sz="2400" b="1" dirty="0"/>
              <a:t>do Magistério X Valor Aluno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" y="1770292"/>
            <a:ext cx="8214572" cy="3956129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87916"/>
              </p:ext>
            </p:extLst>
          </p:nvPr>
        </p:nvGraphicFramePr>
        <p:xfrm>
          <a:off x="835570" y="5726421"/>
          <a:ext cx="8071947" cy="864770"/>
        </p:xfrm>
        <a:graphic>
          <a:graphicData uri="http://schemas.openxmlformats.org/drawingml/2006/table">
            <a:tbl>
              <a:tblPr/>
              <a:tblGrid>
                <a:gridCol w="896883"/>
                <a:gridCol w="896883"/>
                <a:gridCol w="896883"/>
                <a:gridCol w="896883"/>
                <a:gridCol w="896883"/>
                <a:gridCol w="896883"/>
                <a:gridCol w="896883"/>
                <a:gridCol w="896883"/>
                <a:gridCol w="896883"/>
              </a:tblGrid>
              <a:tr h="1729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5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Aluno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R$1.415,97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R$1.729,28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R$1.867,15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R$2.022,51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R$2.285,57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R$2.545,31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R$2.739,77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R$2.926,56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Piso nacional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R$1.024,67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R$1.187,14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R$1.451,00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R$1.567,00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R$1.697,39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R$1.917,18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R$2.135,64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R$2.298,80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30086" y="1308627"/>
            <a:ext cx="8614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Crescimento do Valor Aluno e Piso Nacional do Magistério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694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68411" y="134388"/>
            <a:ext cx="2768838" cy="54072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solidFill>
                  <a:srgbClr val="019E97"/>
                </a:solidFill>
                <a:latin typeface="+mn-lt"/>
              </a:rPr>
              <a:t>Previdência</a:t>
            </a:r>
            <a:endParaRPr lang="pt-BR" sz="3000" dirty="0">
              <a:solidFill>
                <a:srgbClr val="019E97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8615" y="1552575"/>
            <a:ext cx="812041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Quantidade de Municípios: 5.570</a:t>
            </a: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Quantidade de Estados + DF: 27</a:t>
            </a: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Quantidade </a:t>
            </a:r>
            <a:r>
              <a:rPr lang="pt-BR" sz="2400" dirty="0"/>
              <a:t>de </a:t>
            </a:r>
            <a:r>
              <a:rPr lang="pt-BR" sz="2400" dirty="0" err="1"/>
              <a:t>RPPS´s</a:t>
            </a:r>
            <a:r>
              <a:rPr lang="pt-BR" sz="2400" dirty="0"/>
              <a:t> no Brasil: </a:t>
            </a:r>
            <a:r>
              <a:rPr lang="pt-BR" sz="2400" b="1" dirty="0" smtClean="0"/>
              <a:t>1.691 (30,2%)</a:t>
            </a:r>
            <a:endParaRPr lang="pt-BR" sz="2400" b="1" dirty="0"/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Déficit Atuarial total dos </a:t>
            </a:r>
            <a:r>
              <a:rPr lang="pt-BR" sz="2400" dirty="0" err="1"/>
              <a:t>RPPS´s</a:t>
            </a:r>
            <a:r>
              <a:rPr lang="pt-BR" sz="2400" dirty="0"/>
              <a:t> do Brasil: </a:t>
            </a:r>
            <a:r>
              <a:rPr lang="pt-BR" sz="2400" b="1" dirty="0"/>
              <a:t>R$ 6,6 trilhões</a:t>
            </a: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Quantidade de RPPS com CRP </a:t>
            </a:r>
            <a:r>
              <a:rPr lang="pt-BR" sz="2400" dirty="0" err="1"/>
              <a:t>judicializado</a:t>
            </a:r>
            <a:r>
              <a:rPr lang="pt-BR" sz="2400" dirty="0"/>
              <a:t>: </a:t>
            </a:r>
            <a:r>
              <a:rPr lang="pt-BR" sz="2400" b="1" dirty="0"/>
              <a:t>419</a:t>
            </a: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Quantidade de </a:t>
            </a:r>
            <a:r>
              <a:rPr lang="pt-BR" sz="2400" dirty="0" err="1"/>
              <a:t>CRP´s</a:t>
            </a:r>
            <a:r>
              <a:rPr lang="pt-BR" sz="2400" dirty="0"/>
              <a:t> </a:t>
            </a:r>
            <a:r>
              <a:rPr lang="pt-BR" sz="2400" dirty="0" err="1"/>
              <a:t>judicializados</a:t>
            </a:r>
            <a:r>
              <a:rPr lang="pt-BR" sz="2400" dirty="0"/>
              <a:t> em todos os critérios: </a:t>
            </a:r>
            <a:r>
              <a:rPr lang="pt-BR" sz="2400" b="1" dirty="0"/>
              <a:t>340</a:t>
            </a:r>
          </a:p>
        </p:txBody>
      </p:sp>
    </p:spTree>
    <p:extLst>
      <p:ext uri="{BB962C8B-B14F-4D97-AF65-F5344CB8AC3E}">
        <p14:creationId xmlns:p14="http://schemas.microsoft.com/office/powerpoint/2010/main" val="21075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68411" y="134388"/>
            <a:ext cx="2768838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Previdência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90575" y="1552575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/>
              <a:t>% do Gasto com Previdência pelos Município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91" y="2732770"/>
            <a:ext cx="8722467" cy="28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68411" y="134388"/>
            <a:ext cx="2768838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Previdência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90575" y="1552575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/>
              <a:t>Medida Provisória 805 de 30/102017</a:t>
            </a:r>
          </a:p>
          <a:p>
            <a:pPr lvl="0"/>
            <a:r>
              <a:rPr lang="pt-BR" sz="2000" b="1" dirty="0" smtClean="0"/>
              <a:t>(Nota Explicativa 09/2017 do  MF)</a:t>
            </a:r>
          </a:p>
          <a:p>
            <a:pPr lvl="0"/>
            <a:endParaRPr lang="pt-BR" sz="2800" b="1" dirty="0"/>
          </a:p>
          <a:p>
            <a:pPr lvl="0"/>
            <a:endParaRPr lang="pt-BR" sz="2800" b="1" dirty="0" smtClean="0"/>
          </a:p>
          <a:p>
            <a:pPr lvl="0"/>
            <a:r>
              <a:rPr lang="pt-BR" sz="2800" b="1" dirty="0" smtClean="0"/>
              <a:t>Reforma Previdenciária</a:t>
            </a:r>
          </a:p>
          <a:p>
            <a:pPr lvl="0"/>
            <a:endParaRPr lang="pt-BR" b="1" dirty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1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68411" y="134388"/>
            <a:ext cx="2768838" cy="540729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solidFill>
                  <a:srgbClr val="019E97"/>
                </a:solidFill>
                <a:latin typeface="+mn-lt"/>
              </a:rPr>
              <a:t>Previdência</a:t>
            </a:r>
            <a:endParaRPr lang="pt-BR" sz="3000" dirty="0">
              <a:solidFill>
                <a:srgbClr val="019E97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1793" y="1083800"/>
            <a:ext cx="815077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Estudo</a:t>
            </a:r>
            <a:r>
              <a:rPr lang="pt-BR" b="1" dirty="0"/>
              <a:t>, alterações na Portaria MPS N. 403</a:t>
            </a:r>
            <a:r>
              <a:rPr lang="pt-BR" dirty="0"/>
              <a:t>, de 10 de dezembro de 2008, que dispõe sobre as normas aplicáveis às avaliações e reavaliações atuarias dos RPPS. Estão em discussões alterações nos métodos e premissas utilizadas nas avaliações, bem como, </a:t>
            </a:r>
            <a:r>
              <a:rPr lang="pt-BR" u="sng" dirty="0"/>
              <a:t>alterações nas formas de equacionamento dos déficits atuariais a serem aceitos pela Secretaria de Previdência Social</a:t>
            </a:r>
            <a:r>
              <a:rPr lang="pt-BR" dirty="0"/>
              <a:t>. </a:t>
            </a:r>
          </a:p>
          <a:p>
            <a:pPr lvl="1"/>
            <a:r>
              <a:rPr lang="pt-BR" dirty="0"/>
              <a:t>Novo modelo proposto de equacionamento: Equacionar separadamente déficit da reserva benefícios concedidos e dos benefícios a conceder. </a:t>
            </a:r>
          </a:p>
          <a:p>
            <a:pPr lvl="1"/>
            <a:r>
              <a:rPr lang="pt-BR" dirty="0"/>
              <a:t>Reserva Matemática Benefícios Concedidos não coberta pelos ativos: Equacionar pelo prazo de sobrevida média dos aposentados e pensionistas, por 4 métodos de financiamento.</a:t>
            </a:r>
          </a:p>
          <a:p>
            <a:pPr lvl="1"/>
            <a:r>
              <a:rPr lang="pt-BR" dirty="0"/>
              <a:t>Déficit da Reserva Matemática Benefícios a Conceder: Equacionar por 3 métodos de financiamento, pelo prazo da duração do passivo, </a:t>
            </a:r>
            <a:r>
              <a:rPr lang="pt-BR" u="sng" dirty="0"/>
              <a:t>mas não é necessário equacionar integralmente</a:t>
            </a:r>
            <a:r>
              <a:rPr lang="pt-BR" dirty="0"/>
              <a:t>.</a:t>
            </a:r>
          </a:p>
          <a:p>
            <a:endParaRPr lang="pt-BR" sz="2400" dirty="0" smtClean="0"/>
          </a:p>
          <a:p>
            <a:r>
              <a:rPr lang="pt-BR" b="1" dirty="0"/>
              <a:t>Projeto de Lei N. 6088/2016  </a:t>
            </a:r>
            <a:r>
              <a:rPr lang="pt-BR" dirty="0"/>
              <a:t>- Visa  permitir que a Fundação de Previdência Complementar do Servidor Público Federal do Poder Executivo (</a:t>
            </a:r>
            <a:r>
              <a:rPr lang="pt-BR" dirty="0" err="1"/>
              <a:t>Funpresp-Exe</a:t>
            </a:r>
            <a:r>
              <a:rPr lang="pt-BR" dirty="0"/>
              <a:t>) administre planos de benefícios de caráter previdenciário, patrocinados por Estados, Distrito Federal e Municípios que instituam os correspondentes Regimes de Previdência Complementar </a:t>
            </a:r>
            <a:r>
              <a:rPr lang="pt-BR" dirty="0" smtClean="0"/>
              <a:t>.</a:t>
            </a:r>
          </a:p>
          <a:p>
            <a:r>
              <a:rPr lang="pt-BR" dirty="0"/>
              <a:t>Lei nº </a:t>
            </a:r>
            <a:r>
              <a:rPr lang="pt-BR" dirty="0" smtClean="0"/>
              <a:t>13.135/2015 - Pensões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0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131558" y="134388"/>
            <a:ext cx="3780430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 smtClean="0">
                <a:solidFill>
                  <a:srgbClr val="019E97"/>
                </a:solidFill>
                <a:latin typeface="+mn-lt"/>
              </a:rPr>
              <a:t>Reforma Tributária</a:t>
            </a:r>
            <a:endParaRPr lang="pt-BR" sz="3000" b="1" dirty="0">
              <a:solidFill>
                <a:srgbClr val="019E97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9840" y="6390769"/>
            <a:ext cx="146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STN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08851" y="1266464"/>
            <a:ext cx="712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Grau </a:t>
            </a:r>
            <a:r>
              <a:rPr lang="pt-BR" sz="2000" b="1" dirty="0"/>
              <a:t>de Autonomia ( Receita Tributária / Receita </a:t>
            </a:r>
            <a:r>
              <a:rPr lang="pt-BR" sz="2000" b="1" dirty="0" smtClean="0"/>
              <a:t>Total) - 2016 (%)</a:t>
            </a:r>
            <a:endParaRPr lang="pt-BR" sz="20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0" y="1865943"/>
            <a:ext cx="7572997" cy="44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94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042263" y="134388"/>
            <a:ext cx="3494986" cy="540729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rgbClr val="019E97"/>
                </a:solidFill>
                <a:latin typeface="+mn-lt"/>
              </a:rPr>
              <a:t>Assuntos em Pauta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79430" y="1137466"/>
            <a:ext cx="719355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Crise Econômica / </a:t>
            </a:r>
            <a:r>
              <a:rPr lang="pt-BR" sz="2800" b="1" dirty="0" smtClean="0"/>
              <a:t>Impacto na </a:t>
            </a:r>
            <a:r>
              <a:rPr lang="pt-BR" sz="2800" b="1" dirty="0"/>
              <a:t>Receita dos Municípios</a:t>
            </a:r>
            <a:endParaRPr lang="pt-BR" sz="2800" dirty="0"/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Medidas de Contenção e Gastos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Medidas de Incremento de Receita</a:t>
            </a:r>
            <a:endParaRPr lang="pt-BR" sz="2800" dirty="0"/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Previdência</a:t>
            </a:r>
            <a:endParaRPr lang="pt-BR" sz="2800" dirty="0"/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Política de Recursos Humanos</a:t>
            </a:r>
            <a:endParaRPr lang="pt-BR" sz="2800" dirty="0"/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Gastos com Saúde</a:t>
            </a:r>
            <a:endParaRPr lang="pt-BR" sz="2800" dirty="0"/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Gastos com Educação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dirty="0"/>
              <a:t>Reforma Tributária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5176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Agrupar 28"/>
          <p:cNvGrpSpPr>
            <a:grpSpLocks/>
          </p:cNvGrpSpPr>
          <p:nvPr/>
        </p:nvGrpSpPr>
        <p:grpSpPr bwMode="auto">
          <a:xfrm>
            <a:off x="-23813" y="-47625"/>
            <a:ext cx="9167813" cy="6905625"/>
            <a:chOff x="-23813" y="-47625"/>
            <a:chExt cx="9167813" cy="6905625"/>
          </a:xfrm>
        </p:grpSpPr>
        <p:pic>
          <p:nvPicPr>
            <p:cNvPr id="28688" name="Imagem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ítulo 7">
              <a:extLst>
                <a:ext uri="{FF2B5EF4-FFF2-40B4-BE49-F238E27FC236}">
                  <a16:creationId xmlns="" xmlns:a16="http://schemas.microsoft.com/office/drawing/2014/main" id="{3A984FE6-DF94-4EBA-94E0-A0210DFD61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14475" y="-3175"/>
              <a:ext cx="5956300" cy="673100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accent2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pt-BR" altLang="pt-BR" sz="24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Conhecendo a Proposta de Reforma Tributária-Abordagem inicial</a:t>
              </a:r>
              <a:endParaRPr lang="pt-BR" altLang="pt-BR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28690" name="Agrupar 14"/>
            <p:cNvGrpSpPr>
              <a:grpSpLocks/>
            </p:cNvGrpSpPr>
            <p:nvPr/>
          </p:nvGrpSpPr>
          <p:grpSpPr bwMode="auto">
            <a:xfrm>
              <a:off x="-23813" y="-47625"/>
              <a:ext cx="1614488" cy="709613"/>
              <a:chOff x="859159" y="1418746"/>
              <a:chExt cx="4467705" cy="2773149"/>
            </a:xfrm>
          </p:grpSpPr>
          <p:pic>
            <p:nvPicPr>
              <p:cNvPr id="28691" name="Picture 30" descr="http://www.abrasf.org.br/imagens/cabecalho_r2_c1_ORIGINAL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2" r="44550" b="-339"/>
              <a:stretch>
                <a:fillRect/>
              </a:stretch>
            </p:blipFill>
            <p:spPr bwMode="auto">
              <a:xfrm>
                <a:off x="859159" y="1418746"/>
                <a:ext cx="4156076" cy="22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CaixaDeTexto 14">
                <a:extLst>
                  <a:ext uri="{FF2B5EF4-FFF2-40B4-BE49-F238E27FC236}">
                    <a16:creationId xmlns="" xmlns:a16="http://schemas.microsoft.com/office/drawing/2014/main" id="{70276BFB-AEB9-4DAA-AE8B-458275B7B39C}"/>
                  </a:ext>
                </a:extLst>
              </p:cNvPr>
              <p:cNvSpPr txBox="1"/>
              <p:nvPr/>
            </p:nvSpPr>
            <p:spPr>
              <a:xfrm>
                <a:off x="1140315" y="2796014"/>
                <a:ext cx="4186549" cy="1395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dirty="0">
                    <a:solidFill>
                      <a:srgbClr val="009187">
                        <a:lumMod val="75000"/>
                      </a:srgbClr>
                    </a:solidFill>
                    <a:latin typeface="Bodoni MT Condensed" panose="02070606080606020203" pitchFamily="18" charset="0"/>
                    <a:cs typeface="Times New Roman" panose="02020603050405020304" pitchFamily="18" charset="0"/>
                  </a:rPr>
                  <a:t>Associação Brasileira das Secretarias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dirty="0">
                    <a:solidFill>
                      <a:srgbClr val="009187">
                        <a:lumMod val="75000"/>
                      </a:srgbClr>
                    </a:solidFill>
                    <a:latin typeface="Bodoni MT Condensed" panose="02070606080606020203" pitchFamily="18" charset="0"/>
                    <a:cs typeface="Times New Roman" panose="02020603050405020304" pitchFamily="18" charset="0"/>
                  </a:rPr>
                  <a:t>De Finanças das Capitais</a:t>
                </a:r>
              </a:p>
            </p:txBody>
          </p:sp>
        </p:grpSp>
      </p:grpSp>
      <p:pic>
        <p:nvPicPr>
          <p:cNvPr id="28675" name="Imagem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2" r="16425" b="2472"/>
          <a:stretch>
            <a:fillRect/>
          </a:stretch>
        </p:blipFill>
        <p:spPr bwMode="auto">
          <a:xfrm>
            <a:off x="7513638" y="17463"/>
            <a:ext cx="14366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D6249DC-0579-426F-91BD-6765E9812B58}"/>
              </a:ext>
            </a:extLst>
          </p:cNvPr>
          <p:cNvSpPr txBox="1"/>
          <p:nvPr/>
        </p:nvSpPr>
        <p:spPr>
          <a:xfrm>
            <a:off x="5519738" y="2495550"/>
            <a:ext cx="3576637" cy="1570038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Se fizermos a reforma tributária, vamos crescer como a China, diz relator.</a:t>
            </a:r>
            <a:r>
              <a:rPr lang="pt-B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Para Luiz Carlos Hauly se realizada, </a:t>
            </a:r>
            <a:r>
              <a: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reforma tributária fará o Brasil crescer como a China a 7% a 6% ao ano.</a:t>
            </a:r>
          </a:p>
        </p:txBody>
      </p:sp>
      <p:pic>
        <p:nvPicPr>
          <p:cNvPr id="17" name="Picture 22" descr="Resultado de imagem para crescimento econômico e reforma tributária 2017">
            <a:extLst>
              <a:ext uri="{FF2B5EF4-FFF2-40B4-BE49-F238E27FC236}">
                <a16:creationId xmlns="" xmlns:a16="http://schemas.microsoft.com/office/drawing/2014/main" id="{8CF0B275-EB7E-4DEE-934C-ECDB72C4E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77"/>
          <a:stretch/>
        </p:blipFill>
        <p:spPr bwMode="auto">
          <a:xfrm>
            <a:off x="5398034" y="707001"/>
            <a:ext cx="3816424" cy="7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Resultado de imagem para crescimento econômico do brasil">
            <a:extLst>
              <a:ext uri="{FF2B5EF4-FFF2-40B4-BE49-F238E27FC236}">
                <a16:creationId xmlns="" xmlns:a16="http://schemas.microsoft.com/office/drawing/2014/main" id="{F96BBD7E-A02B-4922-8664-5250209F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0" y="1442284"/>
            <a:ext cx="3576230" cy="10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91C374C3-7AFA-49E5-8A0E-4184FEAA1C3C}"/>
              </a:ext>
            </a:extLst>
          </p:cNvPr>
          <p:cNvSpPr txBox="1"/>
          <p:nvPr/>
        </p:nvSpPr>
        <p:spPr bwMode="auto">
          <a:xfrm rot="21291813">
            <a:off x="6466115" y="1678519"/>
            <a:ext cx="1662469" cy="432271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BBE0E3">
                    <a:lumMod val="25000"/>
                  </a:srgbClr>
                </a:solidFill>
                <a:latin typeface="Lucida Grande"/>
              </a:rPr>
              <a:t>crescimento Econômico</a:t>
            </a:r>
          </a:p>
        </p:txBody>
      </p:sp>
      <p:grpSp>
        <p:nvGrpSpPr>
          <p:cNvPr id="28680" name="Agrupar 4"/>
          <p:cNvGrpSpPr>
            <a:grpSpLocks/>
          </p:cNvGrpSpPr>
          <p:nvPr/>
        </p:nvGrpSpPr>
        <p:grpSpPr bwMode="auto">
          <a:xfrm>
            <a:off x="4763" y="706438"/>
            <a:ext cx="5540375" cy="6057900"/>
            <a:chOff x="-23813" y="706438"/>
            <a:chExt cx="5540376" cy="6057900"/>
          </a:xfrm>
        </p:grpSpPr>
        <p:grpSp>
          <p:nvGrpSpPr>
            <p:cNvPr id="28683" name="Agrupar 3"/>
            <p:cNvGrpSpPr>
              <a:grpSpLocks/>
            </p:cNvGrpSpPr>
            <p:nvPr/>
          </p:nvGrpSpPr>
          <p:grpSpPr bwMode="auto">
            <a:xfrm>
              <a:off x="-23813" y="706438"/>
              <a:ext cx="5540376" cy="6057900"/>
              <a:chOff x="-23813" y="706438"/>
              <a:chExt cx="5689601" cy="6057900"/>
            </a:xfrm>
          </p:grpSpPr>
          <p:pic>
            <p:nvPicPr>
              <p:cNvPr id="28685" name="Picture 4" descr="Imagem relacionad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92"/>
              <a:stretch>
                <a:fillRect/>
              </a:stretch>
            </p:blipFill>
            <p:spPr bwMode="auto">
              <a:xfrm>
                <a:off x="-23813" y="706438"/>
                <a:ext cx="5689601" cy="6057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tângulo 2">
                <a:extLst>
                  <a:ext uri="{FF2B5EF4-FFF2-40B4-BE49-F238E27FC236}">
                    <a16:creationId xmlns="" xmlns:a16="http://schemas.microsoft.com/office/drawing/2014/main" id="{B0476433-1646-4335-957A-05D3BBD36BDF}"/>
                  </a:ext>
                </a:extLst>
              </p:cNvPr>
              <p:cNvSpPr/>
              <p:nvPr/>
            </p:nvSpPr>
            <p:spPr>
              <a:xfrm>
                <a:off x="2268330" y="5876925"/>
                <a:ext cx="216824" cy="144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CaixaDeTexto 1">
                <a:extLst>
                  <a:ext uri="{FF2B5EF4-FFF2-40B4-BE49-F238E27FC236}">
                    <a16:creationId xmlns="" xmlns:a16="http://schemas.microsoft.com/office/drawing/2014/main" id="{7F69C831-59F9-4C48-928C-707DA6A80C9C}"/>
                  </a:ext>
                </a:extLst>
              </p:cNvPr>
              <p:cNvSpPr txBox="1"/>
              <p:nvPr/>
            </p:nvSpPr>
            <p:spPr>
              <a:xfrm>
                <a:off x="2152581" y="5811838"/>
                <a:ext cx="405935" cy="246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itchFamily="34" charset="0"/>
                  </a:rPr>
                  <a:t>IBS</a:t>
                </a:r>
              </a:p>
            </p:txBody>
          </p:sp>
        </p:grpSp>
        <p:sp>
          <p:nvSpPr>
            <p:cNvPr id="4" name="CaixaDeTexto 3">
              <a:extLst>
                <a:ext uri="{FF2B5EF4-FFF2-40B4-BE49-F238E27FC236}">
                  <a16:creationId xmlns="" xmlns:a16="http://schemas.microsoft.com/office/drawing/2014/main" id="{B5F13FE2-39FA-4C95-B843-C65D08FF94D4}"/>
                </a:ext>
              </a:extLst>
            </p:cNvPr>
            <p:cNvSpPr txBox="1"/>
            <p:nvPr/>
          </p:nvSpPr>
          <p:spPr>
            <a:xfrm>
              <a:off x="-1" y="1549400"/>
              <a:ext cx="1316038" cy="15462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-ISS municipal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-ICMS estadual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-IPI federal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-PIS/PASEP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</a:t>
              </a:r>
              <a:r>
                <a:rPr lang="pt-BR" sz="105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Cofins</a:t>
              </a:r>
              <a:endParaRPr lang="pt-BR" sz="1050" b="1" dirty="0">
                <a:solidFill>
                  <a:srgbClr val="000000">
                    <a:lumMod val="65000"/>
                    <a:lumOff val="35000"/>
                  </a:srgbClr>
                </a:solidFill>
                <a:latin typeface="Lucida Grande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-CSLL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-Cide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-IOF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Lucida Grande"/>
                </a:rPr>
                <a:t>-Salário-educação</a:t>
              </a:r>
            </a:p>
          </p:txBody>
        </p:sp>
      </p:grpSp>
      <p:graphicFrame>
        <p:nvGraphicFramePr>
          <p:cNvPr id="21" name="Gráfico 20">
            <a:extLst>
              <a:ext uri="{FF2B5EF4-FFF2-40B4-BE49-F238E27FC236}">
                <a16:creationId xmlns="" xmlns:a16="http://schemas.microsoft.com/office/drawing/2014/main" id="{293D4769-476B-4070-BDEA-943C3F5F5895}"/>
              </a:ext>
            </a:extLst>
          </p:cNvPr>
          <p:cNvGraphicFramePr>
            <a:graphicFrameLocks/>
          </p:cNvGraphicFramePr>
          <p:nvPr/>
        </p:nvGraphicFramePr>
        <p:xfrm>
          <a:off x="5519738" y="4113213"/>
          <a:ext cx="3576638" cy="268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656C09A1-B7D5-4581-93C6-86420361B94B}"/>
              </a:ext>
            </a:extLst>
          </p:cNvPr>
          <p:cNvCxnSpPr/>
          <p:nvPr/>
        </p:nvCxnSpPr>
        <p:spPr>
          <a:xfrm>
            <a:off x="5489575" y="706438"/>
            <a:ext cx="0" cy="6094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01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08" y="507458"/>
            <a:ext cx="4849981" cy="28644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3" y="3879333"/>
            <a:ext cx="5650992" cy="22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68411" y="134388"/>
            <a:ext cx="2768838" cy="5407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>
                <a:solidFill>
                  <a:srgbClr val="019E97"/>
                </a:solidFill>
                <a:latin typeface="+mn-lt"/>
              </a:rPr>
              <a:t>Previdência – Quadro Geral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1" y="1114563"/>
            <a:ext cx="7815184" cy="55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68411" y="134388"/>
            <a:ext cx="2768838" cy="5407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>
                <a:solidFill>
                  <a:srgbClr val="019E97"/>
                </a:solidFill>
                <a:latin typeface="+mn-lt"/>
              </a:rPr>
              <a:t>Gestão de Pessoas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27034"/>
              </p:ext>
            </p:extLst>
          </p:nvPr>
        </p:nvGraphicFramePr>
        <p:xfrm>
          <a:off x="618067" y="2370667"/>
          <a:ext cx="8096165" cy="2853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7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8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0653">
                <a:tc>
                  <a:txBody>
                    <a:bodyPr/>
                    <a:lstStyle/>
                    <a:p>
                      <a:pPr algn="l" fontAlgn="b"/>
                      <a:r>
                        <a:rPr lang="pt-BR" sz="3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QUADRO DE PESSOAL</a:t>
                      </a:r>
                      <a:endParaRPr lang="pt-BR" sz="3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  <a:r>
                        <a:rPr lang="pt-BR" sz="3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/17</a:t>
                      </a:r>
                      <a:endParaRPr lang="pt-BR" sz="3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rgbClr val="019E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3400" u="none" strike="noStrike" dirty="0">
                          <a:effectLst/>
                        </a:rPr>
                        <a:t>SERVIDORES</a:t>
                      </a:r>
                      <a:endParaRPr lang="pt-BR" sz="3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400" u="none" strike="noStrike" dirty="0">
                          <a:effectLst/>
                        </a:rPr>
                        <a:t>36.244</a:t>
                      </a:r>
                      <a:endParaRPr lang="pt-BR" sz="3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3400" u="none" strike="noStrike" dirty="0">
                          <a:effectLst/>
                        </a:rPr>
                        <a:t>Servidores Efetivos</a:t>
                      </a:r>
                      <a:endParaRPr lang="pt-BR" sz="3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400" u="none" strike="noStrike">
                          <a:effectLst/>
                        </a:rPr>
                        <a:t>28.108</a:t>
                      </a:r>
                      <a:endParaRPr lang="pt-BR" sz="3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0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3400" u="none" strike="noStrike" dirty="0">
                          <a:effectLst/>
                        </a:rPr>
                        <a:t>Exclusivo Comissionado</a:t>
                      </a:r>
                      <a:endParaRPr lang="pt-BR" sz="3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400" u="none" strike="noStrike" dirty="0">
                          <a:effectLst/>
                        </a:rPr>
                        <a:t>2.397</a:t>
                      </a:r>
                      <a:endParaRPr lang="pt-BR" sz="3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6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3400" u="none" strike="noStrike">
                          <a:effectLst/>
                        </a:rPr>
                        <a:t>Servidores Temporários</a:t>
                      </a:r>
                      <a:endParaRPr lang="pt-BR" sz="3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400" u="none" strike="noStrike" dirty="0">
                          <a:effectLst/>
                        </a:rPr>
                        <a:t>5.739</a:t>
                      </a:r>
                      <a:endParaRPr lang="pt-BR" sz="3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549" marR="29549" marT="295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68411" y="134388"/>
            <a:ext cx="2768838" cy="54072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>
                <a:solidFill>
                  <a:srgbClr val="019E97"/>
                </a:solidFill>
                <a:latin typeface="+mn-lt"/>
              </a:rPr>
              <a:t>Gestão de Pessoas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47030"/>
              </p:ext>
            </p:extLst>
          </p:nvPr>
        </p:nvGraphicFramePr>
        <p:xfrm>
          <a:off x="514294" y="2116669"/>
          <a:ext cx="8341839" cy="367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1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5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6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77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CARGO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rgbClr val="019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REMUNERAÇÃO INICIAL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REMUNERAÇÃO MÉDIA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rgbClr val="019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7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 ENCARGO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 ENCARGO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 ENCARGO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rgbClr val="019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 ENCARGO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rgbClr val="019E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PROFESSOR 120h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                1.897,22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                 2.511,42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3.146,71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3.964,86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PROFESSOR 240h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3.794,44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5.022,85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5.485,35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6.911,54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MÉDICO 120h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8.366,49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11.624,77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10.035,09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12.644,21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MÉDICO 144h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10.039,78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13.949,71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11.597,94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14.613,40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MÉDICO 240h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12.584,49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17.485,45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13.862,40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20.649,72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ENFERMEIRO 120h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4.136,27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5.671,29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6.394,42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8.056,97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ENFERMEIRO 144h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4.963,52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6.805,54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8.032,72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10.121,22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ENFERMEIRO 240h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6.936,22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9.637,49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9.470,07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11.932,29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GUARDA MUNICIPAL/SUB/INSP 180h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2.190,55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3.043,64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2.957,16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3.726,02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GUARDA MUNICIPAL/SUB/INSP 240h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2.748,86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3.463,56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3.367,10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4.242,54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8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AGENTE DE TRÂNSITO 180h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3.189,64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4.018,95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3.948,81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4.975,50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AGENTE DE TRÂNSITO 240h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3.535,17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4.454,31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5.760,39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7.258,09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FISCAIS 180h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2.734,00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3.798,74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7.213,20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9.088,63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7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ACS/ACE 200h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1.122,19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 1.559,22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                1.421,74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                 1.791,39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44" marR="10844" marT="1084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2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894218" y="134388"/>
            <a:ext cx="4249782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019E97"/>
                </a:solidFill>
                <a:latin typeface="+mn-lt"/>
              </a:rPr>
              <a:t>Impactos da Crise Econômica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373753"/>
              </p:ext>
            </p:extLst>
          </p:nvPr>
        </p:nvGraphicFramePr>
        <p:xfrm>
          <a:off x="712198" y="2151777"/>
          <a:ext cx="7990368" cy="435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938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894218" y="134388"/>
            <a:ext cx="4249782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019E97"/>
                </a:solidFill>
                <a:latin typeface="+mn-lt"/>
              </a:rPr>
              <a:t>Impactos da Crise Econômica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68225" y="5457869"/>
            <a:ext cx="146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STN</a:t>
            </a:r>
            <a:endParaRPr lang="pt-BR" sz="12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601667"/>
              </p:ext>
            </p:extLst>
          </p:nvPr>
        </p:nvGraphicFramePr>
        <p:xfrm>
          <a:off x="799790" y="1658078"/>
          <a:ext cx="7823948" cy="42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89852" y="1265514"/>
            <a:ext cx="550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Despesa</a:t>
            </a:r>
            <a:r>
              <a:rPr lang="en-US" dirty="0" smtClean="0"/>
              <a:t> </a:t>
            </a:r>
            <a:r>
              <a:rPr lang="en-US" dirty="0"/>
              <a:t>Total 2016 - </a:t>
            </a:r>
            <a:r>
              <a:rPr lang="en-US" dirty="0" err="1"/>
              <a:t>Preços</a:t>
            </a:r>
            <a:r>
              <a:rPr lang="en-US" dirty="0"/>
              <a:t> </a:t>
            </a:r>
            <a:r>
              <a:rPr lang="en-US" dirty="0" err="1"/>
              <a:t>Correntes</a:t>
            </a:r>
            <a:endParaRPr lang="en-US" dirty="0"/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92323" y="6003620"/>
            <a:ext cx="146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STN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0013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894218" y="134388"/>
            <a:ext cx="4249782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019E97"/>
                </a:solidFill>
                <a:latin typeface="+mn-lt"/>
              </a:rPr>
              <a:t>Impactos da Crise Econômica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863856"/>
              </p:ext>
            </p:extLst>
          </p:nvPr>
        </p:nvGraphicFramePr>
        <p:xfrm>
          <a:off x="728115" y="1638299"/>
          <a:ext cx="7848325" cy="460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28116" y="1042934"/>
            <a:ext cx="463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Despesa</a:t>
            </a:r>
            <a:r>
              <a:rPr lang="en-US" b="1" dirty="0" smtClean="0"/>
              <a:t> </a:t>
            </a:r>
            <a:r>
              <a:rPr lang="en-US" b="1" dirty="0"/>
              <a:t>com </a:t>
            </a:r>
            <a:r>
              <a:rPr lang="en-US" b="1" dirty="0" err="1"/>
              <a:t>Pessoal</a:t>
            </a:r>
            <a:r>
              <a:rPr lang="en-US" b="1" dirty="0"/>
              <a:t> / </a:t>
            </a:r>
            <a:r>
              <a:rPr lang="en-US" b="1" dirty="0" err="1"/>
              <a:t>Depesa</a:t>
            </a:r>
            <a:r>
              <a:rPr lang="en-US" b="1" dirty="0"/>
              <a:t> Total  - </a:t>
            </a:r>
            <a:r>
              <a:rPr lang="en-US" b="1" dirty="0" smtClean="0"/>
              <a:t>2016</a:t>
            </a:r>
            <a:endParaRPr lang="en-US" b="1" dirty="0"/>
          </a:p>
          <a:p>
            <a:endParaRPr lang="en-US" dirty="0"/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2324" y="6429289"/>
            <a:ext cx="146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STN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364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894218" y="134388"/>
            <a:ext cx="4249782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019E97"/>
                </a:solidFill>
                <a:latin typeface="+mn-lt"/>
              </a:rPr>
              <a:t>Impactos da Crise Econômica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58845" y="1075492"/>
            <a:ext cx="633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Despesa</a:t>
            </a:r>
            <a:r>
              <a:rPr lang="en-US" b="1" dirty="0" smtClean="0"/>
              <a:t> </a:t>
            </a:r>
            <a:r>
              <a:rPr lang="en-US" b="1" dirty="0"/>
              <a:t>com </a:t>
            </a:r>
            <a:r>
              <a:rPr lang="en-US" b="1" dirty="0" err="1"/>
              <a:t>Pessoal</a:t>
            </a:r>
            <a:r>
              <a:rPr lang="en-US" b="1" dirty="0"/>
              <a:t> </a:t>
            </a:r>
            <a:r>
              <a:rPr lang="en-US" b="1" dirty="0" smtClean="0"/>
              <a:t>(LRF)</a:t>
            </a:r>
            <a:endParaRPr lang="en-US" b="1" dirty="0"/>
          </a:p>
          <a:p>
            <a:endParaRPr lang="en-US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8845" y="5202968"/>
            <a:ext cx="173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STN</a:t>
            </a:r>
            <a:endParaRPr lang="pt-BR" sz="12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907807"/>
              </p:ext>
            </p:extLst>
          </p:nvPr>
        </p:nvGraphicFramePr>
        <p:xfrm>
          <a:off x="657447" y="1621568"/>
          <a:ext cx="8060884" cy="470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92324" y="6429289"/>
            <a:ext cx="146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STN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142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894218" y="134388"/>
            <a:ext cx="4249782" cy="540729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019E97"/>
                </a:solidFill>
                <a:latin typeface="+mn-lt"/>
              </a:rPr>
              <a:t>Impactos da Crise Econômica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984514" y="1078929"/>
            <a:ext cx="633475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/>
              <a:t>PRINCIPAIS IMPACTOS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Dificuldade</a:t>
            </a:r>
            <a:r>
              <a:rPr lang="en-US" sz="2800" dirty="0" smtClean="0"/>
              <a:t> para </a:t>
            </a:r>
            <a:r>
              <a:rPr lang="en-US" sz="2800" dirty="0" err="1" smtClean="0"/>
              <a:t>concessão</a:t>
            </a:r>
            <a:r>
              <a:rPr lang="en-US" sz="2800" dirty="0" smtClean="0"/>
              <a:t> do </a:t>
            </a:r>
            <a:r>
              <a:rPr lang="en-US" sz="2800" dirty="0" err="1" smtClean="0"/>
              <a:t>Reajuste</a:t>
            </a:r>
            <a:r>
              <a:rPr lang="en-US" sz="2800" dirty="0" smtClean="0"/>
              <a:t> </a:t>
            </a:r>
            <a:r>
              <a:rPr lang="en-US" sz="2800" dirty="0" err="1" smtClean="0"/>
              <a:t>Anual</a:t>
            </a:r>
            <a:endParaRPr lang="en-US" sz="28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Dificuldade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Manter</a:t>
            </a:r>
            <a:r>
              <a:rPr lang="en-US" sz="2800" dirty="0" smtClean="0"/>
              <a:t> </a:t>
            </a:r>
            <a:r>
              <a:rPr lang="en-US" sz="2800" dirty="0" err="1" smtClean="0"/>
              <a:t>Pagamento</a:t>
            </a:r>
            <a:r>
              <a:rPr lang="en-US" sz="2800" dirty="0" smtClean="0"/>
              <a:t> da </a:t>
            </a:r>
            <a:r>
              <a:rPr lang="en-US" sz="2800" dirty="0" err="1" smtClean="0"/>
              <a:t>Folha</a:t>
            </a:r>
            <a:r>
              <a:rPr lang="en-US" sz="2800" dirty="0" smtClean="0"/>
              <a:t> Mensal e 13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Salário</a:t>
            </a:r>
            <a:endParaRPr lang="en-US" sz="28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Comprometimento</a:t>
            </a:r>
            <a:r>
              <a:rPr lang="en-US" sz="2800" dirty="0" smtClean="0"/>
              <a:t> no </a:t>
            </a:r>
            <a:r>
              <a:rPr lang="en-US" sz="2800" dirty="0" err="1" smtClean="0"/>
              <a:t>pagamento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Fornecedores</a:t>
            </a:r>
            <a:endParaRPr lang="en-US" sz="28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Redução</a:t>
            </a:r>
            <a:r>
              <a:rPr lang="en-US" sz="2800" dirty="0" smtClean="0"/>
              <a:t> da </a:t>
            </a:r>
            <a:r>
              <a:rPr lang="en-US" sz="2800" dirty="0" err="1" smtClean="0"/>
              <a:t>Capacidade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Investimento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233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30432" y="1041023"/>
            <a:ext cx="7543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Na Área de Recursos Humanos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Reajuste Zero em 2017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Redução de Terceirizados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Redução da Remuneração dos Secretários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Ponto Eletrônico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Redução de Gratificações e Comissões de Trabalho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Suspensão de Licença Prêmio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Reestruturação da Perícia Médica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Limitação do Auxílio Refeição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Revisão das Readaptações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Rigor sobre Gratificações Inerentes ao Exercício do Cargo para pessoal deslocado de função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Revisão da Lotação dos Professores fora de sala de aula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Limitação e Regras para Solicitação de Servidores Cedidos com Ressarcimento de Salários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Revisão, Modernização e Informatização de Diversos Processos na Área de Gestão de Recursos Humanos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51023A5-EBAB-4247-A4C4-CE8EC8DE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218" y="134388"/>
            <a:ext cx="4249782" cy="540729"/>
          </a:xfrm>
        </p:spPr>
        <p:txBody>
          <a:bodyPr>
            <a:noAutofit/>
          </a:bodyPr>
          <a:lstStyle/>
          <a:p>
            <a:pPr algn="ctr"/>
            <a:r>
              <a:rPr lang="pt-BR" sz="2200" b="1" dirty="0">
                <a:solidFill>
                  <a:srgbClr val="019E97"/>
                </a:solidFill>
                <a:latin typeface="+mn-lt"/>
              </a:rPr>
              <a:t>Medidas de Contenção de Gastos</a:t>
            </a:r>
          </a:p>
        </p:txBody>
      </p:sp>
    </p:spTree>
    <p:extLst>
      <p:ext uri="{BB962C8B-B14F-4D97-AF65-F5344CB8AC3E}">
        <p14:creationId xmlns:p14="http://schemas.microsoft.com/office/powerpoint/2010/main" val="27073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5" y="134389"/>
            <a:ext cx="2126066" cy="6042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00100" y="1120639"/>
            <a:ext cx="75438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Na Área do Transporte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Retirada dos Veículos de Representação dos Secretários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Redução da Frota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Transporte Compartilhado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Taxi Corporativo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Tramitação Eletrônica de Documentos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Reuniões Virtuais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r>
              <a:rPr lang="pt-BR" sz="2400" b="1" dirty="0"/>
              <a:t>Outras Áreas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Intensificação da Gestão de Gastos (Controles Semanais)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Redução do RPV de R$ 28.000 para R$ 6.000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Redução de Viagens (passagens e diárias)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Revisão dos Alugueis (negociações e trocas)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Racionalização de Gastos com Energia e Telefonia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/>
              <a:t>Redução de Patrocínios de Eventos e Outros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51023A5-EBAB-4247-A4C4-CE8EC8DE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218" y="134388"/>
            <a:ext cx="4249782" cy="540729"/>
          </a:xfrm>
        </p:spPr>
        <p:txBody>
          <a:bodyPr>
            <a:noAutofit/>
          </a:bodyPr>
          <a:lstStyle/>
          <a:p>
            <a:pPr algn="ctr"/>
            <a:r>
              <a:rPr lang="pt-BR" sz="2200" b="1" dirty="0">
                <a:solidFill>
                  <a:srgbClr val="019E97"/>
                </a:solidFill>
                <a:latin typeface="+mn-lt"/>
              </a:rPr>
              <a:t>Medidas de Contenção de Gastos</a:t>
            </a:r>
          </a:p>
        </p:txBody>
      </p:sp>
    </p:spTree>
    <p:extLst>
      <p:ext uri="{BB962C8B-B14F-4D97-AF65-F5344CB8AC3E}">
        <p14:creationId xmlns:p14="http://schemas.microsoft.com/office/powerpoint/2010/main" val="1666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1_Tema do Office 5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BBE0E3"/>
      </a:accent1>
      <a:accent2>
        <a:srgbClr val="00A195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9187"/>
      </a:accent6>
      <a:hlink>
        <a:srgbClr val="333399"/>
      </a:hlink>
      <a:folHlink>
        <a:srgbClr val="99CC00"/>
      </a:folHlink>
    </a:clrScheme>
    <a:fontScheme name="1_Tema do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2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49C36F"/>
        </a:accent1>
        <a:accent2>
          <a:srgbClr val="C3F01E"/>
        </a:accent2>
        <a:accent3>
          <a:srgbClr val="FFFFFF"/>
        </a:accent3>
        <a:accent4>
          <a:srgbClr val="000000"/>
        </a:accent4>
        <a:accent5>
          <a:srgbClr val="B1DEBB"/>
        </a:accent5>
        <a:accent6>
          <a:srgbClr val="B0D91A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3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4">
        <a:dk1>
          <a:srgbClr val="000000"/>
        </a:dk1>
        <a:lt1>
          <a:srgbClr val="FFFFFF"/>
        </a:lt1>
        <a:dk2>
          <a:srgbClr val="00A195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66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o Office 5">
        <a:dk1>
          <a:srgbClr val="000000"/>
        </a:dk1>
        <a:lt1>
          <a:srgbClr val="FFFFFF"/>
        </a:lt1>
        <a:dk2>
          <a:srgbClr val="000000"/>
        </a:dk2>
        <a:lt2>
          <a:srgbClr val="EEECE1"/>
        </a:lt2>
        <a:accent1>
          <a:srgbClr val="BBE0E3"/>
        </a:accent1>
        <a:accent2>
          <a:srgbClr val="00A195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187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elo_Sefin [Modo de Compatibilidade]" id="{BA875DBA-3F7E-4A92-B53B-840DD5C96D2A}" vid="{43AFEB8D-19AA-4F84-A329-483E731FF6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980</Words>
  <Application>Microsoft Office PowerPoint</Application>
  <PresentationFormat>Apresentação na tela (4:3)</PresentationFormat>
  <Paragraphs>235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Bodoni MT Condensed</vt:lpstr>
      <vt:lpstr>Calibri</vt:lpstr>
      <vt:lpstr>Calibri Light</vt:lpstr>
      <vt:lpstr>Century Gothic</vt:lpstr>
      <vt:lpstr>Lucida Grande</vt:lpstr>
      <vt:lpstr>Times New Roman</vt:lpstr>
      <vt:lpstr>Tema do Office</vt:lpstr>
      <vt:lpstr>2_Tema do Office</vt:lpstr>
      <vt:lpstr>Principais Temas de Interesse dos Municípios no Momento Atual  Philipe Theophilo Nottingham Secretário do Planejamento, Orçamento e Gestão da Prefeitura de Fortaleza</vt:lpstr>
      <vt:lpstr>Assuntos em Pauta</vt:lpstr>
      <vt:lpstr>Impactos da Crise Econômica</vt:lpstr>
      <vt:lpstr>Impactos da Crise Econômica</vt:lpstr>
      <vt:lpstr>Impactos da Crise Econômica</vt:lpstr>
      <vt:lpstr>Impactos da Crise Econômica</vt:lpstr>
      <vt:lpstr>Impactos da Crise Econômica</vt:lpstr>
      <vt:lpstr>Medidas de Contenção de Gastos</vt:lpstr>
      <vt:lpstr>Medidas de Contenção de Gastos</vt:lpstr>
      <vt:lpstr>Gastos com a Saúde</vt:lpstr>
      <vt:lpstr>Gastos com a Saúde</vt:lpstr>
      <vt:lpstr>Gastos com Educação</vt:lpstr>
      <vt:lpstr>Gastos com Educação</vt:lpstr>
      <vt:lpstr>Gastos com Educação</vt:lpstr>
      <vt:lpstr>Previdência</vt:lpstr>
      <vt:lpstr>Previdência</vt:lpstr>
      <vt:lpstr>Previdência</vt:lpstr>
      <vt:lpstr>Previdência</vt:lpstr>
      <vt:lpstr>Reforma Tributária</vt:lpstr>
      <vt:lpstr>Apresentação do PowerPoint</vt:lpstr>
      <vt:lpstr>Apresentação do PowerPoint</vt:lpstr>
      <vt:lpstr>Previdência – Quadro Geral</vt:lpstr>
      <vt:lpstr>Gestão de Pessoas</vt:lpstr>
      <vt:lpstr>Gestão de Pessoas</vt:lpstr>
    </vt:vector>
  </TitlesOfParts>
  <Company>MUNICIPIO DE FORTALEZA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Miranda</dc:creator>
  <cp:lastModifiedBy>Bennet08</cp:lastModifiedBy>
  <cp:revision>43</cp:revision>
  <dcterms:created xsi:type="dcterms:W3CDTF">2015-06-01T13:12:25Z</dcterms:created>
  <dcterms:modified xsi:type="dcterms:W3CDTF">2017-12-14T14:23:34Z</dcterms:modified>
</cp:coreProperties>
</file>