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6" r:id="rId14"/>
    <p:sldId id="335" r:id="rId15"/>
    <p:sldId id="337" r:id="rId16"/>
  </p:sldIdLst>
  <p:sldSz cx="9144000" cy="6858000" type="screen4x3"/>
  <p:notesSz cx="6669088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09E00"/>
    <a:srgbClr val="E2AC00"/>
    <a:srgbClr val="F6BB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05" autoAdjust="0"/>
    <p:restoredTop sz="99115" autoAdjust="0"/>
  </p:normalViewPr>
  <p:slideViewPr>
    <p:cSldViewPr>
      <p:cViewPr>
        <p:scale>
          <a:sx n="60" d="100"/>
          <a:sy n="60" d="100"/>
        </p:scale>
        <p:origin x="-160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C27DD779-7547-449B-9ABA-6D44E402CFE4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ACF27DD5-B547-4646-80CE-9F097465CEC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7644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310B0AB3-5FDD-415A-98C0-3062AEE5E7CD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CE4C1599-97F9-4F41-9A65-795458578F4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1748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4C1599-97F9-4F41-9A65-795458578F42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390A-223F-4DF4-A172-D37194E5FB1A}" type="datetimeFigureOut">
              <a:rPr lang="pt-BR" smtClean="0"/>
              <a:pPr/>
              <a:t>20/11/2018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19006-0177-4A16-87F7-8F8FD098464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SEPLOG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EFH_Ed67_artefinal_Pag-34-e1459972381109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0FAFC"/>
              </a:clrFrom>
              <a:clrTo>
                <a:srgbClr val="F0FAFC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lum bright="16000" contrast="-12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142852"/>
            <a:ext cx="571504" cy="621200"/>
          </a:xfrm>
          <a:prstGeom prst="rect">
            <a:avLst/>
          </a:prstGeom>
          <a:noFill/>
        </p:spPr>
      </p:pic>
      <p:sp>
        <p:nvSpPr>
          <p:cNvPr id="8" name="Retângulo 7"/>
          <p:cNvSpPr/>
          <p:nvPr/>
        </p:nvSpPr>
        <p:spPr>
          <a:xfrm>
            <a:off x="0" y="0"/>
            <a:ext cx="7858148" cy="1357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85720" y="214290"/>
            <a:ext cx="85725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571472" y="3342031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000" b="1" dirty="0" smtClean="0">
                <a:latin typeface="Trebuchet MS" pitchFamily="34" charset="0"/>
              </a:rPr>
              <a:t>MONITORAMENTO CONTÍNUO DA FOLHA DE PAGAMENTO</a:t>
            </a:r>
            <a:endParaRPr lang="pt-BR" sz="3000" b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 smtClean="0">
                <a:latin typeface="Trebuchet MS" pitchFamily="34" charset="0"/>
              </a:rPr>
              <a:t>MONITORAMENTO E ACOMPANHAMENTO</a:t>
            </a:r>
          </a:p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Licenças</a:t>
            </a:r>
          </a:p>
          <a:p>
            <a:r>
              <a:rPr lang="pt-BR" sz="2000" dirty="0" smtClean="0">
                <a:latin typeface="Trebuchet MS" pitchFamily="34" charset="0"/>
              </a:rPr>
              <a:t>    Servidor: Efetivo </a:t>
            </a:r>
          </a:p>
        </p:txBody>
      </p:sp>
      <p:sp>
        <p:nvSpPr>
          <p:cNvPr id="19" name="Elipse 18"/>
          <p:cNvSpPr/>
          <p:nvPr/>
        </p:nvSpPr>
        <p:spPr>
          <a:xfrm>
            <a:off x="214282" y="3000372"/>
            <a:ext cx="4286280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R$ 5.435.062,06</a:t>
            </a:r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1° Semestre 2017</a:t>
            </a:r>
          </a:p>
        </p:txBody>
      </p:sp>
      <p:sp>
        <p:nvSpPr>
          <p:cNvPr id="21" name="Elipse 20"/>
          <p:cNvSpPr/>
          <p:nvPr/>
        </p:nvSpPr>
        <p:spPr>
          <a:xfrm>
            <a:off x="4643438" y="3000372"/>
            <a:ext cx="4286280" cy="178595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R$ 5.652.420,69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1° Semestre 2018</a:t>
            </a:r>
          </a:p>
        </p:txBody>
      </p:sp>
      <p:sp>
        <p:nvSpPr>
          <p:cNvPr id="22" name="Seta em curva para cima 21"/>
          <p:cNvSpPr/>
          <p:nvPr/>
        </p:nvSpPr>
        <p:spPr>
          <a:xfrm>
            <a:off x="2857488" y="4572008"/>
            <a:ext cx="3429024" cy="785818"/>
          </a:xfrm>
          <a:prstGeom prst="curvedUp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428860" y="5429264"/>
            <a:ext cx="4286280" cy="135729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000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sz="3000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R$ 217.358,63</a:t>
            </a:r>
          </a:p>
          <a:p>
            <a:pPr algn="ctr"/>
            <a:r>
              <a:rPr lang="pt-BR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Aumento estimado em 4,00%</a:t>
            </a:r>
          </a:p>
          <a:p>
            <a:pPr algn="ctr"/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Compensação através da Guia de Recolhimento das Contribuições Previdenciárias do RPPS.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142844" y="3286124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Batimento do Prontuário dos Servidores.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142844" y="5000636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Atualização Cadastral dos Servidores.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Análise da Parametrização dos Avanços das Letras e Níveis dos Servidores na Evolução do Plano de Carreira.</a:t>
            </a:r>
          </a:p>
        </p:txBody>
      </p:sp>
      <p:sp>
        <p:nvSpPr>
          <p:cNvPr id="12" name="Elipse 11"/>
          <p:cNvSpPr/>
          <p:nvPr/>
        </p:nvSpPr>
        <p:spPr>
          <a:xfrm>
            <a:off x="785786" y="3500438"/>
            <a:ext cx="7572428" cy="214314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INTERSTÍCIO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Foco da Análise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Definição do Perfil dos Servidores para Gestão do Capital Humano.</a:t>
            </a:r>
          </a:p>
        </p:txBody>
      </p:sp>
      <p:sp>
        <p:nvSpPr>
          <p:cNvPr id="10" name="Retângulo 9">
            <a:hlinkClick r:id="rId3" action="ppaction://hlinkfile"/>
          </p:cNvPr>
          <p:cNvSpPr/>
          <p:nvPr/>
        </p:nvSpPr>
        <p:spPr>
          <a:xfrm>
            <a:off x="3929058" y="5357826"/>
            <a:ext cx="5072098" cy="4286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Relatório de Análise da Folha por Secretaria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</a:t>
            </a:r>
            <a:r>
              <a:rPr lang="pt-BR" sz="1200" b="1" smtClean="0">
                <a:latin typeface="Arial" pitchFamily="34" charset="0"/>
                <a:cs typeface="Arial" pitchFamily="34" charset="0"/>
              </a:rPr>
              <a:t>MUNICIPAL DO </a:t>
            </a:r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57158" y="1428736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 MAIS IMPORTANTE ...</a:t>
            </a:r>
            <a:endParaRPr lang="pt-BR" sz="4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142844" y="2357430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Trabalhar com % zero de erro.</a:t>
            </a:r>
          </a:p>
        </p:txBody>
      </p:sp>
      <p:sp>
        <p:nvSpPr>
          <p:cNvPr id="9" name="Retângulo 8"/>
          <p:cNvSpPr/>
          <p:nvPr/>
        </p:nvSpPr>
        <p:spPr>
          <a:xfrm>
            <a:off x="571472" y="3857628"/>
            <a:ext cx="4143404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R$ 80.000.000,00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Valor Estimado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Folha de Pagamento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Despesas com Pessoal</a:t>
            </a:r>
          </a:p>
        </p:txBody>
      </p:sp>
      <p:grpSp>
        <p:nvGrpSpPr>
          <p:cNvPr id="23" name="Grupo 22"/>
          <p:cNvGrpSpPr/>
          <p:nvPr/>
        </p:nvGrpSpPr>
        <p:grpSpPr>
          <a:xfrm>
            <a:off x="2628668" y="5072868"/>
            <a:ext cx="1729018" cy="828000"/>
            <a:chOff x="2628668" y="5072868"/>
            <a:chExt cx="1729018" cy="828000"/>
          </a:xfrm>
        </p:grpSpPr>
        <p:cxnSp>
          <p:nvCxnSpPr>
            <p:cNvPr id="12" name="Conector reto 11"/>
            <p:cNvCxnSpPr/>
            <p:nvPr/>
          </p:nvCxnSpPr>
          <p:spPr>
            <a:xfrm rot="5400000">
              <a:off x="2228380" y="5486074"/>
              <a:ext cx="828000" cy="1588"/>
            </a:xfrm>
            <a:prstGeom prst="lin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 flipV="1">
              <a:off x="2628668" y="5857892"/>
              <a:ext cx="1729018" cy="0"/>
            </a:xfrm>
            <a:prstGeom prst="line">
              <a:avLst/>
            </a:prstGeom>
            <a:ln w="762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tângulo 20"/>
          <p:cNvSpPr/>
          <p:nvPr/>
        </p:nvSpPr>
        <p:spPr>
          <a:xfrm>
            <a:off x="4357686" y="5214950"/>
            <a:ext cx="4143404" cy="121444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R$ 800.000,00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1% do Valor Estimado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 animBg="1"/>
      <p:bldP spid="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m 22" descr="maxresdefault.jpg"/>
          <p:cNvPicPr>
            <a:picLocks noChangeAspect="1"/>
          </p:cNvPicPr>
          <p:nvPr/>
        </p:nvPicPr>
        <p:blipFill>
          <a:blip r:embed="rId2">
            <a:lum bright="71000" contrast="-6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2" name="Retângulo 21"/>
          <p:cNvSpPr/>
          <p:nvPr/>
        </p:nvSpPr>
        <p:spPr>
          <a:xfrm>
            <a:off x="357158" y="1737500"/>
            <a:ext cx="857256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500" b="1" dirty="0" smtClean="0">
                <a:latin typeface="Trebuchet MS" pitchFamily="34" charset="0"/>
              </a:rPr>
              <a:t>MONITORAMENTO CONTÍNUO DA FOLHA DE PAGAMENTO</a:t>
            </a:r>
            <a:endParaRPr lang="pt-BR" sz="2500" b="1" dirty="0">
              <a:latin typeface="Trebuchet MS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643174" y="30718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142844" y="3177273"/>
            <a:ext cx="885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Trebuchet MS" pitchFamily="34" charset="0"/>
              </a:rPr>
              <a:t>Augusto Fábio Oliveira dos Santos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42844" y="3463025"/>
            <a:ext cx="885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Trebuchet MS" pitchFamily="34" charset="0"/>
              </a:rPr>
              <a:t>Secretário Municipal do Planejamento, Orçamento e Gestão</a:t>
            </a:r>
            <a:endParaRPr lang="pt-BR" sz="1600" dirty="0">
              <a:latin typeface="Trebuchet MS" pitchFamily="34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142844" y="4005868"/>
            <a:ext cx="885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u="sng" dirty="0" smtClean="0">
                <a:latin typeface="Trebuchet MS" pitchFamily="34" charset="0"/>
              </a:rPr>
              <a:t>Contatos</a:t>
            </a:r>
          </a:p>
          <a:p>
            <a:pPr algn="ctr"/>
            <a:r>
              <a:rPr lang="pt-BR" sz="1600" b="1" dirty="0" err="1" smtClean="0">
                <a:latin typeface="Trebuchet MS" pitchFamily="34" charset="0"/>
              </a:rPr>
              <a:t>E-mail</a:t>
            </a:r>
            <a:r>
              <a:rPr lang="pt-BR" sz="1600" b="1" dirty="0" smtClean="0">
                <a:latin typeface="Trebuchet MS" pitchFamily="34" charset="0"/>
              </a:rPr>
              <a:t>:</a:t>
            </a:r>
            <a:r>
              <a:rPr lang="pt-BR" sz="1600" dirty="0" smtClean="0">
                <a:latin typeface="Trebuchet MS" pitchFamily="34" charset="0"/>
              </a:rPr>
              <a:t> augusto.fabio@aracaju.se.gov.br</a:t>
            </a:r>
          </a:p>
          <a:p>
            <a:pPr algn="ctr"/>
            <a:r>
              <a:rPr lang="pt-BR" sz="1600" b="1" dirty="0" smtClean="0">
                <a:latin typeface="Trebuchet MS" pitchFamily="34" charset="0"/>
              </a:rPr>
              <a:t>Fone:</a:t>
            </a:r>
            <a:r>
              <a:rPr lang="pt-BR" sz="1600" dirty="0" smtClean="0">
                <a:latin typeface="Trebuchet MS" pitchFamily="34" charset="0"/>
              </a:rPr>
              <a:t> (79) 4009-7901 </a:t>
            </a:r>
            <a:endParaRPr lang="pt-BR" sz="16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Folha de Pagamento dos Servidores é o maior passivo contínuo e crescente de um Ente Federativo.</a:t>
            </a:r>
          </a:p>
        </p:txBody>
      </p:sp>
      <p:sp>
        <p:nvSpPr>
          <p:cNvPr id="12" name="Elipse 11"/>
          <p:cNvSpPr/>
          <p:nvPr/>
        </p:nvSpPr>
        <p:spPr>
          <a:xfrm>
            <a:off x="285720" y="3214686"/>
            <a:ext cx="8501122" cy="2643206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R$ 80.000.000,00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Valor Médio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Despesas com Pessoal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 smtClean="0">
                <a:latin typeface="Trebuchet MS" pitchFamily="34" charset="0"/>
              </a:rPr>
              <a:t>TRILHA DE AUDITORIA</a:t>
            </a:r>
          </a:p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Batimento das Regras de Negócios do Sistema com a Legislação Vigente.</a:t>
            </a:r>
          </a:p>
        </p:txBody>
      </p:sp>
      <p:sp>
        <p:nvSpPr>
          <p:cNvPr id="9" name="Elipse 8"/>
          <p:cNvSpPr/>
          <p:nvPr/>
        </p:nvSpPr>
        <p:spPr>
          <a:xfrm>
            <a:off x="285720" y="3571876"/>
            <a:ext cx="4000528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ESTATUTÁRIA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Lei n° 153/2016</a:t>
            </a:r>
          </a:p>
        </p:txBody>
      </p:sp>
      <p:sp>
        <p:nvSpPr>
          <p:cNvPr id="10" name="Elipse 9"/>
          <p:cNvSpPr/>
          <p:nvPr/>
        </p:nvSpPr>
        <p:spPr>
          <a:xfrm>
            <a:off x="4857752" y="3571876"/>
            <a:ext cx="4000528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PREVIDENCIÁRIA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Lei n° 50/2001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Checagem da Base Contributiva Previdenciária.</a:t>
            </a:r>
          </a:p>
        </p:txBody>
      </p:sp>
      <p:sp>
        <p:nvSpPr>
          <p:cNvPr id="9" name="Elipse 8"/>
          <p:cNvSpPr/>
          <p:nvPr/>
        </p:nvSpPr>
        <p:spPr>
          <a:xfrm>
            <a:off x="285720" y="3571876"/>
            <a:ext cx="4000528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RPPS</a:t>
            </a:r>
          </a:p>
        </p:txBody>
      </p:sp>
      <p:sp>
        <p:nvSpPr>
          <p:cNvPr id="10" name="Elipse 9"/>
          <p:cNvSpPr/>
          <p:nvPr/>
        </p:nvSpPr>
        <p:spPr>
          <a:xfrm>
            <a:off x="4857752" y="3571876"/>
            <a:ext cx="4000528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b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RGPS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4"/>
          <p:cNvGrpSpPr/>
          <p:nvPr/>
        </p:nvGrpSpPr>
        <p:grpSpPr>
          <a:xfrm>
            <a:off x="0" y="6000768"/>
            <a:ext cx="9144000" cy="857232"/>
            <a:chOff x="0" y="5572140"/>
            <a:chExt cx="9144000" cy="1285860"/>
          </a:xfrm>
          <a:gradFill>
            <a:gsLst>
              <a:gs pos="0">
                <a:schemeClr val="bg1"/>
              </a:gs>
              <a:gs pos="50000">
                <a:srgbClr val="E2AC00">
                  <a:alpha val="31000"/>
                </a:srgbClr>
              </a:gs>
              <a:gs pos="100000">
                <a:srgbClr val="D09E00">
                  <a:alpha val="59000"/>
                </a:srgbClr>
              </a:gs>
            </a:gsLst>
            <a:lin ang="5400000" scaled="0"/>
          </a:gradFill>
        </p:grpSpPr>
        <p:sp>
          <p:nvSpPr>
            <p:cNvPr id="16" name="Triângulo retângulo 15"/>
            <p:cNvSpPr/>
            <p:nvPr/>
          </p:nvSpPr>
          <p:spPr>
            <a:xfrm>
              <a:off x="0" y="5572140"/>
              <a:ext cx="9144000" cy="1285860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7" name="Triângulo retângulo 16"/>
            <p:cNvSpPr/>
            <p:nvPr/>
          </p:nvSpPr>
          <p:spPr>
            <a:xfrm rot="16200000">
              <a:off x="7036607" y="4750607"/>
              <a:ext cx="1285860" cy="2928926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 Centralização da Folha de Pagamento.</a:t>
            </a:r>
          </a:p>
        </p:txBody>
      </p:sp>
      <p:sp>
        <p:nvSpPr>
          <p:cNvPr id="12" name="Elipse 11"/>
          <p:cNvSpPr/>
          <p:nvPr/>
        </p:nvSpPr>
        <p:spPr>
          <a:xfrm>
            <a:off x="214282" y="3071810"/>
            <a:ext cx="4000528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ADMINISTRAÇÃO DIRETA</a:t>
            </a:r>
          </a:p>
        </p:txBody>
      </p:sp>
      <p:sp>
        <p:nvSpPr>
          <p:cNvPr id="15" name="Elipse 14"/>
          <p:cNvSpPr/>
          <p:nvPr/>
        </p:nvSpPr>
        <p:spPr>
          <a:xfrm>
            <a:off x="4929190" y="3071810"/>
            <a:ext cx="4000528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ADMINISTRAÇÃO INDIRETA</a:t>
            </a:r>
          </a:p>
        </p:txBody>
      </p:sp>
      <p:sp>
        <p:nvSpPr>
          <p:cNvPr id="18" name="Elipse 17"/>
          <p:cNvSpPr/>
          <p:nvPr/>
        </p:nvSpPr>
        <p:spPr>
          <a:xfrm>
            <a:off x="2571736" y="4643446"/>
            <a:ext cx="4000528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PREVIDENCIÁRIA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 smtClean="0">
                <a:latin typeface="Trebuchet MS" pitchFamily="34" charset="0"/>
              </a:rPr>
              <a:t>CONTROLE E MONITORAMENTO</a:t>
            </a:r>
          </a:p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Pagamento de Insalubridade por Setor x Exposição ao Agente Nocivo.</a:t>
            </a:r>
          </a:p>
        </p:txBody>
      </p:sp>
      <p:sp>
        <p:nvSpPr>
          <p:cNvPr id="19" name="Elipse 18"/>
          <p:cNvSpPr/>
          <p:nvPr/>
        </p:nvSpPr>
        <p:spPr>
          <a:xfrm>
            <a:off x="214282" y="3000372"/>
            <a:ext cx="4286280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R$ 279.853,38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Adicional de Insalubridade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Folha de Pagamento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Janeiro/2017</a:t>
            </a:r>
          </a:p>
        </p:txBody>
      </p:sp>
      <p:sp>
        <p:nvSpPr>
          <p:cNvPr id="21" name="Elipse 20"/>
          <p:cNvSpPr/>
          <p:nvPr/>
        </p:nvSpPr>
        <p:spPr>
          <a:xfrm>
            <a:off x="4643438" y="3000372"/>
            <a:ext cx="4286280" cy="178595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R$ 259.359,22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Adicional de Insalubridade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Folha de Pagamento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Janeiro/2018</a:t>
            </a:r>
          </a:p>
        </p:txBody>
      </p:sp>
      <p:sp>
        <p:nvSpPr>
          <p:cNvPr id="22" name="Seta em curva para cima 21"/>
          <p:cNvSpPr/>
          <p:nvPr/>
        </p:nvSpPr>
        <p:spPr>
          <a:xfrm>
            <a:off x="2857488" y="4572008"/>
            <a:ext cx="3429024" cy="785818"/>
          </a:xfrm>
          <a:prstGeom prst="curvedUp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428860" y="5429264"/>
            <a:ext cx="4286280" cy="135729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000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sz="3000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-R$ 20.494,16</a:t>
            </a:r>
          </a:p>
          <a:p>
            <a:pPr algn="ctr"/>
            <a:r>
              <a:rPr lang="pt-BR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Redução estimada em pouco mais de 7%</a:t>
            </a:r>
          </a:p>
          <a:p>
            <a:pPr algn="ctr"/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 smtClean="0">
                <a:latin typeface="Trebuchet MS" pitchFamily="34" charset="0"/>
              </a:rPr>
              <a:t>CONTROLE E MONITORAMENTO</a:t>
            </a:r>
          </a:p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Pagamento de Horas Extras.</a:t>
            </a:r>
          </a:p>
        </p:txBody>
      </p:sp>
      <p:sp>
        <p:nvSpPr>
          <p:cNvPr id="19" name="Elipse 18"/>
          <p:cNvSpPr/>
          <p:nvPr/>
        </p:nvSpPr>
        <p:spPr>
          <a:xfrm>
            <a:off x="214282" y="3000372"/>
            <a:ext cx="4286280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R$ 777.706,17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Horas Extras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Folha de Pagamento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Janeiro/2017</a:t>
            </a:r>
          </a:p>
        </p:txBody>
      </p:sp>
      <p:sp>
        <p:nvSpPr>
          <p:cNvPr id="21" name="Elipse 20"/>
          <p:cNvSpPr/>
          <p:nvPr/>
        </p:nvSpPr>
        <p:spPr>
          <a:xfrm>
            <a:off x="4643438" y="3000372"/>
            <a:ext cx="4286280" cy="178595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R$ 641.637,52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Horas Extras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Folha de Pagamento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Janeiro/2018</a:t>
            </a:r>
          </a:p>
        </p:txBody>
      </p:sp>
      <p:sp>
        <p:nvSpPr>
          <p:cNvPr id="22" name="Seta em curva para cima 21"/>
          <p:cNvSpPr/>
          <p:nvPr/>
        </p:nvSpPr>
        <p:spPr>
          <a:xfrm>
            <a:off x="2857488" y="4572008"/>
            <a:ext cx="3429024" cy="785818"/>
          </a:xfrm>
          <a:prstGeom prst="curvedUp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428860" y="5429264"/>
            <a:ext cx="4286280" cy="135729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000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sz="3000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-R$ 136.068,65</a:t>
            </a:r>
          </a:p>
          <a:p>
            <a:pPr algn="ctr"/>
            <a:r>
              <a:rPr lang="pt-BR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Redução estimada em pouco mais de 17%</a:t>
            </a:r>
          </a:p>
          <a:p>
            <a:pPr algn="ctr"/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 smtClean="0">
                <a:latin typeface="Trebuchet MS" pitchFamily="34" charset="0"/>
              </a:rPr>
              <a:t>MONITORAMENTO E ACOMPANHAMENTO</a:t>
            </a:r>
          </a:p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Licenças</a:t>
            </a:r>
          </a:p>
          <a:p>
            <a:r>
              <a:rPr lang="pt-BR" sz="2000" dirty="0" smtClean="0">
                <a:latin typeface="Trebuchet MS" pitchFamily="34" charset="0"/>
              </a:rPr>
              <a:t>    Servidor: Comissionado Não Efetivo </a:t>
            </a:r>
          </a:p>
        </p:txBody>
      </p:sp>
      <p:sp>
        <p:nvSpPr>
          <p:cNvPr id="19" name="Elipse 18"/>
          <p:cNvSpPr/>
          <p:nvPr/>
        </p:nvSpPr>
        <p:spPr>
          <a:xfrm>
            <a:off x="214282" y="3000372"/>
            <a:ext cx="4286280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R$ 69.766,91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1° Semestre 2017</a:t>
            </a:r>
          </a:p>
        </p:txBody>
      </p:sp>
      <p:sp>
        <p:nvSpPr>
          <p:cNvPr id="21" name="Elipse 20"/>
          <p:cNvSpPr/>
          <p:nvPr/>
        </p:nvSpPr>
        <p:spPr>
          <a:xfrm>
            <a:off x="4643438" y="3000372"/>
            <a:ext cx="4286280" cy="178595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R$ 99.296,42</a:t>
            </a: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1° Semestre 2018</a:t>
            </a:r>
          </a:p>
        </p:txBody>
      </p:sp>
      <p:sp>
        <p:nvSpPr>
          <p:cNvPr id="22" name="Seta em curva para cima 21"/>
          <p:cNvSpPr/>
          <p:nvPr/>
        </p:nvSpPr>
        <p:spPr>
          <a:xfrm>
            <a:off x="2857488" y="4572008"/>
            <a:ext cx="3429024" cy="785818"/>
          </a:xfrm>
          <a:prstGeom prst="curvedUp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428860" y="5429264"/>
            <a:ext cx="4286280" cy="135729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000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sz="3000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R$ 29.529,51</a:t>
            </a:r>
          </a:p>
          <a:p>
            <a:pPr algn="ctr"/>
            <a:r>
              <a:rPr lang="pt-BR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Aumento estimado em 42,33%</a:t>
            </a:r>
          </a:p>
          <a:p>
            <a:pPr algn="ctr"/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aracaju.se.gov.br/imagens/pma_brasao_rodap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428628" cy="465900"/>
          </a:xfrm>
          <a:prstGeom prst="rect">
            <a:avLst/>
          </a:prstGeom>
          <a:noFill/>
        </p:spPr>
      </p:pic>
      <p:sp>
        <p:nvSpPr>
          <p:cNvPr id="14" name="CaixaDeTexto 13"/>
          <p:cNvSpPr txBox="1"/>
          <p:nvPr/>
        </p:nvSpPr>
        <p:spPr>
          <a:xfrm>
            <a:off x="285720" y="214290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endParaRPr lang="pt-BR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ESTADO DE SERGIPE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PREFEITURA MUNICIPAL DE ARACAJU</a:t>
            </a:r>
          </a:p>
          <a:p>
            <a:pPr algn="ctr"/>
            <a:r>
              <a:rPr lang="pt-BR" sz="1200" b="1" dirty="0" smtClean="0">
                <a:latin typeface="Arial" pitchFamily="34" charset="0"/>
                <a:cs typeface="Arial" pitchFamily="34" charset="0"/>
              </a:rPr>
              <a:t>SECRETARIA MUNICIPAL DO PLANEJAMENTO, ORÇAMENTO E GESTÃO</a:t>
            </a:r>
            <a:endParaRPr lang="pt-BR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42844" y="1571612"/>
            <a:ext cx="8858312" cy="135732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dirty="0" smtClean="0">
                <a:latin typeface="Trebuchet MS" pitchFamily="34" charset="0"/>
              </a:rPr>
              <a:t>MONITORAMENTO E ACOMPANHAMENTO</a:t>
            </a:r>
          </a:p>
          <a:p>
            <a:pPr>
              <a:buFont typeface="Arial Black" pitchFamily="34" charset="0"/>
              <a:buChar char="→"/>
            </a:pPr>
            <a:r>
              <a:rPr lang="pt-BR" sz="2000" dirty="0" smtClean="0">
                <a:latin typeface="Trebuchet MS" pitchFamily="34" charset="0"/>
              </a:rPr>
              <a:t> Licenças Maternidade</a:t>
            </a:r>
          </a:p>
          <a:p>
            <a:r>
              <a:rPr lang="pt-BR" sz="2000" dirty="0" smtClean="0">
                <a:latin typeface="Trebuchet MS" pitchFamily="34" charset="0"/>
              </a:rPr>
              <a:t>    Servidor: Comissionado Não Efetivo </a:t>
            </a:r>
          </a:p>
        </p:txBody>
      </p:sp>
      <p:sp>
        <p:nvSpPr>
          <p:cNvPr id="19" name="Elipse 18"/>
          <p:cNvSpPr/>
          <p:nvPr/>
        </p:nvSpPr>
        <p:spPr>
          <a:xfrm>
            <a:off x="214282" y="3000372"/>
            <a:ext cx="4286280" cy="171451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R$ 22.922,57</a:t>
            </a:r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1° Semestre 2017</a:t>
            </a:r>
          </a:p>
        </p:txBody>
      </p:sp>
      <p:sp>
        <p:nvSpPr>
          <p:cNvPr id="21" name="Elipse 20"/>
          <p:cNvSpPr/>
          <p:nvPr/>
        </p:nvSpPr>
        <p:spPr>
          <a:xfrm>
            <a:off x="4643438" y="3000372"/>
            <a:ext cx="4286280" cy="178595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0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R$ 30.398,42</a:t>
            </a:r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i="1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1° Semestre 2018</a:t>
            </a:r>
          </a:p>
        </p:txBody>
      </p:sp>
      <p:sp>
        <p:nvSpPr>
          <p:cNvPr id="22" name="Seta em curva para cima 21"/>
          <p:cNvSpPr/>
          <p:nvPr/>
        </p:nvSpPr>
        <p:spPr>
          <a:xfrm>
            <a:off x="2857488" y="4572008"/>
            <a:ext cx="3429024" cy="785818"/>
          </a:xfrm>
          <a:prstGeom prst="curvedUpArrow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2428860" y="5429264"/>
            <a:ext cx="4286280" cy="1357298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3000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  <a:p>
            <a:pPr algn="ctr"/>
            <a:r>
              <a:rPr lang="pt-BR" sz="3000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R$ 7.475,85</a:t>
            </a:r>
          </a:p>
          <a:p>
            <a:pPr algn="ctr"/>
            <a:r>
              <a:rPr lang="pt-BR" i="1" dirty="0" smtClean="0">
                <a:solidFill>
                  <a:schemeClr val="bg2">
                    <a:lumMod val="25000"/>
                  </a:schemeClr>
                </a:solidFill>
                <a:latin typeface="Trebuchet MS" pitchFamily="34" charset="0"/>
              </a:rPr>
              <a:t>Aumento estimado em 32,61%</a:t>
            </a:r>
          </a:p>
          <a:p>
            <a:pPr algn="ctr"/>
            <a:endParaRPr lang="pt-BR" i="1" dirty="0" smtClean="0">
              <a:solidFill>
                <a:schemeClr val="accent5">
                  <a:lumMod val="50000"/>
                </a:schemeClr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5">
                <a:lumMod val="50000"/>
              </a:schemeClr>
            </a:gs>
            <a:gs pos="50000">
              <a:schemeClr val="accent5">
                <a:lumMod val="75000"/>
              </a:schemeClr>
            </a:gs>
            <a:gs pos="100000">
              <a:schemeClr val="bg1"/>
            </a:gs>
          </a:gsLst>
          <a:lin ang="0" scaled="1"/>
          <a:tileRect/>
        </a:gradFill>
        <a:ln>
          <a:noFill/>
        </a:ln>
      </a:spPr>
      <a:bodyPr rtlCol="0" anchor="ctr"/>
      <a:lstStyle>
        <a:defPPr algn="ctr">
          <a:defRPr dirty="0" smtClean="0">
            <a:latin typeface="Trebuchet MS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8767</TotalTime>
  <Words>602</Words>
  <Application>Microsoft Office PowerPoint</Application>
  <PresentationFormat>Apresentação na tela (4:3)</PresentationFormat>
  <Paragraphs>167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INICIAL DE RUBRICAS DA FOLHA DE PAGAMENTO</dc:title>
  <dc:creator>marciagsantos</dc:creator>
  <cp:lastModifiedBy>pcmbarreto</cp:lastModifiedBy>
  <cp:revision>829</cp:revision>
  <dcterms:created xsi:type="dcterms:W3CDTF">2017-03-08T13:15:13Z</dcterms:created>
  <dcterms:modified xsi:type="dcterms:W3CDTF">2018-11-20T15:34:51Z</dcterms:modified>
</cp:coreProperties>
</file>