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7" r:id="rId4"/>
    <p:sldId id="269" r:id="rId5"/>
    <p:sldId id="260" r:id="rId6"/>
    <p:sldId id="261" r:id="rId7"/>
    <p:sldId id="262" r:id="rId8"/>
    <p:sldId id="265" r:id="rId9"/>
    <p:sldId id="273" r:id="rId10"/>
    <p:sldId id="275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43AB6-A30A-41D0-B580-DD78C83B68F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1A5C013-4F50-4224-9DB5-6B01E44730A0}">
      <dgm:prSet phldrT="[Texto]" custT="1"/>
      <dgm:spPr/>
      <dgm:t>
        <a:bodyPr/>
        <a:lstStyle/>
        <a:p>
          <a:r>
            <a:rPr lang="pt-BR" sz="2400" dirty="0"/>
            <a:t>DESPESA ORÇAMENTÁRIA</a:t>
          </a:r>
        </a:p>
      </dgm:t>
    </dgm:pt>
    <dgm:pt modelId="{CB2C440F-E8BE-4619-A723-B17102FB67BE}" type="parTrans" cxnId="{F3280709-C7CB-43A7-9C62-FEF49FAA39B5}">
      <dgm:prSet/>
      <dgm:spPr/>
      <dgm:t>
        <a:bodyPr/>
        <a:lstStyle/>
        <a:p>
          <a:endParaRPr lang="pt-BR"/>
        </a:p>
      </dgm:t>
    </dgm:pt>
    <dgm:pt modelId="{92D29F57-D599-4853-B119-12AC6239E3A5}" type="sibTrans" cxnId="{F3280709-C7CB-43A7-9C62-FEF49FAA39B5}">
      <dgm:prSet/>
      <dgm:spPr/>
      <dgm:t>
        <a:bodyPr/>
        <a:lstStyle/>
        <a:p>
          <a:endParaRPr lang="pt-BR"/>
        </a:p>
      </dgm:t>
    </dgm:pt>
    <dgm:pt modelId="{1967468C-D74E-44D9-8878-B7CA4215457B}">
      <dgm:prSet phldrT="[Texto]" custT="1"/>
      <dgm:spPr/>
      <dgm:t>
        <a:bodyPr/>
        <a:lstStyle/>
        <a:p>
          <a:r>
            <a:rPr lang="pt-BR" sz="2400" dirty="0"/>
            <a:t>Empenho (1º fase)</a:t>
          </a:r>
          <a:endParaRPr lang="pt-BR" sz="2800" dirty="0"/>
        </a:p>
      </dgm:t>
    </dgm:pt>
    <dgm:pt modelId="{E4BBF69D-6303-447E-8867-1A3E24C3FCE6}" type="parTrans" cxnId="{BA2D8BE1-E6E9-4AD4-A27B-6D55F5E2CD96}">
      <dgm:prSet/>
      <dgm:spPr/>
      <dgm:t>
        <a:bodyPr/>
        <a:lstStyle/>
        <a:p>
          <a:endParaRPr lang="pt-BR"/>
        </a:p>
      </dgm:t>
    </dgm:pt>
    <dgm:pt modelId="{658FF0D9-1A0F-4478-8BD2-4608329C8D7D}" type="sibTrans" cxnId="{BA2D8BE1-E6E9-4AD4-A27B-6D55F5E2CD96}">
      <dgm:prSet/>
      <dgm:spPr/>
      <dgm:t>
        <a:bodyPr/>
        <a:lstStyle/>
        <a:p>
          <a:endParaRPr lang="pt-BR"/>
        </a:p>
      </dgm:t>
    </dgm:pt>
    <dgm:pt modelId="{0DCD5781-8F53-4212-98F7-21F95D263F80}">
      <dgm:prSet phldrT="[Texto]" custT="1"/>
      <dgm:spPr/>
      <dgm:t>
        <a:bodyPr/>
        <a:lstStyle/>
        <a:p>
          <a:r>
            <a:rPr lang="pt-BR" sz="2400" dirty="0"/>
            <a:t>Liquidação (2º fase)</a:t>
          </a:r>
        </a:p>
      </dgm:t>
    </dgm:pt>
    <dgm:pt modelId="{3FFC5277-F119-435C-A086-74206B10AF14}" type="parTrans" cxnId="{DC47AE02-708D-4E4F-8222-E3CCF2DA380B}">
      <dgm:prSet/>
      <dgm:spPr/>
      <dgm:t>
        <a:bodyPr/>
        <a:lstStyle/>
        <a:p>
          <a:endParaRPr lang="pt-BR"/>
        </a:p>
      </dgm:t>
    </dgm:pt>
    <dgm:pt modelId="{5841A261-D56D-4DF4-995E-4C2A5FC18AF2}" type="sibTrans" cxnId="{DC47AE02-708D-4E4F-8222-E3CCF2DA380B}">
      <dgm:prSet/>
      <dgm:spPr/>
      <dgm:t>
        <a:bodyPr/>
        <a:lstStyle/>
        <a:p>
          <a:endParaRPr lang="pt-BR"/>
        </a:p>
      </dgm:t>
    </dgm:pt>
    <dgm:pt modelId="{FFC0602A-7617-44BF-A25C-50A29551D843}">
      <dgm:prSet phldrT="[Texto]" custT="1"/>
      <dgm:spPr/>
      <dgm:t>
        <a:bodyPr/>
        <a:lstStyle/>
        <a:p>
          <a:r>
            <a:rPr lang="pt-BR" sz="2400" dirty="0"/>
            <a:t>Ordem de pagamento(3º fase)</a:t>
          </a:r>
          <a:endParaRPr lang="pt-BR" sz="2800" dirty="0"/>
        </a:p>
      </dgm:t>
    </dgm:pt>
    <dgm:pt modelId="{2B80272F-0335-42BE-A21E-CD9598B11115}" type="parTrans" cxnId="{7DAF8043-5EC4-44D4-BAEF-03A03C6BC99B}">
      <dgm:prSet/>
      <dgm:spPr/>
      <dgm:t>
        <a:bodyPr/>
        <a:lstStyle/>
        <a:p>
          <a:endParaRPr lang="pt-BR"/>
        </a:p>
      </dgm:t>
    </dgm:pt>
    <dgm:pt modelId="{FEACE3CF-31A1-4B08-AD25-4BE61D58674D}" type="sibTrans" cxnId="{7DAF8043-5EC4-44D4-BAEF-03A03C6BC99B}">
      <dgm:prSet/>
      <dgm:spPr/>
      <dgm:t>
        <a:bodyPr/>
        <a:lstStyle/>
        <a:p>
          <a:endParaRPr lang="pt-BR"/>
        </a:p>
      </dgm:t>
    </dgm:pt>
    <dgm:pt modelId="{2E93CE98-9668-4348-8419-DC9C499370FC}" type="pres">
      <dgm:prSet presAssocID="{4FF43AB6-A30A-41D0-B580-DD78C83B68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A302ECB-1433-46F3-8088-645A8E552F26}" type="pres">
      <dgm:prSet presAssocID="{51A5C013-4F50-4224-9DB5-6B01E44730A0}" presName="hierRoot1" presStyleCnt="0">
        <dgm:presLayoutVars>
          <dgm:hierBranch val="init"/>
        </dgm:presLayoutVars>
      </dgm:prSet>
      <dgm:spPr/>
    </dgm:pt>
    <dgm:pt modelId="{E52372E0-8994-4E21-9279-CCF8ED796F77}" type="pres">
      <dgm:prSet presAssocID="{51A5C013-4F50-4224-9DB5-6B01E44730A0}" presName="rootComposite1" presStyleCnt="0"/>
      <dgm:spPr/>
    </dgm:pt>
    <dgm:pt modelId="{0101AC0C-6555-40B0-A31E-33FEDD2826F4}" type="pres">
      <dgm:prSet presAssocID="{51A5C013-4F50-4224-9DB5-6B01E44730A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1639F1-62B6-4EA3-AF9D-9EB97320F777}" type="pres">
      <dgm:prSet presAssocID="{51A5C013-4F50-4224-9DB5-6B01E44730A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DA49915-153C-4171-8F16-2C6ACA654241}" type="pres">
      <dgm:prSet presAssocID="{51A5C013-4F50-4224-9DB5-6B01E44730A0}" presName="hierChild2" presStyleCnt="0"/>
      <dgm:spPr/>
    </dgm:pt>
    <dgm:pt modelId="{6C9A0B15-64FC-408A-BB01-FB54185B253C}" type="pres">
      <dgm:prSet presAssocID="{E4BBF69D-6303-447E-8867-1A3E24C3FCE6}" presName="Name64" presStyleLbl="parChTrans1D2" presStyleIdx="0" presStyleCnt="3"/>
      <dgm:spPr/>
      <dgm:t>
        <a:bodyPr/>
        <a:lstStyle/>
        <a:p>
          <a:endParaRPr lang="pt-BR"/>
        </a:p>
      </dgm:t>
    </dgm:pt>
    <dgm:pt modelId="{8F765141-EE86-4D3B-9611-7B0360A933BF}" type="pres">
      <dgm:prSet presAssocID="{1967468C-D74E-44D9-8878-B7CA4215457B}" presName="hierRoot2" presStyleCnt="0">
        <dgm:presLayoutVars>
          <dgm:hierBranch val="init"/>
        </dgm:presLayoutVars>
      </dgm:prSet>
      <dgm:spPr/>
    </dgm:pt>
    <dgm:pt modelId="{8DCB5C22-914C-43DE-9E3F-A8821DB8F529}" type="pres">
      <dgm:prSet presAssocID="{1967468C-D74E-44D9-8878-B7CA4215457B}" presName="rootComposite" presStyleCnt="0"/>
      <dgm:spPr/>
    </dgm:pt>
    <dgm:pt modelId="{11BD2E2C-F9C3-43DE-AB2B-2C6574419979}" type="pres">
      <dgm:prSet presAssocID="{1967468C-D74E-44D9-8878-B7CA4215457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B581EC3-6B80-4F75-B91E-F16842CEE516}" type="pres">
      <dgm:prSet presAssocID="{1967468C-D74E-44D9-8878-B7CA4215457B}" presName="rootConnector" presStyleLbl="node2" presStyleIdx="0" presStyleCnt="3"/>
      <dgm:spPr/>
      <dgm:t>
        <a:bodyPr/>
        <a:lstStyle/>
        <a:p>
          <a:endParaRPr lang="pt-BR"/>
        </a:p>
      </dgm:t>
    </dgm:pt>
    <dgm:pt modelId="{0A0F5C72-A714-40E5-9CCC-943F0D5DD08B}" type="pres">
      <dgm:prSet presAssocID="{1967468C-D74E-44D9-8878-B7CA4215457B}" presName="hierChild4" presStyleCnt="0"/>
      <dgm:spPr/>
    </dgm:pt>
    <dgm:pt modelId="{3733CD03-D1A9-44D2-BCB2-FC74B5FE510A}" type="pres">
      <dgm:prSet presAssocID="{1967468C-D74E-44D9-8878-B7CA4215457B}" presName="hierChild5" presStyleCnt="0"/>
      <dgm:spPr/>
    </dgm:pt>
    <dgm:pt modelId="{3DDA5845-0902-4CD2-9A6E-7624EB866D36}" type="pres">
      <dgm:prSet presAssocID="{3FFC5277-F119-435C-A086-74206B10AF14}" presName="Name64" presStyleLbl="parChTrans1D2" presStyleIdx="1" presStyleCnt="3"/>
      <dgm:spPr/>
      <dgm:t>
        <a:bodyPr/>
        <a:lstStyle/>
        <a:p>
          <a:endParaRPr lang="pt-BR"/>
        </a:p>
      </dgm:t>
    </dgm:pt>
    <dgm:pt modelId="{EDA94C87-5232-478B-9893-5F48F92A6642}" type="pres">
      <dgm:prSet presAssocID="{0DCD5781-8F53-4212-98F7-21F95D263F80}" presName="hierRoot2" presStyleCnt="0">
        <dgm:presLayoutVars>
          <dgm:hierBranch val="init"/>
        </dgm:presLayoutVars>
      </dgm:prSet>
      <dgm:spPr/>
    </dgm:pt>
    <dgm:pt modelId="{BED91687-7AE2-45D0-888E-DD578941C5BA}" type="pres">
      <dgm:prSet presAssocID="{0DCD5781-8F53-4212-98F7-21F95D263F80}" presName="rootComposite" presStyleCnt="0"/>
      <dgm:spPr/>
    </dgm:pt>
    <dgm:pt modelId="{69D46B83-4D18-4B2F-B906-C735F128F91A}" type="pres">
      <dgm:prSet presAssocID="{0DCD5781-8F53-4212-98F7-21F95D263F8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96D03B8-1BB2-4177-8269-9CC1279FAF08}" type="pres">
      <dgm:prSet presAssocID="{0DCD5781-8F53-4212-98F7-21F95D263F80}" presName="rootConnector" presStyleLbl="node2" presStyleIdx="1" presStyleCnt="3"/>
      <dgm:spPr/>
      <dgm:t>
        <a:bodyPr/>
        <a:lstStyle/>
        <a:p>
          <a:endParaRPr lang="pt-BR"/>
        </a:p>
      </dgm:t>
    </dgm:pt>
    <dgm:pt modelId="{31CF0A22-2251-43C2-B61C-BCFAD1167A7F}" type="pres">
      <dgm:prSet presAssocID="{0DCD5781-8F53-4212-98F7-21F95D263F80}" presName="hierChild4" presStyleCnt="0"/>
      <dgm:spPr/>
    </dgm:pt>
    <dgm:pt modelId="{433C56E7-BB85-4AA5-939E-531BC1F494F1}" type="pres">
      <dgm:prSet presAssocID="{0DCD5781-8F53-4212-98F7-21F95D263F80}" presName="hierChild5" presStyleCnt="0"/>
      <dgm:spPr/>
    </dgm:pt>
    <dgm:pt modelId="{0A30A205-5C71-4407-814A-2DA7BC6F537A}" type="pres">
      <dgm:prSet presAssocID="{2B80272F-0335-42BE-A21E-CD9598B11115}" presName="Name64" presStyleLbl="parChTrans1D2" presStyleIdx="2" presStyleCnt="3"/>
      <dgm:spPr/>
      <dgm:t>
        <a:bodyPr/>
        <a:lstStyle/>
        <a:p>
          <a:endParaRPr lang="pt-BR"/>
        </a:p>
      </dgm:t>
    </dgm:pt>
    <dgm:pt modelId="{4699F8C6-3706-4E18-B470-7EF96CF68657}" type="pres">
      <dgm:prSet presAssocID="{FFC0602A-7617-44BF-A25C-50A29551D843}" presName="hierRoot2" presStyleCnt="0">
        <dgm:presLayoutVars>
          <dgm:hierBranch val="init"/>
        </dgm:presLayoutVars>
      </dgm:prSet>
      <dgm:spPr/>
    </dgm:pt>
    <dgm:pt modelId="{1BDE2649-1254-46C8-AF43-47544FAA8AB5}" type="pres">
      <dgm:prSet presAssocID="{FFC0602A-7617-44BF-A25C-50A29551D843}" presName="rootComposite" presStyleCnt="0"/>
      <dgm:spPr/>
    </dgm:pt>
    <dgm:pt modelId="{023AD0F5-A428-4D14-9F4F-0EDEF5128EE1}" type="pres">
      <dgm:prSet presAssocID="{FFC0602A-7617-44BF-A25C-50A29551D84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F3C91E-D66C-40C8-BF68-B7D626B849C9}" type="pres">
      <dgm:prSet presAssocID="{FFC0602A-7617-44BF-A25C-50A29551D843}" presName="rootConnector" presStyleLbl="node2" presStyleIdx="2" presStyleCnt="3"/>
      <dgm:spPr/>
      <dgm:t>
        <a:bodyPr/>
        <a:lstStyle/>
        <a:p>
          <a:endParaRPr lang="pt-BR"/>
        </a:p>
      </dgm:t>
    </dgm:pt>
    <dgm:pt modelId="{B66D599C-B74E-4EBB-8E1E-E9902FA04A55}" type="pres">
      <dgm:prSet presAssocID="{FFC0602A-7617-44BF-A25C-50A29551D843}" presName="hierChild4" presStyleCnt="0"/>
      <dgm:spPr/>
    </dgm:pt>
    <dgm:pt modelId="{D9202BD1-8E44-47B6-B428-C2610E3EC13A}" type="pres">
      <dgm:prSet presAssocID="{FFC0602A-7617-44BF-A25C-50A29551D843}" presName="hierChild5" presStyleCnt="0"/>
      <dgm:spPr/>
    </dgm:pt>
    <dgm:pt modelId="{ED6723C2-4820-424C-97F9-F2F85DDAFA25}" type="pres">
      <dgm:prSet presAssocID="{51A5C013-4F50-4224-9DB5-6B01E44730A0}" presName="hierChild3" presStyleCnt="0"/>
      <dgm:spPr/>
    </dgm:pt>
  </dgm:ptLst>
  <dgm:cxnLst>
    <dgm:cxn modelId="{FF3D0E5F-A5E7-4CA7-AF77-BB1E046B9062}" type="presOf" srcId="{51A5C013-4F50-4224-9DB5-6B01E44730A0}" destId="{DA1639F1-62B6-4EA3-AF9D-9EB97320F777}" srcOrd="1" destOrd="0" presId="urn:microsoft.com/office/officeart/2009/3/layout/HorizontalOrganizationChart"/>
    <dgm:cxn modelId="{1A8A6FAF-C3FC-45CB-826E-57192021586D}" type="presOf" srcId="{2B80272F-0335-42BE-A21E-CD9598B11115}" destId="{0A30A205-5C71-4407-814A-2DA7BC6F537A}" srcOrd="0" destOrd="0" presId="urn:microsoft.com/office/officeart/2009/3/layout/HorizontalOrganizationChart"/>
    <dgm:cxn modelId="{32CC61DB-F54A-4E12-BD47-E99469F4BF21}" type="presOf" srcId="{1967468C-D74E-44D9-8878-B7CA4215457B}" destId="{6B581EC3-6B80-4F75-B91E-F16842CEE516}" srcOrd="1" destOrd="0" presId="urn:microsoft.com/office/officeart/2009/3/layout/HorizontalOrganizationChart"/>
    <dgm:cxn modelId="{9EA8D800-5A1C-482D-B29A-C50A0C46F404}" type="presOf" srcId="{51A5C013-4F50-4224-9DB5-6B01E44730A0}" destId="{0101AC0C-6555-40B0-A31E-33FEDD2826F4}" srcOrd="0" destOrd="0" presId="urn:microsoft.com/office/officeart/2009/3/layout/HorizontalOrganizationChart"/>
    <dgm:cxn modelId="{6504F8B8-E616-4E45-A857-19B0515F7F8E}" type="presOf" srcId="{3FFC5277-F119-435C-A086-74206B10AF14}" destId="{3DDA5845-0902-4CD2-9A6E-7624EB866D36}" srcOrd="0" destOrd="0" presId="urn:microsoft.com/office/officeart/2009/3/layout/HorizontalOrganizationChart"/>
    <dgm:cxn modelId="{9913CB96-3DF9-41BD-B223-5F2E853A7559}" type="presOf" srcId="{4FF43AB6-A30A-41D0-B580-DD78C83B68F9}" destId="{2E93CE98-9668-4348-8419-DC9C499370FC}" srcOrd="0" destOrd="0" presId="urn:microsoft.com/office/officeart/2009/3/layout/HorizontalOrganizationChart"/>
    <dgm:cxn modelId="{D6FB6CFE-BC7F-4CB3-9EEE-CAFC14DEF3E2}" type="presOf" srcId="{0DCD5781-8F53-4212-98F7-21F95D263F80}" destId="{396D03B8-1BB2-4177-8269-9CC1279FAF08}" srcOrd="1" destOrd="0" presId="urn:microsoft.com/office/officeart/2009/3/layout/HorizontalOrganizationChart"/>
    <dgm:cxn modelId="{5139ADE0-13B6-4343-A261-96C077BBC674}" type="presOf" srcId="{E4BBF69D-6303-447E-8867-1A3E24C3FCE6}" destId="{6C9A0B15-64FC-408A-BB01-FB54185B253C}" srcOrd="0" destOrd="0" presId="urn:microsoft.com/office/officeart/2009/3/layout/HorizontalOrganizationChart"/>
    <dgm:cxn modelId="{F3280709-C7CB-43A7-9C62-FEF49FAA39B5}" srcId="{4FF43AB6-A30A-41D0-B580-DD78C83B68F9}" destId="{51A5C013-4F50-4224-9DB5-6B01E44730A0}" srcOrd="0" destOrd="0" parTransId="{CB2C440F-E8BE-4619-A723-B17102FB67BE}" sibTransId="{92D29F57-D599-4853-B119-12AC6239E3A5}"/>
    <dgm:cxn modelId="{7DAF8043-5EC4-44D4-BAEF-03A03C6BC99B}" srcId="{51A5C013-4F50-4224-9DB5-6B01E44730A0}" destId="{FFC0602A-7617-44BF-A25C-50A29551D843}" srcOrd="2" destOrd="0" parTransId="{2B80272F-0335-42BE-A21E-CD9598B11115}" sibTransId="{FEACE3CF-31A1-4B08-AD25-4BE61D58674D}"/>
    <dgm:cxn modelId="{DC47AE02-708D-4E4F-8222-E3CCF2DA380B}" srcId="{51A5C013-4F50-4224-9DB5-6B01E44730A0}" destId="{0DCD5781-8F53-4212-98F7-21F95D263F80}" srcOrd="1" destOrd="0" parTransId="{3FFC5277-F119-435C-A086-74206B10AF14}" sibTransId="{5841A261-D56D-4DF4-995E-4C2A5FC18AF2}"/>
    <dgm:cxn modelId="{35EA57C9-C03E-4DAB-91DD-968C28C7876E}" type="presOf" srcId="{0DCD5781-8F53-4212-98F7-21F95D263F80}" destId="{69D46B83-4D18-4B2F-B906-C735F128F91A}" srcOrd="0" destOrd="0" presId="urn:microsoft.com/office/officeart/2009/3/layout/HorizontalOrganizationChart"/>
    <dgm:cxn modelId="{60A7F3B8-B22E-4C4D-802A-D1F1C7918451}" type="presOf" srcId="{FFC0602A-7617-44BF-A25C-50A29551D843}" destId="{48F3C91E-D66C-40C8-BF68-B7D626B849C9}" srcOrd="1" destOrd="0" presId="urn:microsoft.com/office/officeart/2009/3/layout/HorizontalOrganizationChart"/>
    <dgm:cxn modelId="{E85FC03E-B9C7-4E52-8B4F-4C717C6B2510}" type="presOf" srcId="{1967468C-D74E-44D9-8878-B7CA4215457B}" destId="{11BD2E2C-F9C3-43DE-AB2B-2C6574419979}" srcOrd="0" destOrd="0" presId="urn:microsoft.com/office/officeart/2009/3/layout/HorizontalOrganizationChart"/>
    <dgm:cxn modelId="{BA2D8BE1-E6E9-4AD4-A27B-6D55F5E2CD96}" srcId="{51A5C013-4F50-4224-9DB5-6B01E44730A0}" destId="{1967468C-D74E-44D9-8878-B7CA4215457B}" srcOrd="0" destOrd="0" parTransId="{E4BBF69D-6303-447E-8867-1A3E24C3FCE6}" sibTransId="{658FF0D9-1A0F-4478-8BD2-4608329C8D7D}"/>
    <dgm:cxn modelId="{A447A5B2-2ACC-423A-8E55-6FB812F8CF9B}" type="presOf" srcId="{FFC0602A-7617-44BF-A25C-50A29551D843}" destId="{023AD0F5-A428-4D14-9F4F-0EDEF5128EE1}" srcOrd="0" destOrd="0" presId="urn:microsoft.com/office/officeart/2009/3/layout/HorizontalOrganizationChart"/>
    <dgm:cxn modelId="{B3D60BA6-DA81-48E7-95ED-1E373D2B57AB}" type="presParOf" srcId="{2E93CE98-9668-4348-8419-DC9C499370FC}" destId="{4A302ECB-1433-46F3-8088-645A8E552F26}" srcOrd="0" destOrd="0" presId="urn:microsoft.com/office/officeart/2009/3/layout/HorizontalOrganizationChart"/>
    <dgm:cxn modelId="{641FC1A7-792F-44F1-BEB0-B026D98EF436}" type="presParOf" srcId="{4A302ECB-1433-46F3-8088-645A8E552F26}" destId="{E52372E0-8994-4E21-9279-CCF8ED796F77}" srcOrd="0" destOrd="0" presId="urn:microsoft.com/office/officeart/2009/3/layout/HorizontalOrganizationChart"/>
    <dgm:cxn modelId="{8FBC0D99-9058-4226-B8A4-8AD66319EA88}" type="presParOf" srcId="{E52372E0-8994-4E21-9279-CCF8ED796F77}" destId="{0101AC0C-6555-40B0-A31E-33FEDD2826F4}" srcOrd="0" destOrd="0" presId="urn:microsoft.com/office/officeart/2009/3/layout/HorizontalOrganizationChart"/>
    <dgm:cxn modelId="{FBFECC21-0991-416A-B692-696C7FBE1F7D}" type="presParOf" srcId="{E52372E0-8994-4E21-9279-CCF8ED796F77}" destId="{DA1639F1-62B6-4EA3-AF9D-9EB97320F777}" srcOrd="1" destOrd="0" presId="urn:microsoft.com/office/officeart/2009/3/layout/HorizontalOrganizationChart"/>
    <dgm:cxn modelId="{F7079993-1A94-4B23-8324-DC2B49948484}" type="presParOf" srcId="{4A302ECB-1433-46F3-8088-645A8E552F26}" destId="{FDA49915-153C-4171-8F16-2C6ACA654241}" srcOrd="1" destOrd="0" presId="urn:microsoft.com/office/officeart/2009/3/layout/HorizontalOrganizationChart"/>
    <dgm:cxn modelId="{1481AD54-34EC-41B7-AAFF-712339C1F36E}" type="presParOf" srcId="{FDA49915-153C-4171-8F16-2C6ACA654241}" destId="{6C9A0B15-64FC-408A-BB01-FB54185B253C}" srcOrd="0" destOrd="0" presId="urn:microsoft.com/office/officeart/2009/3/layout/HorizontalOrganizationChart"/>
    <dgm:cxn modelId="{AEBD2E96-524E-4F2A-BAEA-B958B991B2EC}" type="presParOf" srcId="{FDA49915-153C-4171-8F16-2C6ACA654241}" destId="{8F765141-EE86-4D3B-9611-7B0360A933BF}" srcOrd="1" destOrd="0" presId="urn:microsoft.com/office/officeart/2009/3/layout/HorizontalOrganizationChart"/>
    <dgm:cxn modelId="{F8EBEF71-1FC4-459D-A4ED-59CEEEC397BF}" type="presParOf" srcId="{8F765141-EE86-4D3B-9611-7B0360A933BF}" destId="{8DCB5C22-914C-43DE-9E3F-A8821DB8F529}" srcOrd="0" destOrd="0" presId="urn:microsoft.com/office/officeart/2009/3/layout/HorizontalOrganizationChart"/>
    <dgm:cxn modelId="{30C20852-E23D-4740-BCB6-EA2D0DE0BDA1}" type="presParOf" srcId="{8DCB5C22-914C-43DE-9E3F-A8821DB8F529}" destId="{11BD2E2C-F9C3-43DE-AB2B-2C6574419979}" srcOrd="0" destOrd="0" presId="urn:microsoft.com/office/officeart/2009/3/layout/HorizontalOrganizationChart"/>
    <dgm:cxn modelId="{636F5295-7FD2-44A3-B79D-F138A411A8F9}" type="presParOf" srcId="{8DCB5C22-914C-43DE-9E3F-A8821DB8F529}" destId="{6B581EC3-6B80-4F75-B91E-F16842CEE516}" srcOrd="1" destOrd="0" presId="urn:microsoft.com/office/officeart/2009/3/layout/HorizontalOrganizationChart"/>
    <dgm:cxn modelId="{F077E3CA-F029-4E32-902F-9399A230B580}" type="presParOf" srcId="{8F765141-EE86-4D3B-9611-7B0360A933BF}" destId="{0A0F5C72-A714-40E5-9CCC-943F0D5DD08B}" srcOrd="1" destOrd="0" presId="urn:microsoft.com/office/officeart/2009/3/layout/HorizontalOrganizationChart"/>
    <dgm:cxn modelId="{73583E37-46F2-4056-B6BC-10B11E4560B0}" type="presParOf" srcId="{8F765141-EE86-4D3B-9611-7B0360A933BF}" destId="{3733CD03-D1A9-44D2-BCB2-FC74B5FE510A}" srcOrd="2" destOrd="0" presId="urn:microsoft.com/office/officeart/2009/3/layout/HorizontalOrganizationChart"/>
    <dgm:cxn modelId="{B5DF1812-4A12-4C17-950C-AC4C7E2B7098}" type="presParOf" srcId="{FDA49915-153C-4171-8F16-2C6ACA654241}" destId="{3DDA5845-0902-4CD2-9A6E-7624EB866D36}" srcOrd="2" destOrd="0" presId="urn:microsoft.com/office/officeart/2009/3/layout/HorizontalOrganizationChart"/>
    <dgm:cxn modelId="{AAC83885-8B78-43A8-ADA7-5626484D7196}" type="presParOf" srcId="{FDA49915-153C-4171-8F16-2C6ACA654241}" destId="{EDA94C87-5232-478B-9893-5F48F92A6642}" srcOrd="3" destOrd="0" presId="urn:microsoft.com/office/officeart/2009/3/layout/HorizontalOrganizationChart"/>
    <dgm:cxn modelId="{9372D0D0-8B02-49A0-86AD-E6A51D3B4781}" type="presParOf" srcId="{EDA94C87-5232-478B-9893-5F48F92A6642}" destId="{BED91687-7AE2-45D0-888E-DD578941C5BA}" srcOrd="0" destOrd="0" presId="urn:microsoft.com/office/officeart/2009/3/layout/HorizontalOrganizationChart"/>
    <dgm:cxn modelId="{97C7CF48-8F7B-4894-951A-9AEA0B2C4C70}" type="presParOf" srcId="{BED91687-7AE2-45D0-888E-DD578941C5BA}" destId="{69D46B83-4D18-4B2F-B906-C735F128F91A}" srcOrd="0" destOrd="0" presId="urn:microsoft.com/office/officeart/2009/3/layout/HorizontalOrganizationChart"/>
    <dgm:cxn modelId="{511B38B2-DC5C-4D64-8922-734C6650EC12}" type="presParOf" srcId="{BED91687-7AE2-45D0-888E-DD578941C5BA}" destId="{396D03B8-1BB2-4177-8269-9CC1279FAF08}" srcOrd="1" destOrd="0" presId="urn:microsoft.com/office/officeart/2009/3/layout/HorizontalOrganizationChart"/>
    <dgm:cxn modelId="{04FD18C1-AF24-4593-809A-482D456539FD}" type="presParOf" srcId="{EDA94C87-5232-478B-9893-5F48F92A6642}" destId="{31CF0A22-2251-43C2-B61C-BCFAD1167A7F}" srcOrd="1" destOrd="0" presId="urn:microsoft.com/office/officeart/2009/3/layout/HorizontalOrganizationChart"/>
    <dgm:cxn modelId="{D47B3112-A25B-4757-9BF0-8356A303EBAF}" type="presParOf" srcId="{EDA94C87-5232-478B-9893-5F48F92A6642}" destId="{433C56E7-BB85-4AA5-939E-531BC1F494F1}" srcOrd="2" destOrd="0" presId="urn:microsoft.com/office/officeart/2009/3/layout/HorizontalOrganizationChart"/>
    <dgm:cxn modelId="{21613C59-1C34-4041-9AFE-93318F0C3B1C}" type="presParOf" srcId="{FDA49915-153C-4171-8F16-2C6ACA654241}" destId="{0A30A205-5C71-4407-814A-2DA7BC6F537A}" srcOrd="4" destOrd="0" presId="urn:microsoft.com/office/officeart/2009/3/layout/HorizontalOrganizationChart"/>
    <dgm:cxn modelId="{3F1849F4-27B2-495B-AA3E-4C8B6547860E}" type="presParOf" srcId="{FDA49915-153C-4171-8F16-2C6ACA654241}" destId="{4699F8C6-3706-4E18-B470-7EF96CF68657}" srcOrd="5" destOrd="0" presId="urn:microsoft.com/office/officeart/2009/3/layout/HorizontalOrganizationChart"/>
    <dgm:cxn modelId="{A06481E6-933A-4782-84E6-708CD0549689}" type="presParOf" srcId="{4699F8C6-3706-4E18-B470-7EF96CF68657}" destId="{1BDE2649-1254-46C8-AF43-47544FAA8AB5}" srcOrd="0" destOrd="0" presId="urn:microsoft.com/office/officeart/2009/3/layout/HorizontalOrganizationChart"/>
    <dgm:cxn modelId="{41A432BE-CF6C-494F-B880-FD9EBF575E1B}" type="presParOf" srcId="{1BDE2649-1254-46C8-AF43-47544FAA8AB5}" destId="{023AD0F5-A428-4D14-9F4F-0EDEF5128EE1}" srcOrd="0" destOrd="0" presId="urn:microsoft.com/office/officeart/2009/3/layout/HorizontalOrganizationChart"/>
    <dgm:cxn modelId="{C86D65C8-9DE0-40DD-9B77-3CC67D2E1027}" type="presParOf" srcId="{1BDE2649-1254-46C8-AF43-47544FAA8AB5}" destId="{48F3C91E-D66C-40C8-BF68-B7D626B849C9}" srcOrd="1" destOrd="0" presId="urn:microsoft.com/office/officeart/2009/3/layout/HorizontalOrganizationChart"/>
    <dgm:cxn modelId="{7A79B889-C602-4D44-9F66-B8EC15A86023}" type="presParOf" srcId="{4699F8C6-3706-4E18-B470-7EF96CF68657}" destId="{B66D599C-B74E-4EBB-8E1E-E9902FA04A55}" srcOrd="1" destOrd="0" presId="urn:microsoft.com/office/officeart/2009/3/layout/HorizontalOrganizationChart"/>
    <dgm:cxn modelId="{8916A77F-A49A-4398-A3BB-A96793F8C334}" type="presParOf" srcId="{4699F8C6-3706-4E18-B470-7EF96CF68657}" destId="{D9202BD1-8E44-47B6-B428-C2610E3EC13A}" srcOrd="2" destOrd="0" presId="urn:microsoft.com/office/officeart/2009/3/layout/HorizontalOrganizationChart"/>
    <dgm:cxn modelId="{E3387CA0-BEF7-4B67-BA8C-3326EF9C5A95}" type="presParOf" srcId="{4A302ECB-1433-46F3-8088-645A8E552F26}" destId="{ED6723C2-4820-424C-97F9-F2F85DDAFA2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30A205-5C71-4407-814A-2DA7BC6F537A}">
      <dsp:nvSpPr>
        <dsp:cNvPr id="0" name=""/>
        <dsp:cNvSpPr/>
      </dsp:nvSpPr>
      <dsp:spPr>
        <a:xfrm>
          <a:off x="2771179" y="2032000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820" y="0"/>
              </a:lnTo>
              <a:lnTo>
                <a:pt x="276820" y="1190327"/>
              </a:lnTo>
              <a:lnTo>
                <a:pt x="553640" y="11903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A5845-0902-4CD2-9A6E-7624EB866D36}">
      <dsp:nvSpPr>
        <dsp:cNvPr id="0" name=""/>
        <dsp:cNvSpPr/>
      </dsp:nvSpPr>
      <dsp:spPr>
        <a:xfrm>
          <a:off x="2771179" y="1986280"/>
          <a:ext cx="553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640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A0B15-64FC-408A-BB01-FB54185B253C}">
      <dsp:nvSpPr>
        <dsp:cNvPr id="0" name=""/>
        <dsp:cNvSpPr/>
      </dsp:nvSpPr>
      <dsp:spPr>
        <a:xfrm>
          <a:off x="2771179" y="841672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1190327"/>
              </a:moveTo>
              <a:lnTo>
                <a:pt x="276820" y="1190327"/>
              </a:lnTo>
              <a:lnTo>
                <a:pt x="276820" y="0"/>
              </a:lnTo>
              <a:lnTo>
                <a:pt x="55364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1AC0C-6555-40B0-A31E-33FEDD2826F4}">
      <dsp:nvSpPr>
        <dsp:cNvPr id="0" name=""/>
        <dsp:cNvSpPr/>
      </dsp:nvSpPr>
      <dsp:spPr>
        <a:xfrm>
          <a:off x="2976" y="1609849"/>
          <a:ext cx="2768203" cy="844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DESPESA ORÇAMENTÁRIA</a:t>
          </a:r>
        </a:p>
      </dsp:txBody>
      <dsp:txXfrm>
        <a:off x="2976" y="1609849"/>
        <a:ext cx="2768203" cy="844301"/>
      </dsp:txXfrm>
    </dsp:sp>
    <dsp:sp modelId="{11BD2E2C-F9C3-43DE-AB2B-2C6574419979}">
      <dsp:nvSpPr>
        <dsp:cNvPr id="0" name=""/>
        <dsp:cNvSpPr/>
      </dsp:nvSpPr>
      <dsp:spPr>
        <a:xfrm>
          <a:off x="3324820" y="419521"/>
          <a:ext cx="2768203" cy="8443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Empenho (1º fase)</a:t>
          </a:r>
          <a:endParaRPr lang="pt-BR" sz="2800" kern="1200" dirty="0"/>
        </a:p>
      </dsp:txBody>
      <dsp:txXfrm>
        <a:off x="3324820" y="419521"/>
        <a:ext cx="2768203" cy="844301"/>
      </dsp:txXfrm>
    </dsp:sp>
    <dsp:sp modelId="{69D46B83-4D18-4B2F-B906-C735F128F91A}">
      <dsp:nvSpPr>
        <dsp:cNvPr id="0" name=""/>
        <dsp:cNvSpPr/>
      </dsp:nvSpPr>
      <dsp:spPr>
        <a:xfrm>
          <a:off x="3324820" y="1609849"/>
          <a:ext cx="2768203" cy="8443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Liquidação (2º fase)</a:t>
          </a:r>
        </a:p>
      </dsp:txBody>
      <dsp:txXfrm>
        <a:off x="3324820" y="1609849"/>
        <a:ext cx="2768203" cy="844301"/>
      </dsp:txXfrm>
    </dsp:sp>
    <dsp:sp modelId="{023AD0F5-A428-4D14-9F4F-0EDEF5128EE1}">
      <dsp:nvSpPr>
        <dsp:cNvPr id="0" name=""/>
        <dsp:cNvSpPr/>
      </dsp:nvSpPr>
      <dsp:spPr>
        <a:xfrm>
          <a:off x="3324820" y="2800176"/>
          <a:ext cx="2768203" cy="8443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Ordem de pagamento(3º fase)</a:t>
          </a:r>
          <a:endParaRPr lang="pt-BR" sz="2800" kern="1200" dirty="0"/>
        </a:p>
      </dsp:txBody>
      <dsp:txXfrm>
        <a:off x="3324820" y="2800176"/>
        <a:ext cx="2768203" cy="844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E33-5A1E-4C49-8714-DCBCAD0F7EE4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483-1C86-4649-93A2-24E30F5FE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E33-5A1E-4C49-8714-DCBCAD0F7EE4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483-1C86-4649-93A2-24E30F5FE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94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E33-5A1E-4C49-8714-DCBCAD0F7EE4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483-1C86-4649-93A2-24E30F5FE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60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E33-5A1E-4C49-8714-DCBCAD0F7EE4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483-1C86-4649-93A2-24E30F5FE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436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E33-5A1E-4C49-8714-DCBCAD0F7EE4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483-1C86-4649-93A2-24E30F5FE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93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E33-5A1E-4C49-8714-DCBCAD0F7EE4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483-1C86-4649-93A2-24E30F5FE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7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E33-5A1E-4C49-8714-DCBCAD0F7EE4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483-1C86-4649-93A2-24E30F5FE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0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E33-5A1E-4C49-8714-DCBCAD0F7EE4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483-1C86-4649-93A2-24E30F5FE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70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E33-5A1E-4C49-8714-DCBCAD0F7EE4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483-1C86-4649-93A2-24E30F5FE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0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E33-5A1E-4C49-8714-DCBCAD0F7EE4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483-1C86-4649-93A2-24E30F5FE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4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E33-5A1E-4C49-8714-DCBCAD0F7EE4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5483-1C86-4649-93A2-24E30F5FE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14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5EE33-5A1E-4C49-8714-DCBCAD0F7EE4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5483-1C86-4649-93A2-24E30F5FEE4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04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80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4090" y="5690119"/>
            <a:ext cx="965328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50" b="1" dirty="0" smtClean="0">
                <a:solidFill>
                  <a:schemeClr val="tx2"/>
                </a:solidFill>
              </a:rPr>
              <a:t>Reunião com o presidente do Instituto Rui Barbosa (IRB), Sebastião Helvécio – </a:t>
            </a:r>
            <a:r>
              <a:rPr lang="pt-BR" sz="1650" b="1" dirty="0" smtClean="0">
                <a:solidFill>
                  <a:schemeClr val="tx2"/>
                </a:solidFill>
              </a:rPr>
              <a:t>13 </a:t>
            </a:r>
            <a:r>
              <a:rPr lang="pt-BR" sz="1650" b="1" dirty="0" smtClean="0">
                <a:solidFill>
                  <a:schemeClr val="tx2"/>
                </a:solidFill>
              </a:rPr>
              <a:t>de </a:t>
            </a:r>
            <a:r>
              <a:rPr lang="pt-BR" sz="1650" b="1" dirty="0" smtClean="0">
                <a:solidFill>
                  <a:schemeClr val="tx2"/>
                </a:solidFill>
              </a:rPr>
              <a:t>abril, Belo Horizonte/MG</a:t>
            </a:r>
            <a:endParaRPr lang="pt-BR" sz="1650" b="1" dirty="0" smtClean="0">
              <a:solidFill>
                <a:schemeClr val="tx2"/>
              </a:solidFill>
            </a:endParaRPr>
          </a:p>
        </p:txBody>
      </p:sp>
      <p:pic>
        <p:nvPicPr>
          <p:cNvPr id="1028" name="Picture 4" descr="http://multimidia.fnp.org.br/images/phocagallery/ReuniaoTCEMG/thumbs/phoca_thumb_l_222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250" y="690100"/>
            <a:ext cx="8425807" cy="373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ultimidia.fnp.org.br/images/phocagallery/GeddelDocumento2016/thumbs/phoca_thumb_l_20160518191338_img_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769" y="69450"/>
            <a:ext cx="8548587" cy="5690153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5886394"/>
            <a:ext cx="914399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50" b="1" dirty="0" smtClean="0">
                <a:solidFill>
                  <a:schemeClr val="tx2"/>
                </a:solidFill>
              </a:rPr>
              <a:t>Reunião com o ministro da Secretaria de Governo, </a:t>
            </a:r>
            <a:r>
              <a:rPr lang="pt-BR" sz="1650" b="1" dirty="0" err="1" smtClean="0">
                <a:solidFill>
                  <a:schemeClr val="tx2"/>
                </a:solidFill>
              </a:rPr>
              <a:t>Geddel</a:t>
            </a:r>
            <a:r>
              <a:rPr lang="pt-BR" sz="1650" b="1" dirty="0" smtClean="0">
                <a:solidFill>
                  <a:schemeClr val="tx2"/>
                </a:solidFill>
              </a:rPr>
              <a:t> Vieira – 18 de </a:t>
            </a:r>
            <a:r>
              <a:rPr lang="pt-BR" sz="1650" b="1" dirty="0" smtClean="0">
                <a:solidFill>
                  <a:schemeClr val="tx2"/>
                </a:solidFill>
              </a:rPr>
              <a:t>maio, Brasília/DF</a:t>
            </a:r>
            <a:endParaRPr lang="pt-BR" sz="165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/>
          <p:cNvSpPr txBox="1">
            <a:spLocks noChangeArrowheads="1"/>
          </p:cNvSpPr>
          <p:nvPr/>
        </p:nvSpPr>
        <p:spPr bwMode="auto">
          <a:xfrm>
            <a:off x="5635625" y="418743"/>
            <a:ext cx="338337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tx2"/>
                </a:solidFill>
              </a:rPr>
              <a:t>DIRETORIA EXECUTIVA </a:t>
            </a:r>
          </a:p>
          <a:p>
            <a:pPr algn="ctr"/>
            <a:r>
              <a:rPr lang="pt-BR" sz="2500" b="1" dirty="0" smtClean="0">
                <a:solidFill>
                  <a:schemeClr val="tx2"/>
                </a:solidFill>
              </a:rPr>
              <a:t>DA FNP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25" y="418743"/>
            <a:ext cx="5410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75" y="2430638"/>
            <a:ext cx="5410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413" y="4326113"/>
            <a:ext cx="541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1575582"/>
            <a:ext cx="8475785" cy="357319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tx2"/>
                </a:solidFill>
              </a:rPr>
              <a:t>O cumprimento da LRF em contexto de crise econômica </a:t>
            </a:r>
            <a:br>
              <a:rPr lang="pt-BR" sz="5400" b="1" dirty="0" smtClean="0">
                <a:solidFill>
                  <a:schemeClr val="tx2"/>
                </a:solidFill>
              </a:rPr>
            </a:br>
            <a:endParaRPr lang="pt-BR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1831454" y="302367"/>
            <a:ext cx="5722897" cy="717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66700" indent="-266700" algn="ctr">
              <a:spcBef>
                <a:spcPct val="0"/>
              </a:spcBef>
              <a:tabLst>
                <a:tab pos="8158163" algn="l"/>
              </a:tabLst>
              <a:defRPr/>
            </a:pPr>
            <a:r>
              <a:rPr lang="pt-BR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INDICADORES NACIONAIS</a:t>
            </a:r>
            <a:endParaRPr lang="pt-BR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201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28869"/>
            <a:ext cx="9144000" cy="5688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26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782383" y="267260"/>
            <a:ext cx="7772400" cy="785818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</a:rPr>
              <a:t>Art. 42, da Lei de Responsabilidade Fiscal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23025" y="1124744"/>
            <a:ext cx="8501122" cy="6611056"/>
          </a:xfrm>
        </p:spPr>
        <p:txBody>
          <a:bodyPr>
            <a:normAutofit/>
          </a:bodyPr>
          <a:lstStyle/>
          <a:p>
            <a:pPr algn="just"/>
            <a:r>
              <a:rPr lang="pt-BR" sz="1800" i="1" u="sng" dirty="0"/>
              <a:t>LEI DE RESPONSABILIDADE FISCAL</a:t>
            </a:r>
          </a:p>
          <a:p>
            <a:pPr algn="just"/>
            <a:r>
              <a:rPr lang="pt-BR" sz="1800" dirty="0">
                <a:solidFill>
                  <a:srgbClr val="002060"/>
                </a:solidFill>
              </a:rPr>
              <a:t>Art. 42. </a:t>
            </a:r>
            <a:r>
              <a:rPr lang="pt-BR" sz="1800" b="1" dirty="0">
                <a:solidFill>
                  <a:srgbClr val="C00000"/>
                </a:solidFill>
              </a:rPr>
              <a:t>É vedado</a:t>
            </a:r>
            <a:r>
              <a:rPr lang="pt-BR" sz="1800" b="1" dirty="0">
                <a:solidFill>
                  <a:srgbClr val="002060"/>
                </a:solidFill>
              </a:rPr>
              <a:t> </a:t>
            </a:r>
            <a:r>
              <a:rPr lang="pt-BR" sz="1800" dirty="0">
                <a:solidFill>
                  <a:srgbClr val="002060"/>
                </a:solidFill>
              </a:rPr>
              <a:t>ao titular de Poder ou órgão referido no art. 20, nos últimos dois quadrimestres do seu mandato</a:t>
            </a:r>
            <a:r>
              <a:rPr lang="pt-BR" sz="1800" b="1" dirty="0">
                <a:solidFill>
                  <a:srgbClr val="002060"/>
                </a:solidFill>
              </a:rPr>
              <a:t>, </a:t>
            </a:r>
            <a:r>
              <a:rPr lang="pt-BR" sz="1800" b="1" dirty="0">
                <a:solidFill>
                  <a:srgbClr val="C00000"/>
                </a:solidFill>
              </a:rPr>
              <a:t>contrair obrigação de despesa </a:t>
            </a:r>
            <a:r>
              <a:rPr lang="pt-BR" sz="1800" dirty="0">
                <a:solidFill>
                  <a:srgbClr val="C00000"/>
                </a:solidFill>
              </a:rPr>
              <a:t>que não possa ser cumprida integralmente dentro dele, ou que tenha parcelas a serem pagas no exercício seguinte sem que haja suficiente disponibilidade de caixa para este efeito</a:t>
            </a:r>
            <a:r>
              <a:rPr lang="pt-BR" sz="18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pt-BR" sz="1800" dirty="0">
              <a:solidFill>
                <a:srgbClr val="C00000"/>
              </a:solidFill>
            </a:endParaRPr>
          </a:p>
          <a:p>
            <a:pPr algn="just"/>
            <a:r>
              <a:rPr lang="pt-BR" sz="1800" dirty="0">
                <a:solidFill>
                  <a:srgbClr val="002060"/>
                </a:solidFill>
              </a:rPr>
              <a:t>Parágrafo único. Na determinação da disponibilidade de caixa serão considerados os encargos e despesas compromissadas a pagar até o final do exercício.</a:t>
            </a:r>
          </a:p>
          <a:p>
            <a:pPr algn="just"/>
            <a:endParaRPr lang="pt-BR" sz="1800" b="1" u="sng" dirty="0"/>
          </a:p>
          <a:p>
            <a:pPr algn="just"/>
            <a:r>
              <a:rPr lang="pt-BR" sz="1800" i="1" u="sng" dirty="0"/>
              <a:t>CÓDIGO PENAL</a:t>
            </a:r>
          </a:p>
          <a:p>
            <a:pPr algn="just"/>
            <a:r>
              <a:rPr lang="pt-BR" sz="1800" dirty="0">
                <a:solidFill>
                  <a:srgbClr val="002060"/>
                </a:solidFill>
              </a:rPr>
              <a:t>Art. 359-C. Ordenar ou autorizar a assunção de obrigação, nos dois últimos quadrimestres do último ano do mandato ou legislatura, cuja despesa não possa ser paga no mesmo exercício financeiro ou, caso reste parcela a ser paga no exercício seguinte, que não tenha contrapartida suficiente de disponibilidade de caixa: (Incluído pela Lei nº 10.028, de 2000)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dirty="0">
                <a:solidFill>
                  <a:srgbClr val="C00000"/>
                </a:solidFill>
              </a:rPr>
              <a:t>Pena - reclusão, de 1 (um) a 4 (quatro) anos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1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7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23025" y="1124744"/>
            <a:ext cx="8501122" cy="6611056"/>
          </a:xfrm>
        </p:spPr>
        <p:txBody>
          <a:bodyPr>
            <a:normAutofit/>
          </a:bodyPr>
          <a:lstStyle/>
          <a:p>
            <a:pPr algn="just"/>
            <a:endParaRPr lang="pt-BR" sz="1800" b="1" i="1" dirty="0">
              <a:solidFill>
                <a:srgbClr val="C00000"/>
              </a:solidFill>
            </a:endParaRPr>
          </a:p>
          <a:p>
            <a:pPr algn="just"/>
            <a:endParaRPr lang="pt-BR" sz="1800" b="1" i="1" dirty="0">
              <a:solidFill>
                <a:srgbClr val="C00000"/>
              </a:solidFill>
            </a:endParaRPr>
          </a:p>
          <a:p>
            <a:pPr algn="just"/>
            <a:endParaRPr lang="pt-BR" sz="1800" b="1" i="1" dirty="0">
              <a:solidFill>
                <a:srgbClr val="C00000"/>
              </a:solidFill>
            </a:endParaRPr>
          </a:p>
          <a:p>
            <a:pPr algn="just"/>
            <a:endParaRPr lang="pt-BR" sz="1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3295692543"/>
              </p:ext>
            </p:extLst>
          </p:nvPr>
        </p:nvGraphicFramePr>
        <p:xfrm>
          <a:off x="1525586" y="158640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68814" y="79903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OBRIGAÇÃO DE DESPESA?</a:t>
            </a:r>
          </a:p>
        </p:txBody>
      </p:sp>
    </p:spTree>
    <p:extLst>
      <p:ext uri="{BB962C8B-B14F-4D97-AF65-F5344CB8AC3E}">
        <p14:creationId xmlns:p14="http://schemas.microsoft.com/office/powerpoint/2010/main" xmlns="" val="34843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23025" y="1124744"/>
            <a:ext cx="8501122" cy="6611056"/>
          </a:xfrm>
        </p:spPr>
        <p:txBody>
          <a:bodyPr>
            <a:normAutofit/>
          </a:bodyPr>
          <a:lstStyle/>
          <a:p>
            <a:pPr algn="just"/>
            <a:endParaRPr lang="pt-BR" sz="1800" b="1" i="1" dirty="0">
              <a:solidFill>
                <a:srgbClr val="C00000"/>
              </a:solidFill>
            </a:endParaRPr>
          </a:p>
          <a:p>
            <a:pPr algn="just"/>
            <a:endParaRPr lang="pt-BR" sz="1800" b="1" i="1" dirty="0">
              <a:solidFill>
                <a:srgbClr val="C00000"/>
              </a:solidFill>
            </a:endParaRPr>
          </a:p>
          <a:p>
            <a:pPr algn="just"/>
            <a:endParaRPr lang="pt-BR" sz="1800" b="1" i="1" dirty="0">
              <a:solidFill>
                <a:srgbClr val="C00000"/>
              </a:solidFill>
            </a:endParaRPr>
          </a:p>
          <a:p>
            <a:pPr algn="just"/>
            <a:endParaRPr lang="pt-BR" sz="1800" b="1" i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68814" y="79903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OBRIGAÇÃO DE DESPESA?</a:t>
            </a:r>
          </a:p>
        </p:txBody>
      </p:sp>
      <p:sp>
        <p:nvSpPr>
          <p:cNvPr id="2" name="Retângulo 1"/>
          <p:cNvSpPr/>
          <p:nvPr/>
        </p:nvSpPr>
        <p:spPr>
          <a:xfrm>
            <a:off x="941293" y="1579685"/>
            <a:ext cx="765137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i="1" dirty="0">
                <a:solidFill>
                  <a:schemeClr val="tx2"/>
                </a:solidFill>
              </a:rPr>
              <a:t>O QUE É ‘CONTRAIR OBRIGAÇÃO DE DESPESA’ PARA FINS DO ARTIGO 42, DA LRF? EMPENHAR DESPESA (ASSINAR O CONTRATO)? LIQUIDAR A DESPESA? </a:t>
            </a:r>
          </a:p>
          <a:p>
            <a:pPr algn="just"/>
            <a:endParaRPr lang="pt-BR" sz="2400" b="1" i="1" dirty="0">
              <a:solidFill>
                <a:schemeClr val="tx2"/>
              </a:solidFill>
            </a:endParaRPr>
          </a:p>
          <a:p>
            <a:pPr algn="just"/>
            <a:r>
              <a:rPr lang="pt-BR" sz="2400" b="1" i="1" dirty="0">
                <a:solidFill>
                  <a:schemeClr val="tx2"/>
                </a:solidFill>
              </a:rPr>
              <a:t>POSICIONAMENTOS DOS TRIBUNAIS DE CONTAS DIVERGENTES ENTRE DESPESAS EMPENHADAS x DESPESAS LIQUIDADAS</a:t>
            </a:r>
          </a:p>
          <a:p>
            <a:pPr algn="just"/>
            <a:endParaRPr lang="pt-BR" sz="2400" b="1" i="1" dirty="0">
              <a:solidFill>
                <a:schemeClr val="tx2"/>
              </a:solidFill>
            </a:endParaRPr>
          </a:p>
          <a:p>
            <a:pPr algn="just"/>
            <a:endParaRPr lang="pt-BR" b="1" i="1" dirty="0">
              <a:solidFill>
                <a:srgbClr val="C00000"/>
              </a:solidFill>
            </a:endParaRPr>
          </a:p>
          <a:p>
            <a:pPr algn="just"/>
            <a:endParaRPr lang="pt-BR" b="1" i="1" dirty="0">
              <a:solidFill>
                <a:srgbClr val="C00000"/>
              </a:solidFill>
            </a:endParaRPr>
          </a:p>
          <a:p>
            <a:pPr algn="just"/>
            <a:endParaRPr lang="pt-B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6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23025" y="1124744"/>
            <a:ext cx="8501122" cy="6611056"/>
          </a:xfrm>
        </p:spPr>
        <p:txBody>
          <a:bodyPr>
            <a:normAutofit/>
          </a:bodyPr>
          <a:lstStyle/>
          <a:p>
            <a:pPr algn="just"/>
            <a:endParaRPr lang="pt-BR" sz="1800" b="1" i="1" dirty="0">
              <a:solidFill>
                <a:srgbClr val="C00000"/>
              </a:solidFill>
            </a:endParaRPr>
          </a:p>
          <a:p>
            <a:pPr algn="just"/>
            <a:endParaRPr lang="pt-BR" sz="1800" b="1" i="1" dirty="0">
              <a:solidFill>
                <a:srgbClr val="C00000"/>
              </a:solidFill>
            </a:endParaRPr>
          </a:p>
          <a:p>
            <a:pPr algn="just"/>
            <a:endParaRPr lang="pt-BR" sz="1800" b="1" i="1" dirty="0">
              <a:solidFill>
                <a:srgbClr val="C00000"/>
              </a:solidFill>
            </a:endParaRPr>
          </a:p>
          <a:p>
            <a:pPr algn="just"/>
            <a:endParaRPr lang="pt-BR" sz="1800" b="1" i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4990" y="779458"/>
            <a:ext cx="79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PROPOSTA PARA REGULAMENTAÇÃO DO ART. 42 DA LRF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7199" y="1567950"/>
            <a:ext cx="83669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chemeClr val="tx2"/>
                </a:solidFill>
              </a:rPr>
              <a:t>Art. 1º </a:t>
            </a:r>
            <a:r>
              <a:rPr lang="pt-BR" sz="2200" b="1" dirty="0" smtClean="0">
                <a:solidFill>
                  <a:schemeClr val="tx2"/>
                </a:solidFill>
              </a:rPr>
              <a:t>Fica alterada a redação </a:t>
            </a:r>
            <a:r>
              <a:rPr lang="pt-BR" sz="2200" b="1" dirty="0">
                <a:solidFill>
                  <a:schemeClr val="tx2"/>
                </a:solidFill>
              </a:rPr>
              <a:t>do § Único do Art. 42 </a:t>
            </a:r>
            <a:r>
              <a:rPr lang="pt-BR" sz="2200" b="1" dirty="0" smtClean="0">
                <a:solidFill>
                  <a:schemeClr val="tx2"/>
                </a:solidFill>
              </a:rPr>
              <a:t>da </a:t>
            </a:r>
            <a:r>
              <a:rPr lang="pt-BR" sz="2200" b="1" dirty="0">
                <a:solidFill>
                  <a:schemeClr val="tx2"/>
                </a:solidFill>
              </a:rPr>
              <a:t>Lei Complementar n. 101 de 4 de maio de 2000, devendo vigorar com </a:t>
            </a:r>
            <a:r>
              <a:rPr lang="pt-BR" sz="2200" b="1" dirty="0" smtClean="0">
                <a:solidFill>
                  <a:schemeClr val="tx2"/>
                </a:solidFill>
              </a:rPr>
              <a:t>a seguinte redação:</a:t>
            </a:r>
            <a:endParaRPr lang="pt-BR" sz="2200" b="1" dirty="0">
              <a:solidFill>
                <a:schemeClr val="tx2"/>
              </a:solidFill>
            </a:endParaRPr>
          </a:p>
          <a:p>
            <a:pPr algn="just"/>
            <a:endParaRPr lang="pt-BR" sz="2200" dirty="0">
              <a:solidFill>
                <a:schemeClr val="tx2"/>
              </a:solidFill>
            </a:endParaRPr>
          </a:p>
          <a:p>
            <a:pPr algn="just"/>
            <a:r>
              <a:rPr lang="pt-BR" sz="2200" dirty="0">
                <a:solidFill>
                  <a:schemeClr val="tx2"/>
                </a:solidFill>
              </a:rPr>
              <a:t>Art. 42. ...............................................................................................</a:t>
            </a:r>
          </a:p>
          <a:p>
            <a:pPr algn="just"/>
            <a:endParaRPr lang="pt-BR" sz="2200" b="1" dirty="0">
              <a:solidFill>
                <a:schemeClr val="tx2"/>
              </a:solidFill>
            </a:endParaRPr>
          </a:p>
          <a:p>
            <a:pPr algn="just"/>
            <a:r>
              <a:rPr lang="pt-BR" sz="2200" b="1" dirty="0">
                <a:solidFill>
                  <a:schemeClr val="tx2"/>
                </a:solidFill>
              </a:rPr>
              <a:t>§ Único.</a:t>
            </a:r>
            <a:r>
              <a:rPr lang="pt-BR" sz="2200" dirty="0">
                <a:solidFill>
                  <a:schemeClr val="tx2"/>
                </a:solidFill>
              </a:rPr>
              <a:t> </a:t>
            </a:r>
            <a:r>
              <a:rPr lang="pt-BR" sz="2200" b="1" dirty="0">
                <a:solidFill>
                  <a:schemeClr val="tx2"/>
                </a:solidFill>
              </a:rPr>
              <a:t>Para fins de verificação do cumprimento do previsto no </a:t>
            </a:r>
            <a:r>
              <a:rPr lang="pt-BR" sz="2200" b="1" i="1" dirty="0">
                <a:solidFill>
                  <a:schemeClr val="tx2"/>
                </a:solidFill>
              </a:rPr>
              <a:t>caput</a:t>
            </a:r>
            <a:r>
              <a:rPr lang="pt-BR" sz="2200" b="1" dirty="0">
                <a:solidFill>
                  <a:schemeClr val="tx2"/>
                </a:solidFill>
              </a:rPr>
              <a:t>, </a:t>
            </a:r>
            <a:r>
              <a:rPr lang="pt-BR" sz="2200" b="1" u="sng" dirty="0">
                <a:solidFill>
                  <a:schemeClr val="tx2"/>
                </a:solidFill>
              </a:rPr>
              <a:t>considera-se </a:t>
            </a:r>
            <a:r>
              <a:rPr lang="pt-BR" sz="2200" b="1" u="sng" dirty="0" smtClean="0">
                <a:solidFill>
                  <a:schemeClr val="tx2"/>
                </a:solidFill>
              </a:rPr>
              <a:t>contraída </a:t>
            </a:r>
            <a:r>
              <a:rPr lang="pt-BR" sz="2200" b="1" u="sng" dirty="0">
                <a:solidFill>
                  <a:schemeClr val="tx2"/>
                </a:solidFill>
              </a:rPr>
              <a:t>a obrigação de despesa após efetivada a prestação do serviço ou a entrega do bem objeto de prévio empenho e contrato, atestado o seu cumprimento formal e respectiva liquidação para fins de pagamento.</a:t>
            </a:r>
            <a:endParaRPr lang="pt-BR" sz="2200" u="sng" dirty="0">
              <a:solidFill>
                <a:schemeClr val="tx2"/>
              </a:solidFill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632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" y="5910044"/>
            <a:ext cx="914399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50" b="1" dirty="0" smtClean="0">
                <a:solidFill>
                  <a:schemeClr val="tx2"/>
                </a:solidFill>
              </a:rPr>
              <a:t>69ª Reunião Geral da FNP – 24 de março, Rio de Janeiro/RJ</a:t>
            </a:r>
            <a:endParaRPr lang="pt-BR" sz="1650" b="1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 descr="Crise econômica dá o tom dos debates da 69ª Reunião Ge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20" y="130956"/>
            <a:ext cx="8594886" cy="575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371</Words>
  <Application>Microsoft Office PowerPoint</Application>
  <PresentationFormat>Apresentação na tela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O cumprimento da LRF em contexto de crise econômica  </vt:lpstr>
      <vt:lpstr>Slide 4</vt:lpstr>
      <vt:lpstr>Art. 42, da Lei de Responsabilidade Fiscal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Ascom</dc:creator>
  <cp:lastModifiedBy>nicole.dino</cp:lastModifiedBy>
  <cp:revision>30</cp:revision>
  <dcterms:created xsi:type="dcterms:W3CDTF">2016-02-29T12:26:53Z</dcterms:created>
  <dcterms:modified xsi:type="dcterms:W3CDTF">2016-06-01T15:14:56Z</dcterms:modified>
</cp:coreProperties>
</file>