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  <p:sldMasterId id="2147483852" r:id="rId2"/>
    <p:sldMasterId id="2147483864" r:id="rId3"/>
    <p:sldMasterId id="2147483876" r:id="rId4"/>
    <p:sldMasterId id="2147483888" r:id="rId5"/>
    <p:sldMasterId id="2147483900" r:id="rId6"/>
    <p:sldMasterId id="2147483912" r:id="rId7"/>
  </p:sldMasterIdLst>
  <p:notesMasterIdLst>
    <p:notesMasterId r:id="rId57"/>
  </p:notesMasterIdLst>
  <p:handoutMasterIdLst>
    <p:handoutMasterId r:id="rId58"/>
  </p:handoutMasterIdLst>
  <p:sldIdLst>
    <p:sldId id="281" r:id="rId8"/>
    <p:sldId id="282" r:id="rId9"/>
    <p:sldId id="283" r:id="rId10"/>
    <p:sldId id="284" r:id="rId11"/>
    <p:sldId id="285" r:id="rId12"/>
    <p:sldId id="317" r:id="rId13"/>
    <p:sldId id="257" r:id="rId14"/>
    <p:sldId id="258" r:id="rId15"/>
    <p:sldId id="262" r:id="rId16"/>
    <p:sldId id="263" r:id="rId17"/>
    <p:sldId id="264" r:id="rId18"/>
    <p:sldId id="268" r:id="rId19"/>
    <p:sldId id="267" r:id="rId20"/>
    <p:sldId id="270" r:id="rId21"/>
    <p:sldId id="279" r:id="rId22"/>
    <p:sldId id="280" r:id="rId23"/>
    <p:sldId id="277" r:id="rId24"/>
    <p:sldId id="274" r:id="rId25"/>
    <p:sldId id="273" r:id="rId26"/>
    <p:sldId id="271" r:id="rId27"/>
    <p:sldId id="275" r:id="rId28"/>
    <p:sldId id="286" r:id="rId29"/>
    <p:sldId id="287" r:id="rId30"/>
    <p:sldId id="288" r:id="rId31"/>
    <p:sldId id="289" r:id="rId32"/>
    <p:sldId id="318" r:id="rId33"/>
    <p:sldId id="319" r:id="rId34"/>
    <p:sldId id="320" r:id="rId35"/>
    <p:sldId id="321" r:id="rId36"/>
    <p:sldId id="322" r:id="rId37"/>
    <p:sldId id="323" r:id="rId38"/>
    <p:sldId id="324" r:id="rId39"/>
    <p:sldId id="325" r:id="rId40"/>
    <p:sldId id="326" r:id="rId41"/>
    <p:sldId id="303" r:id="rId42"/>
    <p:sldId id="291" r:id="rId43"/>
    <p:sldId id="304" r:id="rId44"/>
    <p:sldId id="295" r:id="rId45"/>
    <p:sldId id="310" r:id="rId46"/>
    <p:sldId id="307" r:id="rId47"/>
    <p:sldId id="306" r:id="rId48"/>
    <p:sldId id="313" r:id="rId49"/>
    <p:sldId id="311" r:id="rId50"/>
    <p:sldId id="312" r:id="rId51"/>
    <p:sldId id="315" r:id="rId52"/>
    <p:sldId id="316" r:id="rId53"/>
    <p:sldId id="314" r:id="rId54"/>
    <p:sldId id="301" r:id="rId55"/>
    <p:sldId id="302" r:id="rId56"/>
  </p:sldIdLst>
  <p:sldSz cx="12192000" cy="6858000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207" autoAdjust="0"/>
    <p:restoredTop sz="94660"/>
  </p:normalViewPr>
  <p:slideViewPr>
    <p:cSldViewPr snapToGrid="0">
      <p:cViewPr varScale="1">
        <p:scale>
          <a:sx n="82" d="100"/>
          <a:sy n="82" d="100"/>
        </p:scale>
        <p:origin x="108" y="6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slide" Target="slides/slide46.xml"/><Relationship Id="rId58" Type="http://schemas.openxmlformats.org/officeDocument/2006/relationships/handoutMaster" Target="handoutMasters/handoutMaster1.xml"/><Relationship Id="rId5" Type="http://schemas.openxmlformats.org/officeDocument/2006/relationships/slideMaster" Target="slideMasters/slideMaster5.xml"/><Relationship Id="rId61" Type="http://schemas.openxmlformats.org/officeDocument/2006/relationships/theme" Target="theme/theme1.xml"/><Relationship Id="rId19" Type="http://schemas.openxmlformats.org/officeDocument/2006/relationships/slide" Target="slides/slide1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slide" Target="slides/slide49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presProps" Target="presProps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CC2939-3EC2-4D11-B23E-C8EDF3E18680}" type="datetimeFigureOut">
              <a:rPr lang="pt-BR" smtClean="0"/>
              <a:t>15/12/2017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E460AB-C15D-4605-B6C7-E6079CC5492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306703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3BE4AB-8DB6-4045-A32B-E817C4985D9A}" type="datetimeFigureOut">
              <a:rPr lang="pt-BR" smtClean="0"/>
              <a:t>15/12/2017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63EA18-C964-412B-A2EE-24D8722E148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50621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8ABBA-8790-4915-AAF9-532FF67019EB}" type="slidenum">
              <a:rPr lang="pt-BR" smtClean="0">
                <a:solidFill>
                  <a:prstClr val="black"/>
                </a:solidFill>
              </a:rPr>
              <a:pPr/>
              <a:t>1</a:t>
            </a:fld>
            <a:endParaRPr lang="pt-B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94879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3EA18-C964-412B-A2EE-24D8722E1486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786665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3EA18-C964-412B-A2EE-24D8722E1486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859378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3EA18-C964-412B-A2EE-24D8722E1486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199902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3EA18-C964-412B-A2EE-24D8722E1486}" type="slidenum">
              <a:rPr lang="pt-BR" smtClean="0"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282283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3EA18-C964-412B-A2EE-24D8722E1486}" type="slidenum">
              <a:rPr lang="pt-BR" smtClean="0"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730450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3EA18-C964-412B-A2EE-24D8722E1486}" type="slidenum">
              <a:rPr lang="pt-BR" smtClean="0"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948567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3EA18-C964-412B-A2EE-24D8722E1486}" type="slidenum">
              <a:rPr lang="pt-BR" smtClean="0"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2937115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3EA18-C964-412B-A2EE-24D8722E1486}" type="slidenum">
              <a:rPr lang="pt-BR" smtClean="0"/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1491248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3EA18-C964-412B-A2EE-24D8722E1486}" type="slidenum">
              <a:rPr lang="pt-BR" smtClean="0"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7480805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3EA18-C964-412B-A2EE-24D8722E1486}" type="slidenum">
              <a:rPr lang="pt-BR" smtClean="0"/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172904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3EA18-C964-412B-A2EE-24D8722E1486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0183510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3EA18-C964-412B-A2EE-24D8722E1486}" type="slidenum">
              <a:rPr lang="pt-BR" smtClean="0"/>
              <a:t>20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9935703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3EA18-C964-412B-A2EE-24D8722E1486}" type="slidenum">
              <a:rPr lang="pt-BR" smtClean="0"/>
              <a:t>21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1509631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3EA18-C964-412B-A2EE-24D8722E1486}" type="slidenum">
              <a:rPr lang="pt-BR" smtClean="0"/>
              <a:t>22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2471421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3EA18-C964-412B-A2EE-24D8722E1486}" type="slidenum">
              <a:rPr lang="pt-BR" smtClean="0"/>
              <a:t>23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2056406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3EA18-C964-412B-A2EE-24D8722E1486}" type="slidenum">
              <a:rPr lang="pt-BR" smtClean="0"/>
              <a:t>24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3508996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3EA18-C964-412B-A2EE-24D8722E1486}" type="slidenum">
              <a:rPr lang="pt-BR" smtClean="0"/>
              <a:t>25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3552805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3EA18-C964-412B-A2EE-24D8722E1486}" type="slidenum">
              <a:rPr lang="pt-BR" smtClean="0"/>
              <a:t>35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3510347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3EA18-C964-412B-A2EE-24D8722E1486}" type="slidenum">
              <a:rPr lang="pt-BR" smtClean="0"/>
              <a:t>36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1185272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3EA18-C964-412B-A2EE-24D8722E1486}" type="slidenum">
              <a:rPr lang="pt-BR" smtClean="0"/>
              <a:t>37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2780877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3EA18-C964-412B-A2EE-24D8722E1486}" type="slidenum">
              <a:rPr lang="pt-BR" smtClean="0"/>
              <a:t>38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311762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3EA18-C964-412B-A2EE-24D8722E1486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512936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3EA18-C964-412B-A2EE-24D8722E1486}" type="slidenum">
              <a:rPr lang="pt-BR" smtClean="0"/>
              <a:t>39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8105758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3EA18-C964-412B-A2EE-24D8722E1486}" type="slidenum">
              <a:rPr lang="pt-BR" smtClean="0"/>
              <a:t>40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7785144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3EA18-C964-412B-A2EE-24D8722E1486}" type="slidenum">
              <a:rPr lang="pt-BR" smtClean="0"/>
              <a:t>41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270686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3EA18-C964-412B-A2EE-24D8722E1486}" type="slidenum">
              <a:rPr lang="pt-BR" smtClean="0"/>
              <a:t>42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0609577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3EA18-C964-412B-A2EE-24D8722E1486}" type="slidenum">
              <a:rPr lang="pt-BR" smtClean="0"/>
              <a:t>43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4892701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3EA18-C964-412B-A2EE-24D8722E1486}" type="slidenum">
              <a:rPr lang="pt-BR" smtClean="0"/>
              <a:t>44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4765708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3EA18-C964-412B-A2EE-24D8722E1486}" type="slidenum">
              <a:rPr lang="pt-BR" smtClean="0"/>
              <a:t>45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6568303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3EA18-C964-412B-A2EE-24D8722E1486}" type="slidenum">
              <a:rPr lang="pt-BR" smtClean="0"/>
              <a:t>46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4631129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3EA18-C964-412B-A2EE-24D8722E1486}" type="slidenum">
              <a:rPr lang="pt-BR" smtClean="0"/>
              <a:t>47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2071481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3EA18-C964-412B-A2EE-24D8722E1486}" type="slidenum">
              <a:rPr lang="pt-BR" smtClean="0"/>
              <a:t>48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95111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3EA18-C964-412B-A2EE-24D8722E1486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0648013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3EA18-C964-412B-A2EE-24D8722E1486}" type="slidenum">
              <a:rPr lang="pt-BR" smtClean="0"/>
              <a:t>49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840456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3EA18-C964-412B-A2EE-24D8722E1486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660035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3EA18-C964-412B-A2EE-24D8722E1486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691347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3EA18-C964-412B-A2EE-24D8722E1486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189697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3EA18-C964-412B-A2EE-24D8722E1486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437536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3EA18-C964-412B-A2EE-24D8722E1486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171664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7200" baseline="0">
                <a:solidFill>
                  <a:schemeClr val="tx1"/>
                </a:solidFill>
              </a:defRPr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1872" y="4800600"/>
            <a:ext cx="9418320" cy="1691640"/>
          </a:xfrm>
        </p:spPr>
        <p:txBody>
          <a:bodyPr>
            <a:normAutofit/>
          </a:bodyPr>
          <a:lstStyle>
            <a:lvl1pPr marL="0" indent="0" algn="l">
              <a:buNone/>
              <a:defRPr sz="2200" spc="30" baseline="0">
                <a:solidFill>
                  <a:schemeClr val="tx1">
                    <a:lumMod val="75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pt-BR" smtClean="0"/>
              <a:t>Clique para editar o estilo do subtítulo mestre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ED139-0480-4198-83E2-68CE0B25BC9B}" type="datetimeFigureOut">
              <a:rPr lang="en-US" dirty="0"/>
              <a:pPr/>
              <a:t>12/15/2017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7CE23-3B6A-482C-9BEA-F32A9EB44C40}" type="datetimeFigureOut">
              <a:rPr lang="en-US" dirty="0"/>
              <a:pPr/>
              <a:t>12/15/2017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48700" y="381000"/>
            <a:ext cx="2476500" cy="5897562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0" y="381000"/>
            <a:ext cx="7734300" cy="5897562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9C8FD-9717-4D78-9D01-4CBD0AC8CAE0}" type="datetimeFigureOut">
              <a:rPr lang="en-US" dirty="0"/>
              <a:pPr/>
              <a:t>12/15/2017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32789-7667-4C97-BD91-784B3CB0DFDD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15/12/2017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757C-0065-419F-99E1-F808537FB99E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23475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32789-7667-4C97-BD91-784B3CB0DFDD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15/12/2017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757C-0065-419F-99E1-F808537FB99E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94642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32789-7667-4C97-BD91-784B3CB0DFDD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15/12/2017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757C-0065-419F-99E1-F808537FB99E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43335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09600" y="1200152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97600" y="1200152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32789-7667-4C97-BD91-784B3CB0DFDD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15/12/2017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757C-0065-419F-99E1-F808537FB99E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74998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32789-7667-4C97-BD91-784B3CB0DFDD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15/12/2017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757C-0065-419F-99E1-F808537FB99E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31798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32789-7667-4C97-BD91-784B3CB0DFDD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15/12/2017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757C-0065-419F-99E1-F808537FB99E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68474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32789-7667-4C97-BD91-784B3CB0DFDD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15/12/2017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757C-0065-419F-99E1-F808537FB99E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82986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5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09605" y="1435103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32789-7667-4C97-BD91-784B3CB0DFDD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15/12/2017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757C-0065-419F-99E1-F808537FB99E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7375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2BD47-5F5E-4508-9DFC-0021F20B392D}" type="datetimeFigureOut">
              <a:rPr lang="en-US" dirty="0"/>
              <a:pPr/>
              <a:t>12/15/2017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32789-7667-4C97-BD91-784B3CB0DFDD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15/12/2017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757C-0065-419F-99E1-F808537FB99E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1943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32789-7667-4C97-BD91-784B3CB0DFDD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15/12/2017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757C-0065-419F-99E1-F808537FB99E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22652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839200" y="206376"/>
            <a:ext cx="2743200" cy="4387851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09600" y="206376"/>
            <a:ext cx="8026400" cy="4387851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32789-7667-4C97-BD91-784B3CB0DFDD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15/12/2017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757C-0065-419F-99E1-F808537FB99E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4339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32789-7667-4C97-BD91-784B3CB0DFDD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15/12/2017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757C-0065-419F-99E1-F808537FB99E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72811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32789-7667-4C97-BD91-784B3CB0DFDD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15/12/2017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757C-0065-419F-99E1-F808537FB99E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883418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32789-7667-4C97-BD91-784B3CB0DFDD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15/12/2017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757C-0065-419F-99E1-F808537FB99E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776864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09600" y="1200152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97600" y="1200152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32789-7667-4C97-BD91-784B3CB0DFDD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15/12/2017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757C-0065-419F-99E1-F808537FB99E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587020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32789-7667-4C97-BD91-784B3CB0DFDD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15/12/2017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757C-0065-419F-99E1-F808537FB99E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640216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32789-7667-4C97-BD91-784B3CB0DFDD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15/12/2017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757C-0065-419F-99E1-F808537FB99E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712266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32789-7667-4C97-BD91-784B3CB0DFDD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15/12/2017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757C-0065-419F-99E1-F808537FB99E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427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7200" b="1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4800600"/>
            <a:ext cx="9418320" cy="1691640"/>
          </a:xfrm>
        </p:spPr>
        <p:txBody>
          <a:bodyPr anchor="t">
            <a:normAutofit/>
          </a:bodyPr>
          <a:lstStyle>
            <a:lvl1pPr marL="0" indent="0">
              <a:buNone/>
              <a:defRPr sz="2200" spc="3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B23E3-326B-4424-9A50-2CBB9CA4B2E5}" type="datetimeFigureOut">
              <a:rPr lang="en-US" dirty="0"/>
              <a:pPr/>
              <a:t>12/15/2017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5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09605" y="1435103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32789-7667-4C97-BD91-784B3CB0DFDD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15/12/2017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757C-0065-419F-99E1-F808537FB99E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788053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32789-7667-4C97-BD91-784B3CB0DFDD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15/12/2017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757C-0065-419F-99E1-F808537FB99E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743778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32789-7667-4C97-BD91-784B3CB0DFDD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15/12/2017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757C-0065-419F-99E1-F808537FB99E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653713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839200" y="206376"/>
            <a:ext cx="2743200" cy="4387851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09600" y="206376"/>
            <a:ext cx="8026400" cy="4387851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32789-7667-4C97-BD91-784B3CB0DFDD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15/12/2017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757C-0065-419F-99E1-F808537FB99E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755692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32789-7667-4C97-BD91-784B3CB0DFDD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15/12/2017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757C-0065-419F-99E1-F808537FB99E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76943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32789-7667-4C97-BD91-784B3CB0DFDD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15/12/2017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757C-0065-419F-99E1-F808537FB99E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636090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32789-7667-4C97-BD91-784B3CB0DFDD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15/12/2017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757C-0065-419F-99E1-F808537FB99E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692687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09600" y="1200152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97600" y="1200152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32789-7667-4C97-BD91-784B3CB0DFDD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15/12/2017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757C-0065-419F-99E1-F808537FB99E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144414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32789-7667-4C97-BD91-784B3CB0DFDD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15/12/2017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757C-0065-419F-99E1-F808537FB99E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541833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32789-7667-4C97-BD91-784B3CB0DFDD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15/12/2017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757C-0065-419F-99E1-F808537FB99E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4049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61872" y="1828800"/>
            <a:ext cx="4480560" cy="4351337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26480" y="1828800"/>
            <a:ext cx="4480560" cy="4351337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09F6F-C437-48B6-80BB-8E50899C06AF}" type="datetimeFigureOut">
              <a:rPr lang="en-US" dirty="0"/>
              <a:pPr/>
              <a:t>12/15/2017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32789-7667-4C97-BD91-784B3CB0DFDD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15/12/2017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757C-0065-419F-99E1-F808537FB99E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798547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5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09605" y="1435103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32789-7667-4C97-BD91-784B3CB0DFDD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15/12/2017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757C-0065-419F-99E1-F808537FB99E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433019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32789-7667-4C97-BD91-784B3CB0DFDD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15/12/2017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757C-0065-419F-99E1-F808537FB99E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996494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32789-7667-4C97-BD91-784B3CB0DFDD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15/12/2017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757C-0065-419F-99E1-F808537FB99E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01401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839200" y="206376"/>
            <a:ext cx="2743200" cy="4387851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09600" y="206376"/>
            <a:ext cx="8026400" cy="4387851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32789-7667-4C97-BD91-784B3CB0DFDD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15/12/2017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757C-0065-419F-99E1-F808537FB99E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50583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32789-7667-4C97-BD91-784B3CB0DFDD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15/12/2017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757C-0065-419F-99E1-F808537FB99E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075499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32789-7667-4C97-BD91-784B3CB0DFDD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15/12/2017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757C-0065-419F-99E1-F808537FB99E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625948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32789-7667-4C97-BD91-784B3CB0DFDD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15/12/2017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757C-0065-419F-99E1-F808537FB99E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255403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09600" y="1200152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97600" y="1200152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32789-7667-4C97-BD91-784B3CB0DFDD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15/12/2017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757C-0065-419F-99E1-F808537FB99E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494785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32789-7667-4C97-BD91-784B3CB0DFDD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15/12/2017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757C-0065-419F-99E1-F808537FB99E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60633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713655"/>
            <a:ext cx="4480560" cy="7315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61872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26480" y="1713655"/>
            <a:ext cx="4480560" cy="731520"/>
          </a:xfrm>
        </p:spPr>
        <p:txBody>
          <a:bodyPr anchor="b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lang="en-US" sz="2000" b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2000"/>
              </a:spcBef>
              <a:buFontTx/>
              <a:buNone/>
            </a:pPr>
            <a:r>
              <a:rPr lang="pt-BR" smtClean="0"/>
              <a:t>Clique para editar o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26480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76D14-B85F-4865-804C-5734F9C85CDD}" type="datetimeFigureOut">
              <a:rPr lang="en-US" dirty="0"/>
              <a:pPr/>
              <a:t>12/15/2017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32789-7667-4C97-BD91-784B3CB0DFDD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15/12/2017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757C-0065-419F-99E1-F808537FB99E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754112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32789-7667-4C97-BD91-784B3CB0DFDD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15/12/2017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757C-0065-419F-99E1-F808537FB99E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399795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5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09605" y="1435103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32789-7667-4C97-BD91-784B3CB0DFDD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15/12/2017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757C-0065-419F-99E1-F808537FB99E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402251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32789-7667-4C97-BD91-784B3CB0DFDD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15/12/2017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757C-0065-419F-99E1-F808537FB99E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749101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32789-7667-4C97-BD91-784B3CB0DFDD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15/12/2017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757C-0065-419F-99E1-F808537FB99E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040985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839200" y="206376"/>
            <a:ext cx="2743200" cy="4387851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09600" y="206376"/>
            <a:ext cx="8026400" cy="4387851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32789-7667-4C97-BD91-784B3CB0DFDD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15/12/2017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757C-0065-419F-99E1-F808537FB99E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327905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32789-7667-4C97-BD91-784B3CB0DFDD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15/12/2017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757C-0065-419F-99E1-F808537FB99E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874481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32789-7667-4C97-BD91-784B3CB0DFDD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15/12/2017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757C-0065-419F-99E1-F808537FB99E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269792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32789-7667-4C97-BD91-784B3CB0DFDD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15/12/2017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757C-0065-419F-99E1-F808537FB99E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930795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09600" y="1200152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97600" y="1200152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32789-7667-4C97-BD91-784B3CB0DFDD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15/12/2017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757C-0065-419F-99E1-F808537FB99E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19823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56C38-6601-4688-9146-5E61D8B04598}" type="datetimeFigureOut">
              <a:rPr lang="en-US" dirty="0"/>
              <a:pPr/>
              <a:t>12/15/2017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32789-7667-4C97-BD91-784B3CB0DFDD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15/12/2017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757C-0065-419F-99E1-F808537FB99E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069539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32789-7667-4C97-BD91-784B3CB0DFDD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15/12/2017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757C-0065-419F-99E1-F808537FB99E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052825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32789-7667-4C97-BD91-784B3CB0DFDD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15/12/2017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757C-0065-419F-99E1-F808537FB99E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789791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5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09605" y="1435103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32789-7667-4C97-BD91-784B3CB0DFDD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15/12/2017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757C-0065-419F-99E1-F808537FB99E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24645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32789-7667-4C97-BD91-784B3CB0DFDD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15/12/2017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757C-0065-419F-99E1-F808537FB99E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810612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32789-7667-4C97-BD91-784B3CB0DFDD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15/12/2017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757C-0065-419F-99E1-F808537FB99E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008786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839200" y="206376"/>
            <a:ext cx="2743200" cy="4387851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09600" y="206376"/>
            <a:ext cx="8026400" cy="4387851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32789-7667-4C97-BD91-784B3CB0DFDD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15/12/2017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757C-0065-419F-99E1-F808537FB99E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566119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32789-7667-4C97-BD91-784B3CB0DFDD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15/12/2017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757C-0065-419F-99E1-F808537FB99E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775331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32789-7667-4C97-BD91-784B3CB0DFDD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15/12/2017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757C-0065-419F-99E1-F808537FB99E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058782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32789-7667-4C97-BD91-784B3CB0DFDD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15/12/2017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757C-0065-419F-99E1-F808537FB99E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19851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6061E-CDAE-49E3-92CB-288B639C3B6F}" type="datetimeFigureOut">
              <a:rPr lang="en-US" dirty="0"/>
              <a:pPr/>
              <a:t>12/15/2017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09600" y="1200152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97600" y="1200152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32789-7667-4C97-BD91-784B3CB0DFDD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15/12/2017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757C-0065-419F-99E1-F808537FB99E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147883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32789-7667-4C97-BD91-784B3CB0DFDD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15/12/2017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757C-0065-419F-99E1-F808537FB99E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271738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32789-7667-4C97-BD91-784B3CB0DFDD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15/12/2017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757C-0065-419F-99E1-F808537FB99E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889459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32789-7667-4C97-BD91-784B3CB0DFDD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15/12/2017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757C-0065-419F-99E1-F808537FB99E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856141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5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09605" y="1435103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32789-7667-4C97-BD91-784B3CB0DFDD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15/12/2017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757C-0065-419F-99E1-F808537FB99E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43101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32789-7667-4C97-BD91-784B3CB0DFDD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15/12/2017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757C-0065-419F-99E1-F808537FB99E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890833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32789-7667-4C97-BD91-784B3CB0DFDD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15/12/2017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757C-0065-419F-99E1-F808537FB99E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247836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839200" y="206376"/>
            <a:ext cx="2743200" cy="4387851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09600" y="206376"/>
            <a:ext cx="8026400" cy="4387851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32789-7667-4C97-BD91-784B3CB0DFDD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15/12/2017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757C-0065-419F-99E1-F808537FB99E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21845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200400" cy="1600197"/>
          </a:xfrm>
        </p:spPr>
        <p:txBody>
          <a:bodyPr anchor="b">
            <a:normAutofit/>
          </a:bodyPr>
          <a:lstStyle>
            <a:lvl1pPr>
              <a:defRPr sz="2800" b="1" baseline="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4267" y="685800"/>
            <a:ext cx="6079066" cy="54864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99734"/>
            <a:ext cx="3200400" cy="3810001"/>
          </a:xfrm>
        </p:spPr>
        <p:txBody>
          <a:bodyPr>
            <a:normAutofit/>
          </a:bodyPr>
          <a:lstStyle>
            <a:lvl1pPr marL="0" indent="0">
              <a:lnSpc>
                <a:spcPct val="114000"/>
              </a:lnSpc>
              <a:spcBef>
                <a:spcPts val="8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E9851-4767-4B63-B36B-F772D06043F2}" type="datetimeFigureOut">
              <a:rPr lang="en-US" dirty="0"/>
              <a:pPr/>
              <a:t>12/15/2017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5105400"/>
            <a:ext cx="11292840" cy="1752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257800"/>
            <a:ext cx="9982200" cy="914400"/>
          </a:xfrm>
        </p:spPr>
        <p:txBody>
          <a:bodyPr anchor="b">
            <a:normAutofit/>
          </a:bodyPr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1292840" cy="512892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6108589"/>
            <a:ext cx="9982200" cy="59701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400" baseline="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9A586-BE94-448D-BAE3-D5D323B9149F}" type="datetimeFigureOut">
              <a:rPr lang="en-US" dirty="0"/>
              <a:pPr/>
              <a:t>12/15/2017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61872" y="294198"/>
            <a:ext cx="9692640" cy="1397124"/>
          </a:xfrm>
          <a:prstGeom prst="rect">
            <a:avLst/>
          </a:prstGeom>
        </p:spPr>
        <p:txBody>
          <a:bodyPr vert="horz" lIns="91440" tIns="27432" rIns="91440" bIns="45720" rtlCol="0" anchor="b">
            <a:normAutofit/>
          </a:bodyPr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828800"/>
            <a:ext cx="859536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10797542" y="998537"/>
            <a:ext cx="1904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fld id="{ADDEAF24-54CC-4408-99B3-A70A172EFF44}" type="datetimeFigureOut">
              <a:rPr lang="en-US" dirty="0"/>
              <a:pPr/>
              <a:t>12/15/2017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9959341" y="4046537"/>
            <a:ext cx="358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92840" y="6172200"/>
            <a:ext cx="914400" cy="593725"/>
          </a:xfrm>
          <a:prstGeom prst="rect">
            <a:avLst/>
          </a:prstGeom>
        </p:spPr>
        <p:txBody>
          <a:bodyPr vert="horz" lIns="45720" tIns="45720" rIns="45720" bIns="45720" rtlCol="0" anchor="ctr">
            <a:normAutofit/>
          </a:bodyPr>
          <a:lstStyle>
            <a:lvl1pPr algn="ctr">
              <a:defRPr sz="360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 spc="-5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5000"/>
        </a:lnSpc>
        <a:spcBef>
          <a:spcPts val="1400"/>
        </a:spcBef>
        <a:spcAft>
          <a:spcPts val="200"/>
        </a:spcAft>
        <a:buClr>
          <a:schemeClr val="accent1"/>
        </a:buClr>
        <a:buSzPct val="80000"/>
        <a:buFont typeface="Arial" pitchFamily="34" charset="0"/>
        <a:buChar char="•"/>
        <a:defRPr sz="2000" kern="1200" spc="1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85032789-7667-4C97-BD91-784B3CB0DFDD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 defTabSz="1219170"/>
              <a:t>15/12/2017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0931757C-0065-419F-99E1-F808537FB99E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 defTabSz="1219170"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54010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85032789-7667-4C97-BD91-784B3CB0DFDD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 defTabSz="1219170"/>
              <a:t>15/12/2017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0931757C-0065-419F-99E1-F808537FB99E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 defTabSz="1219170"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244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85032789-7667-4C97-BD91-784B3CB0DFDD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 defTabSz="1219170"/>
              <a:t>15/12/2017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0931757C-0065-419F-99E1-F808537FB99E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 defTabSz="1219170"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26914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85032789-7667-4C97-BD91-784B3CB0DFDD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 defTabSz="1219170"/>
              <a:t>15/12/2017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0931757C-0065-419F-99E1-F808537FB99E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 defTabSz="1219170"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15787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85032789-7667-4C97-BD91-784B3CB0DFDD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 defTabSz="1219170"/>
              <a:t>15/12/2017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0931757C-0065-419F-99E1-F808537FB99E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 defTabSz="1219170"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0237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85032789-7667-4C97-BD91-784B3CB0DFDD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 defTabSz="1219170"/>
              <a:t>15/12/2017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0931757C-0065-419F-99E1-F808537FB99E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 defTabSz="1219170"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74177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g"/><Relationship Id="rId4" Type="http://schemas.openxmlformats.org/officeDocument/2006/relationships/image" Target="../media/image4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4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4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g"/><Relationship Id="rId5" Type="http://schemas.openxmlformats.org/officeDocument/2006/relationships/image" Target="../media/image55.png"/><Relationship Id="rId4" Type="http://schemas.openxmlformats.org/officeDocument/2006/relationships/image" Target="../media/image4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4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4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4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4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png"/><Relationship Id="rId4" Type="http://schemas.openxmlformats.org/officeDocument/2006/relationships/image" Target="../media/image4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69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3" Type="http://schemas.openxmlformats.org/officeDocument/2006/relationships/image" Target="../media/image69.jpeg"/><Relationship Id="rId7" Type="http://schemas.openxmlformats.org/officeDocument/2006/relationships/image" Target="../media/image73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10" Type="http://schemas.openxmlformats.org/officeDocument/2006/relationships/image" Target="../media/image76.jpeg"/><Relationship Id="rId4" Type="http://schemas.openxmlformats.org/officeDocument/2006/relationships/image" Target="../media/image70.jpeg"/><Relationship Id="rId9" Type="http://schemas.openxmlformats.org/officeDocument/2006/relationships/image" Target="../media/image75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eg"/><Relationship Id="rId3" Type="http://schemas.openxmlformats.org/officeDocument/2006/relationships/image" Target="../media/image77.jpeg"/><Relationship Id="rId7" Type="http://schemas.openxmlformats.org/officeDocument/2006/relationships/image" Target="../media/image81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10" Type="http://schemas.openxmlformats.org/officeDocument/2006/relationships/image" Target="../media/image84.jpeg"/><Relationship Id="rId4" Type="http://schemas.openxmlformats.org/officeDocument/2006/relationships/image" Target="../media/image78.jpeg"/><Relationship Id="rId9" Type="http://schemas.openxmlformats.org/officeDocument/2006/relationships/image" Target="../media/image83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jpeg"/><Relationship Id="rId3" Type="http://schemas.openxmlformats.org/officeDocument/2006/relationships/image" Target="../media/image14.jpeg"/><Relationship Id="rId7" Type="http://schemas.openxmlformats.org/officeDocument/2006/relationships/image" Target="../media/image89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88.jpeg"/><Relationship Id="rId11" Type="http://schemas.openxmlformats.org/officeDocument/2006/relationships/image" Target="../media/image93.jpeg"/><Relationship Id="rId5" Type="http://schemas.openxmlformats.org/officeDocument/2006/relationships/image" Target="../media/image87.jpeg"/><Relationship Id="rId10" Type="http://schemas.openxmlformats.org/officeDocument/2006/relationships/image" Target="../media/image92.jpeg"/><Relationship Id="rId4" Type="http://schemas.openxmlformats.org/officeDocument/2006/relationships/image" Target="../media/image86.jpeg"/><Relationship Id="rId9" Type="http://schemas.openxmlformats.org/officeDocument/2006/relationships/image" Target="../media/image91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jpeg"/><Relationship Id="rId3" Type="http://schemas.openxmlformats.org/officeDocument/2006/relationships/image" Target="../media/image94.jpeg"/><Relationship Id="rId7" Type="http://schemas.openxmlformats.org/officeDocument/2006/relationships/image" Target="../media/image98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97.jpeg"/><Relationship Id="rId5" Type="http://schemas.openxmlformats.org/officeDocument/2006/relationships/image" Target="../media/image96.jpeg"/><Relationship Id="rId10" Type="http://schemas.openxmlformats.org/officeDocument/2006/relationships/image" Target="../media/image101.jpeg"/><Relationship Id="rId4" Type="http://schemas.openxmlformats.org/officeDocument/2006/relationships/image" Target="../media/image95.jpeg"/><Relationship Id="rId9" Type="http://schemas.openxmlformats.org/officeDocument/2006/relationships/image" Target="../media/image10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jpeg"/><Relationship Id="rId3" Type="http://schemas.openxmlformats.org/officeDocument/2006/relationships/image" Target="../media/image102.jpeg"/><Relationship Id="rId7" Type="http://schemas.openxmlformats.org/officeDocument/2006/relationships/image" Target="../media/image106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105.jpeg"/><Relationship Id="rId5" Type="http://schemas.openxmlformats.org/officeDocument/2006/relationships/image" Target="../media/image104.jpeg"/><Relationship Id="rId10" Type="http://schemas.openxmlformats.org/officeDocument/2006/relationships/image" Target="../media/image109.jpeg"/><Relationship Id="rId4" Type="http://schemas.openxmlformats.org/officeDocument/2006/relationships/image" Target="../media/image103.jpeg"/><Relationship Id="rId9" Type="http://schemas.openxmlformats.org/officeDocument/2006/relationships/image" Target="../media/image108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jpeg"/><Relationship Id="rId3" Type="http://schemas.openxmlformats.org/officeDocument/2006/relationships/image" Target="../media/image110.jpeg"/><Relationship Id="rId7" Type="http://schemas.openxmlformats.org/officeDocument/2006/relationships/image" Target="../media/image114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113.jpeg"/><Relationship Id="rId5" Type="http://schemas.openxmlformats.org/officeDocument/2006/relationships/image" Target="../media/image112.jpeg"/><Relationship Id="rId10" Type="http://schemas.openxmlformats.org/officeDocument/2006/relationships/image" Target="../media/image117.jpeg"/><Relationship Id="rId4" Type="http://schemas.openxmlformats.org/officeDocument/2006/relationships/image" Target="../media/image111.jpeg"/><Relationship Id="rId9" Type="http://schemas.openxmlformats.org/officeDocument/2006/relationships/image" Target="../media/image116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jpeg"/><Relationship Id="rId3" Type="http://schemas.openxmlformats.org/officeDocument/2006/relationships/image" Target="../media/image119.jpeg"/><Relationship Id="rId7" Type="http://schemas.openxmlformats.org/officeDocument/2006/relationships/image" Target="../media/image122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121.jpeg"/><Relationship Id="rId11" Type="http://schemas.openxmlformats.org/officeDocument/2006/relationships/image" Target="../media/image126.jpeg"/><Relationship Id="rId5" Type="http://schemas.openxmlformats.org/officeDocument/2006/relationships/image" Target="../media/image14.jpeg"/><Relationship Id="rId10" Type="http://schemas.openxmlformats.org/officeDocument/2006/relationships/image" Target="../media/image125.jpeg"/><Relationship Id="rId4" Type="http://schemas.openxmlformats.org/officeDocument/2006/relationships/image" Target="../media/image120.jpeg"/><Relationship Id="rId9" Type="http://schemas.openxmlformats.org/officeDocument/2006/relationships/image" Target="../media/image124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jpeg"/><Relationship Id="rId3" Type="http://schemas.openxmlformats.org/officeDocument/2006/relationships/image" Target="../media/image128.jpeg"/><Relationship Id="rId7" Type="http://schemas.openxmlformats.org/officeDocument/2006/relationships/image" Target="../media/image131.jpe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130.jpeg"/><Relationship Id="rId5" Type="http://schemas.openxmlformats.org/officeDocument/2006/relationships/image" Target="../media/image14.jpeg"/><Relationship Id="rId10" Type="http://schemas.openxmlformats.org/officeDocument/2006/relationships/image" Target="../media/image134.jpeg"/><Relationship Id="rId4" Type="http://schemas.openxmlformats.org/officeDocument/2006/relationships/image" Target="../media/image129.jpeg"/><Relationship Id="rId9" Type="http://schemas.openxmlformats.org/officeDocument/2006/relationships/image" Target="../media/image133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jpeg"/><Relationship Id="rId3" Type="http://schemas.openxmlformats.org/officeDocument/2006/relationships/image" Target="../media/image14.jpeg"/><Relationship Id="rId7" Type="http://schemas.openxmlformats.org/officeDocument/2006/relationships/image" Target="../media/image139.jpeg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138.jpeg"/><Relationship Id="rId5" Type="http://schemas.openxmlformats.org/officeDocument/2006/relationships/image" Target="../media/image137.jpeg"/><Relationship Id="rId4" Type="http://schemas.openxmlformats.org/officeDocument/2006/relationships/image" Target="../media/image13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7" Type="http://schemas.openxmlformats.org/officeDocument/2006/relationships/image" Target="../media/image145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144.png"/><Relationship Id="rId5" Type="http://schemas.openxmlformats.org/officeDocument/2006/relationships/image" Target="../media/image143.png"/><Relationship Id="rId4" Type="http://schemas.openxmlformats.org/officeDocument/2006/relationships/image" Target="../media/image14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7" Type="http://schemas.openxmlformats.org/officeDocument/2006/relationships/image" Target="../media/image14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147.png"/><Relationship Id="rId5" Type="http://schemas.openxmlformats.org/officeDocument/2006/relationships/image" Target="../media/image146.jpeg"/><Relationship Id="rId4" Type="http://schemas.openxmlformats.org/officeDocument/2006/relationships/image" Target="../media/image143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4.png"/><Relationship Id="rId3" Type="http://schemas.openxmlformats.org/officeDocument/2006/relationships/image" Target="../media/image149.png"/><Relationship Id="rId7" Type="http://schemas.openxmlformats.org/officeDocument/2006/relationships/image" Target="../media/image15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152.png"/><Relationship Id="rId11" Type="http://schemas.openxmlformats.org/officeDocument/2006/relationships/image" Target="../media/image144.png"/><Relationship Id="rId5" Type="http://schemas.openxmlformats.org/officeDocument/2006/relationships/image" Target="../media/image151.png"/><Relationship Id="rId10" Type="http://schemas.openxmlformats.org/officeDocument/2006/relationships/image" Target="../media/image155.png"/><Relationship Id="rId4" Type="http://schemas.openxmlformats.org/officeDocument/2006/relationships/image" Target="../media/image150.jpeg"/><Relationship Id="rId9" Type="http://schemas.openxmlformats.org/officeDocument/2006/relationships/image" Target="../media/image14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147.png"/><Relationship Id="rId5" Type="http://schemas.openxmlformats.org/officeDocument/2006/relationships/image" Target="../media/image143.png"/><Relationship Id="rId4" Type="http://schemas.openxmlformats.org/officeDocument/2006/relationships/image" Target="../media/image157.jp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6.png"/><Relationship Id="rId3" Type="http://schemas.openxmlformats.org/officeDocument/2006/relationships/image" Target="../media/image158.png"/><Relationship Id="rId7" Type="http://schemas.openxmlformats.org/officeDocument/2006/relationships/image" Target="../media/image14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160.png"/><Relationship Id="rId5" Type="http://schemas.openxmlformats.org/officeDocument/2006/relationships/image" Target="../media/image143.png"/><Relationship Id="rId4" Type="http://schemas.openxmlformats.org/officeDocument/2006/relationships/image" Target="../media/image159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5.png"/><Relationship Id="rId3" Type="http://schemas.openxmlformats.org/officeDocument/2006/relationships/image" Target="../media/image161.jpeg"/><Relationship Id="rId7" Type="http://schemas.openxmlformats.org/officeDocument/2006/relationships/image" Target="../media/image16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163.png"/><Relationship Id="rId5" Type="http://schemas.openxmlformats.org/officeDocument/2006/relationships/image" Target="../media/image147.png"/><Relationship Id="rId4" Type="http://schemas.openxmlformats.org/officeDocument/2006/relationships/image" Target="../media/image162.png"/><Relationship Id="rId9" Type="http://schemas.openxmlformats.org/officeDocument/2006/relationships/image" Target="../media/image144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9.png"/><Relationship Id="rId3" Type="http://schemas.openxmlformats.org/officeDocument/2006/relationships/image" Target="../media/image166.jpeg"/><Relationship Id="rId7" Type="http://schemas.openxmlformats.org/officeDocument/2006/relationships/image" Target="../media/image16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147.png"/><Relationship Id="rId5" Type="http://schemas.openxmlformats.org/officeDocument/2006/relationships/image" Target="../media/image167.jpeg"/><Relationship Id="rId4" Type="http://schemas.openxmlformats.org/officeDocument/2006/relationships/image" Target="../media/image143.png"/><Relationship Id="rId9" Type="http://schemas.openxmlformats.org/officeDocument/2006/relationships/image" Target="../media/image14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170.jpeg"/><Relationship Id="rId5" Type="http://schemas.openxmlformats.org/officeDocument/2006/relationships/image" Target="../media/image156.png"/><Relationship Id="rId4" Type="http://schemas.openxmlformats.org/officeDocument/2006/relationships/image" Target="../media/image14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144.png"/><Relationship Id="rId5" Type="http://schemas.openxmlformats.org/officeDocument/2006/relationships/image" Target="../media/image172.png"/><Relationship Id="rId4" Type="http://schemas.openxmlformats.org/officeDocument/2006/relationships/image" Target="../media/image14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7" Type="http://schemas.openxmlformats.org/officeDocument/2006/relationships/image" Target="../media/image14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174.png"/><Relationship Id="rId5" Type="http://schemas.openxmlformats.org/officeDocument/2006/relationships/image" Target="../media/image173.png"/><Relationship Id="rId4" Type="http://schemas.openxmlformats.org/officeDocument/2006/relationships/image" Target="../media/image14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144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1.png"/><Relationship Id="rId3" Type="http://schemas.openxmlformats.org/officeDocument/2006/relationships/image" Target="../media/image176.jpeg"/><Relationship Id="rId7" Type="http://schemas.openxmlformats.org/officeDocument/2006/relationships/image" Target="../media/image18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179.png"/><Relationship Id="rId11" Type="http://schemas.openxmlformats.org/officeDocument/2006/relationships/image" Target="../media/image144.png"/><Relationship Id="rId5" Type="http://schemas.openxmlformats.org/officeDocument/2006/relationships/image" Target="../media/image178.jpeg"/><Relationship Id="rId10" Type="http://schemas.openxmlformats.org/officeDocument/2006/relationships/image" Target="../media/image183.png"/><Relationship Id="rId4" Type="http://schemas.openxmlformats.org/officeDocument/2006/relationships/image" Target="../media/image177.png"/><Relationship Id="rId9" Type="http://schemas.openxmlformats.org/officeDocument/2006/relationships/image" Target="../media/image18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184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187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18" Type="http://schemas.openxmlformats.org/officeDocument/2006/relationships/image" Target="../media/image29.png"/><Relationship Id="rId3" Type="http://schemas.openxmlformats.org/officeDocument/2006/relationships/image" Target="../media/image14.jpe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17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19" Type="http://schemas.openxmlformats.org/officeDocument/2006/relationships/image" Target="../media/image30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3" Type="http://schemas.openxmlformats.org/officeDocument/2006/relationships/image" Target="../media/image14.jpe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5" Type="http://schemas.openxmlformats.org/officeDocument/2006/relationships/image" Target="../media/image4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Relationship Id="rId14" Type="http://schemas.openxmlformats.org/officeDocument/2006/relationships/image" Target="../media/image4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6" name="Picture 4" descr="\\fnp-srv01\publico\FNP Administrativo\2017\2. Comunicação\Apresentações\Comunicação\fotos\Mais gent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64435"/>
            <a:ext cx="12192000" cy="4876800"/>
          </a:xfrm>
          <a:prstGeom prst="rect">
            <a:avLst/>
          </a:prstGeom>
          <a:noFill/>
        </p:spPr>
      </p:pic>
      <p:pic>
        <p:nvPicPr>
          <p:cNvPr id="59395" name="Picture 3" descr="C:\Users\PAULA~1.AGU\AppData\Local\Temp\Rar$DIa0.134\Logo FNP 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83765" y="5253204"/>
            <a:ext cx="4704523" cy="202896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09890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54403" y="662606"/>
            <a:ext cx="8323351" cy="696004"/>
          </a:xfrm>
        </p:spPr>
        <p:txBody>
          <a:bodyPr>
            <a:normAutofit/>
          </a:bodyPr>
          <a:lstStyle/>
          <a:p>
            <a:r>
              <a:rPr lang="pt-BR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Comportamento das receitas municipais</a:t>
            </a:r>
            <a:endParaRPr lang="pt-BR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3269" y="4497"/>
            <a:ext cx="1498762" cy="646386"/>
          </a:xfrm>
          <a:prstGeom prst="rect">
            <a:avLst/>
          </a:prstGeom>
        </p:spPr>
      </p:pic>
      <p:pic>
        <p:nvPicPr>
          <p:cNvPr id="5" name="Picture 2" descr="C:\Users\paula.aguiar\Downloads\multi_cidade_financa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7335" y="4497"/>
            <a:ext cx="2486776" cy="547593"/>
          </a:xfrm>
          <a:prstGeom prst="rect">
            <a:avLst/>
          </a:prstGeom>
          <a:noFill/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401" y="3261268"/>
            <a:ext cx="5059856" cy="3393074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00723" y="3196873"/>
            <a:ext cx="5422157" cy="3457469"/>
          </a:xfrm>
          <a:prstGeom prst="rect">
            <a:avLst/>
          </a:prstGeom>
        </p:spPr>
      </p:pic>
      <p:sp>
        <p:nvSpPr>
          <p:cNvPr id="10" name="Espaço Reservado para Conteúdo 2"/>
          <p:cNvSpPr txBox="1">
            <a:spLocks/>
          </p:cNvSpPr>
          <p:nvPr/>
        </p:nvSpPr>
        <p:spPr>
          <a:xfrm>
            <a:off x="1429454" y="1530578"/>
            <a:ext cx="8327606" cy="14182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defRPr sz="2000" kern="1200" spc="1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pt-BR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receita </a:t>
            </a:r>
            <a:r>
              <a:rPr lang="pt-BR" sz="1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corrente</a:t>
            </a:r>
            <a:r>
              <a:rPr lang="pt-BR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ficou R$ 3,06 bilhões </a:t>
            </a:r>
            <a:r>
              <a:rPr lang="pt-BR" sz="1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menor</a:t>
            </a:r>
            <a:r>
              <a:rPr lang="pt-BR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em relação a 2015 ou -0,6%.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pt-BR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receita de </a:t>
            </a:r>
            <a:r>
              <a:rPr lang="pt-BR" sz="1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capital </a:t>
            </a:r>
            <a:r>
              <a:rPr lang="pt-BR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ficou R$ 2,64 bilhões </a:t>
            </a:r>
            <a:r>
              <a:rPr lang="pt-BR" sz="1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maior</a:t>
            </a:r>
            <a:r>
              <a:rPr lang="pt-BR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em 2016 ou +13% </a:t>
            </a:r>
            <a:r>
              <a:rPr lang="pt-BR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(aumento nas receitas de operações de crédito e outras, como alienação de bens)</a:t>
            </a:r>
            <a:r>
              <a:rPr lang="pt-BR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pt-BR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receita </a:t>
            </a:r>
            <a:r>
              <a:rPr lang="pt-BR" sz="1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</a:t>
            </a:r>
            <a:r>
              <a:rPr lang="pt-BR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de R$ 551,36 </a:t>
            </a:r>
            <a:r>
              <a:rPr lang="pt-BR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bilhões, </a:t>
            </a:r>
            <a:r>
              <a:rPr lang="pt-BR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pt-BR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icou R$ 1 </a:t>
            </a:r>
            <a:r>
              <a:rPr lang="pt-BR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bilhão</a:t>
            </a:r>
            <a:r>
              <a:rPr lang="pt-BR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menor</a:t>
            </a:r>
            <a:r>
              <a:rPr lang="pt-BR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 -0,2%.</a:t>
            </a:r>
            <a:endParaRPr lang="pt-BR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3198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40600" y="14798"/>
            <a:ext cx="10722769" cy="1397124"/>
          </a:xfrm>
        </p:spPr>
        <p:txBody>
          <a:bodyPr>
            <a:normAutofit/>
          </a:bodyPr>
          <a:lstStyle/>
          <a:p>
            <a:r>
              <a:rPr lang="pt-BR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Repatriação: fundamental no fechamento das contas</a:t>
            </a:r>
            <a:endParaRPr lang="pt-BR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3269" y="4497"/>
            <a:ext cx="1498762" cy="646386"/>
          </a:xfrm>
          <a:prstGeom prst="rect">
            <a:avLst/>
          </a:prstGeom>
        </p:spPr>
      </p:pic>
      <p:pic>
        <p:nvPicPr>
          <p:cNvPr id="5" name="Picture 2" descr="C:\Users\paula.aguiar\Downloads\multi_cidade_financa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7335" y="4497"/>
            <a:ext cx="2486776" cy="547593"/>
          </a:xfrm>
          <a:prstGeom prst="rect">
            <a:avLst/>
          </a:prstGeom>
          <a:noFill/>
        </p:spPr>
      </p:pic>
      <p:sp>
        <p:nvSpPr>
          <p:cNvPr id="7" name="Espaço Reservado para Conteúdo 2"/>
          <p:cNvSpPr txBox="1">
            <a:spLocks/>
          </p:cNvSpPr>
          <p:nvPr/>
        </p:nvSpPr>
        <p:spPr>
          <a:xfrm>
            <a:off x="656493" y="1482707"/>
            <a:ext cx="10163083" cy="157839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defRPr sz="2000" kern="1200" spc="1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pt-BR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Lei da Repatriação garantiu </a:t>
            </a:r>
            <a:r>
              <a:rPr lang="pt-BR" sz="18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R$ 11 bilhões</a:t>
            </a:r>
            <a:r>
              <a:rPr lang="pt-BR" sz="1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aos cofres municipais no final do ano, fazendo o FPM chegar a R$ 99,72 bilhões.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pt-BR" sz="18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R$ 1,68 bilhão</a:t>
            </a:r>
            <a:r>
              <a:rPr lang="pt-BR" sz="1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foi a receita adicional resultante do acréscimo de 1% no FPM (EC nº 84/2014).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pt-BR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Sem os recursos extraordinários da repatriação, o FPM teria queda real de 4,4% e retornaria aos níveis de 2012-2013.</a:t>
            </a:r>
            <a:endParaRPr lang="pt-BR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81103" y="2911181"/>
            <a:ext cx="3817265" cy="3898700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9956" y="3366345"/>
            <a:ext cx="4883838" cy="2983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262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61872" y="14798"/>
            <a:ext cx="9692640" cy="1397124"/>
          </a:xfrm>
        </p:spPr>
        <p:txBody>
          <a:bodyPr>
            <a:normAutofit/>
          </a:bodyPr>
          <a:lstStyle/>
          <a:p>
            <a:r>
              <a:rPr lang="pt-BR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Municípios voltam a apresentar superávit</a:t>
            </a:r>
            <a:endParaRPr lang="pt-BR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3269" y="4497"/>
            <a:ext cx="1498762" cy="646386"/>
          </a:xfrm>
          <a:prstGeom prst="rect">
            <a:avLst/>
          </a:prstGeom>
        </p:spPr>
      </p:pic>
      <p:pic>
        <p:nvPicPr>
          <p:cNvPr id="5" name="Picture 2" descr="C:\Users\paula.aguiar\Downloads\multi_cidade_financa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7335" y="4497"/>
            <a:ext cx="2486776" cy="547593"/>
          </a:xfrm>
          <a:prstGeom prst="rect">
            <a:avLst/>
          </a:prstGeom>
          <a:noFill/>
        </p:spPr>
      </p:pic>
      <p:sp>
        <p:nvSpPr>
          <p:cNvPr id="7" name="Espaço Reservado para Conteúdo 2"/>
          <p:cNvSpPr txBox="1">
            <a:spLocks/>
          </p:cNvSpPr>
          <p:nvPr/>
        </p:nvSpPr>
        <p:spPr>
          <a:xfrm>
            <a:off x="1261872" y="1509756"/>
            <a:ext cx="9060934" cy="69049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182880" indent="-182880" algn="l" defTabSz="914400" rtl="0" eaLnBrk="1" latinLnBrk="0" hangingPunct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defRPr sz="2000" kern="1200" spc="1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pt-BR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Depois de </a:t>
            </a:r>
            <a:r>
              <a:rPr lang="pt-BR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dois anos com pequenos déficits</a:t>
            </a:r>
            <a:r>
              <a:rPr lang="pt-BR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novo corte </a:t>
            </a:r>
            <a:r>
              <a:rPr lang="pt-B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pt-BR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despesa e recursos extraordinários do FPM resultaram em </a:t>
            </a:r>
            <a:r>
              <a:rPr lang="pt-BR" sz="16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superávit de R$ 11,72 bilhões</a:t>
            </a:r>
            <a:r>
              <a:rPr lang="pt-BR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o maior desde 2008.</a:t>
            </a:r>
            <a:endParaRPr lang="pt-BR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007" y="2298084"/>
            <a:ext cx="8378663" cy="4410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249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61872" y="14798"/>
            <a:ext cx="9692640" cy="1397124"/>
          </a:xfrm>
        </p:spPr>
        <p:txBody>
          <a:bodyPr>
            <a:normAutofit/>
          </a:bodyPr>
          <a:lstStyle/>
          <a:p>
            <a:r>
              <a:rPr lang="pt-BR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Comportamento das despesas municipais</a:t>
            </a:r>
            <a:endParaRPr lang="pt-BR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3269" y="4497"/>
            <a:ext cx="1498762" cy="646386"/>
          </a:xfrm>
          <a:prstGeom prst="rect">
            <a:avLst/>
          </a:prstGeom>
        </p:spPr>
      </p:pic>
      <p:pic>
        <p:nvPicPr>
          <p:cNvPr id="5" name="Picture 2" descr="C:\Users\paula.aguiar\Downloads\multi_cidade_financa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7335" y="4497"/>
            <a:ext cx="2486776" cy="547593"/>
          </a:xfrm>
          <a:prstGeom prst="rect">
            <a:avLst/>
          </a:prstGeom>
          <a:noFill/>
        </p:spPr>
      </p:pic>
      <p:sp>
        <p:nvSpPr>
          <p:cNvPr id="7" name="Espaço Reservado para Conteúdo 2"/>
          <p:cNvSpPr txBox="1">
            <a:spLocks/>
          </p:cNvSpPr>
          <p:nvPr/>
        </p:nvSpPr>
        <p:spPr>
          <a:xfrm>
            <a:off x="1261872" y="1828801"/>
            <a:ext cx="8501397" cy="73813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182880" indent="-182880" algn="l" defTabSz="914400" rtl="0" eaLnBrk="1" latinLnBrk="0" hangingPunct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defRPr sz="2000" kern="1200" spc="1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pt-BR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Cortes nos investimentos e nos custeios permitiram uma economia de </a:t>
            </a:r>
            <a:r>
              <a:rPr lang="pt-BR" sz="16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R$ 13,80 bilhões</a:t>
            </a:r>
            <a:r>
              <a:rPr lang="pt-BR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 total das despesas municipais.</a:t>
            </a:r>
            <a:endParaRPr lang="pt-BR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8902" y="2766647"/>
            <a:ext cx="5299764" cy="3651580"/>
          </a:xfrm>
          <a:prstGeom prst="rect">
            <a:avLst/>
          </a:prstGeom>
        </p:spPr>
      </p:pic>
      <p:sp>
        <p:nvSpPr>
          <p:cNvPr id="10" name="Espaço Reservado para Conteúdo 2"/>
          <p:cNvSpPr txBox="1">
            <a:spLocks/>
          </p:cNvSpPr>
          <p:nvPr/>
        </p:nvSpPr>
        <p:spPr>
          <a:xfrm>
            <a:off x="6439438" y="2933279"/>
            <a:ext cx="4901442" cy="26690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defRPr sz="2000" kern="1200" spc="1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None/>
            </a:pPr>
            <a:r>
              <a:rPr lang="pt-BR" sz="16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relação a 2015</a:t>
            </a:r>
          </a:p>
          <a:p>
            <a:pPr>
              <a:spcAft>
                <a:spcPts val="600"/>
              </a:spcAft>
            </a:pPr>
            <a:r>
              <a:rPr lang="pt-BR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Investimentos</a:t>
            </a:r>
            <a:r>
              <a:rPr lang="pt-BR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pt-B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R$ -7,31 bi ou -15,1%</a:t>
            </a:r>
          </a:p>
          <a:p>
            <a:pPr>
              <a:spcAft>
                <a:spcPts val="600"/>
              </a:spcAft>
            </a:pPr>
            <a:r>
              <a:rPr lang="pt-BR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Custeio</a:t>
            </a:r>
            <a:r>
              <a:rPr lang="pt-B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R$ -6,86 bi ou -3%</a:t>
            </a:r>
          </a:p>
          <a:p>
            <a:pPr>
              <a:spcAft>
                <a:spcPts val="600"/>
              </a:spcAft>
            </a:pPr>
            <a:r>
              <a:rPr lang="pt-BR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Juros e amortizações</a:t>
            </a:r>
            <a:r>
              <a:rPr lang="pt-B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: R$ +71,9 mil ou +0,5%</a:t>
            </a:r>
          </a:p>
          <a:p>
            <a:pPr>
              <a:spcAft>
                <a:spcPts val="600"/>
              </a:spcAft>
            </a:pPr>
            <a:r>
              <a:rPr lang="pt-BR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Pessoal: </a:t>
            </a:r>
            <a:r>
              <a:rPr lang="pt-B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$ </a:t>
            </a:r>
            <a:r>
              <a:rPr lang="pt-B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+171 milhões ou +0,1%</a:t>
            </a:r>
            <a:endParaRPr lang="pt-BR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5368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61872" y="14798"/>
            <a:ext cx="9692640" cy="1397124"/>
          </a:xfrm>
        </p:spPr>
        <p:txBody>
          <a:bodyPr>
            <a:normAutofit/>
          </a:bodyPr>
          <a:lstStyle/>
          <a:p>
            <a:r>
              <a:rPr lang="pt-BR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Composição da despesa municipal</a:t>
            </a:r>
            <a:endParaRPr lang="pt-BR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3269" y="4497"/>
            <a:ext cx="1498762" cy="646386"/>
          </a:xfrm>
          <a:prstGeom prst="rect">
            <a:avLst/>
          </a:prstGeom>
        </p:spPr>
      </p:pic>
      <p:pic>
        <p:nvPicPr>
          <p:cNvPr id="5" name="Picture 2" descr="C:\Users\paula.aguiar\Downloads\multi_cidade_financa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7335" y="4497"/>
            <a:ext cx="2486776" cy="547593"/>
          </a:xfrm>
          <a:prstGeom prst="rect">
            <a:avLst/>
          </a:prstGeom>
          <a:noFill/>
        </p:spPr>
      </p:pic>
      <p:sp>
        <p:nvSpPr>
          <p:cNvPr id="7" name="Espaço Reservado para Conteúdo 2"/>
          <p:cNvSpPr txBox="1">
            <a:spLocks/>
          </p:cNvSpPr>
          <p:nvPr/>
        </p:nvSpPr>
        <p:spPr>
          <a:xfrm>
            <a:off x="870857" y="1723012"/>
            <a:ext cx="5769429" cy="44927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defRPr sz="2000" kern="1200" spc="1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pt-BR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Dos R$ 539,64 bilhões empenhados pelos municípios, </a:t>
            </a:r>
            <a:r>
              <a:rPr lang="pt-BR" sz="1600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R$ 265,87 foram alocados com despesas de pessoal.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pt-BR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 custeios somaram R$ 218,89 bilhões. O </a:t>
            </a:r>
            <a:r>
              <a:rPr lang="pt-BR" sz="16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menor volume nos últimos quatro anos.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pt-BR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Investimentos reduziram-se para R$ 41,26 bilhões ou </a:t>
            </a:r>
            <a:r>
              <a:rPr lang="pt-BR" sz="1600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7,6% da despesa total. O menor indicador desde 2006.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pt-BR" sz="1600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gasto com juros e amortizações da dívida foi de R$ 13,77 bilhões</a:t>
            </a:r>
            <a:r>
              <a:rPr lang="pt-BR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em 2016.</a:t>
            </a:r>
            <a:endParaRPr lang="pt-BR" sz="16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4708" y="1439117"/>
            <a:ext cx="3438154" cy="5262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487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54403" y="-223885"/>
            <a:ext cx="9692640" cy="1368525"/>
          </a:xfrm>
        </p:spPr>
        <p:txBody>
          <a:bodyPr>
            <a:normAutofit/>
          </a:bodyPr>
          <a:lstStyle/>
          <a:p>
            <a:r>
              <a:rPr lang="pt-BR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Investimentos</a:t>
            </a:r>
            <a:endParaRPr lang="pt-BR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3269" y="4497"/>
            <a:ext cx="1498762" cy="646386"/>
          </a:xfrm>
          <a:prstGeom prst="rect">
            <a:avLst/>
          </a:prstGeom>
        </p:spPr>
      </p:pic>
      <p:pic>
        <p:nvPicPr>
          <p:cNvPr id="5" name="Picture 2" descr="C:\Users\paula.aguiar\Downloads\multi_cidade_financa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7335" y="4497"/>
            <a:ext cx="2486776" cy="547593"/>
          </a:xfrm>
          <a:prstGeom prst="rect">
            <a:avLst/>
          </a:prstGeom>
          <a:noFill/>
        </p:spPr>
      </p:pic>
      <p:sp>
        <p:nvSpPr>
          <p:cNvPr id="7" name="Espaço Reservado para Conteúdo 2"/>
          <p:cNvSpPr txBox="1">
            <a:spLocks/>
          </p:cNvSpPr>
          <p:nvPr/>
        </p:nvSpPr>
        <p:spPr>
          <a:xfrm>
            <a:off x="480646" y="1144640"/>
            <a:ext cx="10763123" cy="23186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defRPr sz="2000" kern="1200" spc="1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pt-BR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investimento municipal de R$ 41,26 bilhões em 2016 (menor dos últimos 7 anos). 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pt-BR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Participação </a:t>
            </a:r>
            <a:r>
              <a:rPr lang="pt-B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dos investimentos na despesa </a:t>
            </a:r>
            <a:r>
              <a:rPr lang="pt-BR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 voltou </a:t>
            </a:r>
            <a:r>
              <a:rPr lang="pt-B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cair em </a:t>
            </a:r>
            <a:r>
              <a:rPr lang="pt-BR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 (7,6%), com </a:t>
            </a:r>
            <a:r>
              <a:rPr lang="pt-B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menor índice desde </a:t>
            </a:r>
            <a:r>
              <a:rPr lang="pt-BR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2006. 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pt-B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volume de </a:t>
            </a:r>
            <a:r>
              <a:rPr lang="pt-BR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investimentos </a:t>
            </a:r>
            <a:r>
              <a:rPr lang="pt-B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biênio 2015-2016 também foi inferior, em 15,8%, quando comparado com o biênio anterior (2013-2014), invertendo um padrão clássico do </a:t>
            </a:r>
            <a:r>
              <a:rPr lang="pt-BR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comportamento para os dois últimos anos do mandato.</a:t>
            </a:r>
            <a:endParaRPr lang="pt-BR" sz="16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5770" y="3302062"/>
            <a:ext cx="3989840" cy="3201599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2891" y="2918132"/>
            <a:ext cx="4407877" cy="3622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939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61872" y="689220"/>
            <a:ext cx="9757820" cy="722702"/>
          </a:xfrm>
        </p:spPr>
        <p:txBody>
          <a:bodyPr>
            <a:normAutofit/>
          </a:bodyPr>
          <a:lstStyle/>
          <a:p>
            <a:r>
              <a:rPr lang="pt-BR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FNP garante redução da dívida dos municípios</a:t>
            </a:r>
            <a:endParaRPr lang="pt-BR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3269" y="4497"/>
            <a:ext cx="1498762" cy="646386"/>
          </a:xfrm>
          <a:prstGeom prst="rect">
            <a:avLst/>
          </a:prstGeom>
        </p:spPr>
      </p:pic>
      <p:pic>
        <p:nvPicPr>
          <p:cNvPr id="5" name="Picture 2" descr="C:\Users\paula.aguiar\Downloads\multi_cidade_financa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7335" y="4497"/>
            <a:ext cx="2486776" cy="547593"/>
          </a:xfrm>
          <a:prstGeom prst="rect">
            <a:avLst/>
          </a:prstGeom>
          <a:noFill/>
        </p:spPr>
      </p:pic>
      <p:sp>
        <p:nvSpPr>
          <p:cNvPr id="7" name="Espaço Reservado para Conteúdo 2"/>
          <p:cNvSpPr txBox="1">
            <a:spLocks/>
          </p:cNvSpPr>
          <p:nvPr/>
        </p:nvSpPr>
        <p:spPr>
          <a:xfrm>
            <a:off x="446314" y="1447223"/>
            <a:ext cx="10815717" cy="2632165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182880" indent="-182880" algn="l" defTabSz="914400" rtl="0" eaLnBrk="1" latinLnBrk="0" hangingPunct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defRPr sz="2000" kern="1200" spc="1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70000"/>
              </a:lnSpc>
              <a:spcBef>
                <a:spcPts val="0"/>
              </a:spcBef>
              <a:spcAft>
                <a:spcPts val="600"/>
              </a:spcAft>
            </a:pPr>
            <a:r>
              <a:rPr lang="pt-BR" sz="6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aprovação e posterior regulamentação da </a:t>
            </a:r>
            <a:r>
              <a:rPr lang="pt-BR" sz="6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LC </a:t>
            </a:r>
            <a:r>
              <a:rPr lang="pt-BR" sz="64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nº 148/2014</a:t>
            </a:r>
            <a:r>
              <a:rPr lang="pt-BR" sz="6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que estabeleceu </a:t>
            </a:r>
            <a:r>
              <a:rPr lang="pt-BR" sz="6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condições </a:t>
            </a:r>
            <a:r>
              <a:rPr lang="pt-BR" sz="6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mais vantajosas para as dívidas de 177 municípios com a União, é uma batalha de muitos anos da FNP. </a:t>
            </a:r>
            <a:r>
              <a:rPr lang="pt-BR" sz="6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setembro de 2017, 141 municípios já haviam repactuado suas dívidas.</a:t>
            </a:r>
            <a:endParaRPr lang="pt-BR" sz="640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70000"/>
              </a:lnSpc>
              <a:spcBef>
                <a:spcPts val="0"/>
              </a:spcBef>
              <a:spcAft>
                <a:spcPts val="600"/>
              </a:spcAft>
            </a:pPr>
            <a:r>
              <a:rPr lang="pt-BR" sz="6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Trabalho </a:t>
            </a:r>
            <a:r>
              <a:rPr lang="pt-BR" sz="6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 FNP também foi fundamental para a aprovação da MP nº </a:t>
            </a:r>
            <a:r>
              <a:rPr lang="pt-BR" sz="6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778, </a:t>
            </a:r>
            <a:r>
              <a:rPr lang="pt-BR" sz="6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 regulamenta o parcelamento das dívidas previdenciárias de estados e municípios com o INSS. Medida deve beneficiar cerca de 3 mil </a:t>
            </a:r>
            <a:r>
              <a:rPr lang="pt-BR" sz="6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municípios.</a:t>
            </a:r>
          </a:p>
          <a:p>
            <a:pPr>
              <a:lnSpc>
                <a:spcPct val="170000"/>
              </a:lnSpc>
              <a:spcBef>
                <a:spcPts val="0"/>
              </a:spcBef>
              <a:spcAft>
                <a:spcPts val="600"/>
              </a:spcAft>
            </a:pPr>
            <a:r>
              <a:rPr lang="pt-BR" sz="6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Encontro de Contas Previdenciárias – derrubada de veto presidencial (VT 30/2017), com apoio da FNP. </a:t>
            </a: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2262" y="4560277"/>
            <a:ext cx="4645898" cy="1982038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00466" y="4560277"/>
            <a:ext cx="3613510" cy="1982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694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61872" y="14798"/>
            <a:ext cx="9692640" cy="1397124"/>
          </a:xfrm>
        </p:spPr>
        <p:txBody>
          <a:bodyPr>
            <a:normAutofit/>
          </a:bodyPr>
          <a:lstStyle/>
          <a:p>
            <a:r>
              <a:rPr lang="pt-BR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Despesa com o Legislativo</a:t>
            </a:r>
            <a:endParaRPr lang="pt-BR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3269" y="4497"/>
            <a:ext cx="1498762" cy="646386"/>
          </a:xfrm>
          <a:prstGeom prst="rect">
            <a:avLst/>
          </a:prstGeom>
        </p:spPr>
      </p:pic>
      <p:pic>
        <p:nvPicPr>
          <p:cNvPr id="5" name="Picture 2" descr="C:\Users\paula.aguiar\Downloads\multi_cidade_financa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7335" y="4497"/>
            <a:ext cx="2486776" cy="547593"/>
          </a:xfrm>
          <a:prstGeom prst="rect">
            <a:avLst/>
          </a:prstGeom>
          <a:noFill/>
        </p:spPr>
      </p:pic>
      <p:sp>
        <p:nvSpPr>
          <p:cNvPr id="8" name="CaixaDeTexto 7"/>
          <p:cNvSpPr txBox="1"/>
          <p:nvPr/>
        </p:nvSpPr>
        <p:spPr>
          <a:xfrm>
            <a:off x="424542" y="1575208"/>
            <a:ext cx="10831286" cy="1154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pt-BR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2016, </a:t>
            </a:r>
            <a:r>
              <a:rPr lang="pt-B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 despesas </a:t>
            </a:r>
            <a:r>
              <a:rPr lang="pt-BR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 o legislativo municipal, de R$ 15,25 bilhões, ficaram </a:t>
            </a:r>
            <a:r>
              <a:rPr lang="pt-B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estáveis, com </a:t>
            </a:r>
            <a:r>
              <a:rPr lang="pt-BR" sz="16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ligeira</a:t>
            </a:r>
            <a:r>
              <a:rPr lang="pt-BR" sz="16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retração de </a:t>
            </a:r>
            <a:r>
              <a:rPr lang="pt-BR" sz="16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apenas R</a:t>
            </a:r>
            <a:r>
              <a:rPr lang="pt-BR" sz="16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$ 23,7 </a:t>
            </a:r>
            <a:r>
              <a:rPr lang="pt-BR" sz="16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milhões ou de -0,2%</a:t>
            </a:r>
            <a:r>
              <a:rPr lang="pt-BR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pt-B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muito em função da queda das receitas vinculadas ocorrida no ano anterior</a:t>
            </a:r>
            <a:r>
              <a:rPr lang="pt-BR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pt-BR" sz="16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7442" y="2965938"/>
            <a:ext cx="4092897" cy="3654862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89584" y="2965938"/>
            <a:ext cx="3752149" cy="3648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460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61872" y="756096"/>
            <a:ext cx="9692640" cy="655826"/>
          </a:xfrm>
        </p:spPr>
        <p:txBody>
          <a:bodyPr>
            <a:normAutofit/>
          </a:bodyPr>
          <a:lstStyle/>
          <a:p>
            <a:r>
              <a:rPr lang="pt-BR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Saúde chega a 24% dos recursos vinculados</a:t>
            </a:r>
            <a:endParaRPr lang="pt-BR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3269" y="4497"/>
            <a:ext cx="1498762" cy="646386"/>
          </a:xfrm>
          <a:prstGeom prst="rect">
            <a:avLst/>
          </a:prstGeom>
        </p:spPr>
      </p:pic>
      <p:pic>
        <p:nvPicPr>
          <p:cNvPr id="5" name="Picture 2" descr="C:\Users\paula.aguiar\Downloads\multi_cidade_financa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7335" y="4497"/>
            <a:ext cx="2486776" cy="547593"/>
          </a:xfrm>
          <a:prstGeom prst="rect">
            <a:avLst/>
          </a:prstGeom>
          <a:noFill/>
        </p:spPr>
      </p:pic>
      <p:sp>
        <p:nvSpPr>
          <p:cNvPr id="7" name="Espaço Reservado para Conteúdo 2"/>
          <p:cNvSpPr txBox="1">
            <a:spLocks/>
          </p:cNvSpPr>
          <p:nvPr/>
        </p:nvSpPr>
        <p:spPr>
          <a:xfrm>
            <a:off x="609600" y="1446333"/>
            <a:ext cx="10591800" cy="195001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182880" indent="-182880" algn="l" defTabSz="914400" rtl="0" eaLnBrk="1" latinLnBrk="0" hangingPunct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defRPr sz="2000" kern="1200" spc="1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pt-BR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</a:t>
            </a:r>
            <a:r>
              <a:rPr lang="pt-B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percentual dos </a:t>
            </a:r>
            <a:r>
              <a:rPr lang="pt-BR" sz="16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recursos vinculados </a:t>
            </a:r>
            <a:r>
              <a:rPr lang="pt-BR" sz="16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destinados à saúde continuou </a:t>
            </a:r>
            <a:r>
              <a:rPr lang="pt-BR" sz="16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pt-BR" sz="16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subir</a:t>
            </a:r>
            <a:r>
              <a:rPr lang="pt-B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mesmo </a:t>
            </a:r>
            <a:r>
              <a:rPr lang="pt-BR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 a redução do volume de recursos aplicado em saúde em 1,6%, em 2016. Os municípios aplicaram </a:t>
            </a:r>
            <a:r>
              <a:rPr lang="pt-BR" sz="16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R$ 29,4 bilhões acima do limite </a:t>
            </a:r>
            <a:r>
              <a:rPr lang="pt-BR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15% exigido por lei.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pt-BR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Nos últimos 14 anos, </a:t>
            </a:r>
            <a:r>
              <a:rPr lang="pt-BR" sz="16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aumentou em </a:t>
            </a:r>
            <a:r>
              <a:rPr lang="pt-BR" sz="16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6,1% </a:t>
            </a:r>
            <a:r>
              <a:rPr lang="pt-BR" sz="16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participação dos municípios no financiamento da saúde </a:t>
            </a:r>
            <a:r>
              <a:rPr lang="pt-BR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país, enquanto que a da União caiu 9,1%. </a:t>
            </a:r>
            <a:r>
              <a:rPr lang="pt-B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(dados do </a:t>
            </a:r>
            <a:r>
              <a:rPr lang="pt-BR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Sipos</a:t>
            </a:r>
            <a:r>
              <a:rPr lang="pt-B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pt-BR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pt-BR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90457" y="3501556"/>
            <a:ext cx="6226629" cy="3001401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" y="3835339"/>
            <a:ext cx="4378860" cy="2151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411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61872" y="14798"/>
            <a:ext cx="9692640" cy="1397124"/>
          </a:xfrm>
        </p:spPr>
        <p:txBody>
          <a:bodyPr>
            <a:normAutofit/>
          </a:bodyPr>
          <a:lstStyle/>
          <a:p>
            <a:r>
              <a:rPr lang="pt-BR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Educação chegou a 27,5% da despesa total</a:t>
            </a:r>
            <a:endParaRPr lang="pt-BR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3269" y="4497"/>
            <a:ext cx="1498762" cy="646386"/>
          </a:xfrm>
          <a:prstGeom prst="rect">
            <a:avLst/>
          </a:prstGeom>
        </p:spPr>
      </p:pic>
      <p:pic>
        <p:nvPicPr>
          <p:cNvPr id="5" name="Picture 2" descr="C:\Users\paula.aguiar\Downloads\multi_cidade_financa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7335" y="4497"/>
            <a:ext cx="2486776" cy="547593"/>
          </a:xfrm>
          <a:prstGeom prst="rect">
            <a:avLst/>
          </a:prstGeom>
          <a:noFill/>
        </p:spPr>
      </p:pic>
      <p:sp>
        <p:nvSpPr>
          <p:cNvPr id="7" name="Espaço Reservado para Conteúdo 2"/>
          <p:cNvSpPr txBox="1">
            <a:spLocks/>
          </p:cNvSpPr>
          <p:nvPr/>
        </p:nvSpPr>
        <p:spPr>
          <a:xfrm>
            <a:off x="772887" y="1491343"/>
            <a:ext cx="10330542" cy="942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defRPr sz="2000" kern="1200" spc="1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pt-BR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Mesmo com a redução na despesa em 1,9%, a participação da educação na despesa total dos municípios brasileiros manteve sua </a:t>
            </a:r>
            <a:r>
              <a:rPr lang="pt-BR" sz="16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trajetória de crescimento</a:t>
            </a:r>
            <a:r>
              <a:rPr lang="pt-BR" sz="1600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pt-BR" sz="1600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7430" y="2703370"/>
            <a:ext cx="4074389" cy="3581519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00723" y="2920695"/>
            <a:ext cx="4781550" cy="3095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280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/>
          <p:cNvSpPr/>
          <p:nvPr/>
        </p:nvSpPr>
        <p:spPr>
          <a:xfrm>
            <a:off x="6288021" y="4485117"/>
            <a:ext cx="5483448" cy="6720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pt-BR" sz="2400" dirty="0">
              <a:solidFill>
                <a:prstClr val="white"/>
              </a:solidFill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1391477" y="1124744"/>
            <a:ext cx="9313035" cy="39083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/>
            <a:endParaRPr lang="pt-BR" sz="3733" dirty="0">
              <a:solidFill>
                <a:prstClr val="black"/>
              </a:solidFill>
            </a:endParaRPr>
          </a:p>
          <a:p>
            <a:pPr algn="ctr" defTabSz="1219170"/>
            <a:r>
              <a:rPr lang="pt-BR" sz="3733" dirty="0">
                <a:solidFill>
                  <a:prstClr val="black"/>
                </a:solidFill>
              </a:rPr>
              <a:t>Com 28 anos de história, a </a:t>
            </a:r>
            <a:r>
              <a:rPr lang="pt-BR" sz="3733" b="1" dirty="0">
                <a:solidFill>
                  <a:prstClr val="black"/>
                </a:solidFill>
              </a:rPr>
              <a:t>FNP</a:t>
            </a:r>
            <a:r>
              <a:rPr lang="pt-BR" sz="3733" dirty="0">
                <a:solidFill>
                  <a:prstClr val="black"/>
                </a:solidFill>
              </a:rPr>
              <a:t> é uma entidade </a:t>
            </a:r>
            <a:r>
              <a:rPr lang="pt-BR" sz="3733" b="1" dirty="0">
                <a:solidFill>
                  <a:prstClr val="black"/>
                </a:solidFill>
              </a:rPr>
              <a:t>suprapartidária</a:t>
            </a:r>
            <a:r>
              <a:rPr lang="pt-BR" sz="3733" dirty="0">
                <a:solidFill>
                  <a:prstClr val="black"/>
                </a:solidFill>
              </a:rPr>
              <a:t> e única representante dos municípios brasileiros </a:t>
            </a:r>
            <a:r>
              <a:rPr lang="pt-BR" sz="3733" b="1" dirty="0">
                <a:solidFill>
                  <a:prstClr val="black"/>
                </a:solidFill>
              </a:rPr>
              <a:t>dirigida exclusivamente por prefeitas e prefeitos </a:t>
            </a:r>
            <a:r>
              <a:rPr lang="pt-BR" sz="3733" dirty="0">
                <a:solidFill>
                  <a:prstClr val="black"/>
                </a:solidFill>
              </a:rPr>
              <a:t>em efetivo exercício de mandatos.</a:t>
            </a:r>
          </a:p>
          <a:p>
            <a:pPr defTabSz="1219170"/>
            <a:endParaRPr lang="pt-BR" sz="2400" dirty="0">
              <a:solidFill>
                <a:prstClr val="black"/>
              </a:solidFill>
            </a:endParaRPr>
          </a:p>
        </p:txBody>
      </p:sp>
      <p:pic>
        <p:nvPicPr>
          <p:cNvPr id="12" name="Picture 3" descr="C:\Users\PAULA~1.AGU\AppData\Local\Temp\Rar$DIa0.134\Logo FNP 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7382" y="164638"/>
            <a:ext cx="3368815" cy="1452901"/>
          </a:xfrm>
          <a:prstGeom prst="rect">
            <a:avLst/>
          </a:prstGeom>
          <a:noFill/>
        </p:spPr>
      </p:pic>
      <p:pic>
        <p:nvPicPr>
          <p:cNvPr id="6" name="Picture 4" descr="\\fnp-srv01\publico\FNP Administrativo\2017\2. Comunicação\Peças Todas\icones prefeitos\icones-prefeitos-7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456373" y="4101075"/>
            <a:ext cx="2400267" cy="240026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27043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61872" y="14798"/>
            <a:ext cx="9692640" cy="1397124"/>
          </a:xfrm>
        </p:spPr>
        <p:txBody>
          <a:bodyPr>
            <a:normAutofit/>
          </a:bodyPr>
          <a:lstStyle/>
          <a:p>
            <a:r>
              <a:rPr lang="pt-BR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Áreas sociais chegam a 55,4% das despesas</a:t>
            </a:r>
            <a:endParaRPr lang="pt-BR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3269" y="4497"/>
            <a:ext cx="1498762" cy="646386"/>
          </a:xfrm>
          <a:prstGeom prst="rect">
            <a:avLst/>
          </a:prstGeom>
        </p:spPr>
      </p:pic>
      <p:pic>
        <p:nvPicPr>
          <p:cNvPr id="5" name="Picture 2" descr="C:\Users\paula.aguiar\Downloads\multi_cidade_financa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7335" y="4497"/>
            <a:ext cx="2486776" cy="547593"/>
          </a:xfrm>
          <a:prstGeom prst="rect">
            <a:avLst/>
          </a:prstGeom>
          <a:noFill/>
        </p:spPr>
      </p:pic>
      <p:sp>
        <p:nvSpPr>
          <p:cNvPr id="8" name="Espaço Reservado para Conteúdo 2"/>
          <p:cNvSpPr txBox="1">
            <a:spLocks/>
          </p:cNvSpPr>
          <p:nvPr/>
        </p:nvSpPr>
        <p:spPr>
          <a:xfrm>
            <a:off x="706699" y="1587321"/>
            <a:ext cx="10483815" cy="15586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defRPr sz="2000" kern="1200" spc="1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pt-BR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Queda nas receitas municipais e aumento da demanda por serviços públicos decorrentes da diminuição da renda das famílias </a:t>
            </a:r>
            <a:r>
              <a:rPr lang="pt-BR" sz="16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faz aumentar a participação das áreas sociais</a:t>
            </a:r>
            <a:r>
              <a:rPr lang="pt-BR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(Educação, Saúde e Assistência Social) </a:t>
            </a:r>
            <a:r>
              <a:rPr lang="pt-BR" sz="16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 despesa total dos municípios</a:t>
            </a:r>
            <a:r>
              <a:rPr lang="pt-BR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pt-BR" sz="1600" dirty="0" smtClean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22542" y="3206839"/>
            <a:ext cx="6908222" cy="3261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340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522253">
            <a:off x="1483255" y="1213849"/>
            <a:ext cx="3095805" cy="3685007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9905" y="1675836"/>
            <a:ext cx="4649689" cy="4022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081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\\fnp-srv01\publico\FNP Administrativo\2017\2. Comunicação\Apresentações\Comunicação\fotos\cidade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684"/>
            <a:ext cx="12192000" cy="6844632"/>
          </a:xfrm>
          <a:prstGeom prst="rect">
            <a:avLst/>
          </a:prstGeom>
          <a:noFill/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2852936"/>
            <a:ext cx="12192000" cy="1042128"/>
          </a:xfrm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>
            <a:noAutofit/>
          </a:bodyPr>
          <a:lstStyle/>
          <a:p>
            <a:r>
              <a:rPr lang="pt-BR" sz="3733" b="1" dirty="0">
                <a:solidFill>
                  <a:srgbClr val="002060"/>
                </a:solidFill>
              </a:rPr>
              <a:t>Organização da Pauta Municipalista</a:t>
            </a:r>
          </a:p>
        </p:txBody>
      </p:sp>
    </p:spTree>
    <p:extLst>
      <p:ext uri="{BB962C8B-B14F-4D97-AF65-F5344CB8AC3E}">
        <p14:creationId xmlns:p14="http://schemas.microsoft.com/office/powerpoint/2010/main" val="2026681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CaixaDeTexto 103"/>
          <p:cNvSpPr txBox="1"/>
          <p:nvPr/>
        </p:nvSpPr>
        <p:spPr>
          <a:xfrm>
            <a:off x="47328" y="68627"/>
            <a:ext cx="3744417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pt-BR" sz="2667" b="1" dirty="0">
                <a:solidFill>
                  <a:prstClr val="white"/>
                </a:solidFill>
              </a:rPr>
              <a:t>Bancada</a:t>
            </a:r>
          </a:p>
        </p:txBody>
      </p:sp>
      <p:pic>
        <p:nvPicPr>
          <p:cNvPr id="11" name="Imagem 10" descr="camar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7382" y="0"/>
            <a:ext cx="11058956" cy="7365437"/>
          </a:xfrm>
          <a:prstGeom prst="rect">
            <a:avLst/>
          </a:prstGeom>
        </p:spPr>
      </p:pic>
      <p:sp>
        <p:nvSpPr>
          <p:cNvPr id="8" name="Retângulo 7"/>
          <p:cNvSpPr/>
          <p:nvPr/>
        </p:nvSpPr>
        <p:spPr>
          <a:xfrm rot="5400000">
            <a:off x="1254481" y="1598455"/>
            <a:ext cx="1248136" cy="37570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pt-BR" sz="2400">
              <a:solidFill>
                <a:prstClr val="white"/>
              </a:solidFill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239347" y="3044957"/>
            <a:ext cx="3264365" cy="913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pt-BR" sz="2667" b="1" dirty="0">
                <a:solidFill>
                  <a:prstClr val="white"/>
                </a:solidFill>
              </a:rPr>
              <a:t>Pauta Municipalista na Câmara</a:t>
            </a:r>
          </a:p>
        </p:txBody>
      </p:sp>
    </p:spTree>
    <p:extLst>
      <p:ext uri="{BB962C8B-B14F-4D97-AF65-F5344CB8AC3E}">
        <p14:creationId xmlns:p14="http://schemas.microsoft.com/office/powerpoint/2010/main" val="2776215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552" y="1028734"/>
            <a:ext cx="8544949" cy="5696633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 rot="5400000">
            <a:off x="1583502" y="-1659566"/>
            <a:ext cx="768084" cy="403245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pt-BR" sz="2400">
              <a:solidFill>
                <a:prstClr val="white"/>
              </a:solidFill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47328" y="68627"/>
            <a:ext cx="3744417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pt-BR" sz="2667" b="1" dirty="0">
                <a:solidFill>
                  <a:prstClr val="white"/>
                </a:solidFill>
              </a:rPr>
              <a:t>Reunião da Bancada FNP</a:t>
            </a:r>
          </a:p>
        </p:txBody>
      </p:sp>
    </p:spTree>
    <p:extLst>
      <p:ext uri="{BB962C8B-B14F-4D97-AF65-F5344CB8AC3E}">
        <p14:creationId xmlns:p14="http://schemas.microsoft.com/office/powerpoint/2010/main" val="30348860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Retângulo 102"/>
          <p:cNvSpPr/>
          <p:nvPr/>
        </p:nvSpPr>
        <p:spPr>
          <a:xfrm rot="5400000">
            <a:off x="1583502" y="-1659566"/>
            <a:ext cx="768084" cy="403245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pt-BR" sz="2400">
              <a:solidFill>
                <a:prstClr val="white"/>
              </a:solidFill>
            </a:endParaRPr>
          </a:p>
        </p:txBody>
      </p:sp>
      <p:sp>
        <p:nvSpPr>
          <p:cNvPr id="104" name="CaixaDeTexto 103"/>
          <p:cNvSpPr txBox="1"/>
          <p:nvPr/>
        </p:nvSpPr>
        <p:spPr>
          <a:xfrm>
            <a:off x="47328" y="68627"/>
            <a:ext cx="3744417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pt-BR" sz="2667" b="1" dirty="0">
                <a:solidFill>
                  <a:prstClr val="white"/>
                </a:solidFill>
              </a:rPr>
              <a:t>Bancada</a:t>
            </a:r>
          </a:p>
        </p:txBody>
      </p:sp>
      <p:pic>
        <p:nvPicPr>
          <p:cNvPr id="105" name="Picture 3" descr="C:\Users\PAULA~1.AGU\AppData\Local\Temp\Rar$DIa0.134\Logo FNP 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559819" y="1"/>
            <a:ext cx="1632181" cy="703927"/>
          </a:xfrm>
          <a:prstGeom prst="rect">
            <a:avLst/>
          </a:prstGeom>
          <a:noFill/>
        </p:spPr>
      </p:pic>
      <p:sp>
        <p:nvSpPr>
          <p:cNvPr id="10" name="Retângulo 9"/>
          <p:cNvSpPr/>
          <p:nvPr/>
        </p:nvSpPr>
        <p:spPr>
          <a:xfrm>
            <a:off x="719403" y="842897"/>
            <a:ext cx="10657184" cy="21850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/>
            <a:endParaRPr lang="pt-BR" sz="3733" dirty="0">
              <a:solidFill>
                <a:prstClr val="black"/>
              </a:solidFill>
            </a:endParaRPr>
          </a:p>
          <a:p>
            <a:pPr defTabSz="1219170"/>
            <a:r>
              <a:rPr lang="pt-BR" sz="3733" b="1" dirty="0">
                <a:solidFill>
                  <a:prstClr val="black"/>
                </a:solidFill>
              </a:rPr>
              <a:t>Objetivo</a:t>
            </a:r>
            <a:r>
              <a:rPr lang="pt-BR" sz="3733" dirty="0">
                <a:solidFill>
                  <a:prstClr val="black"/>
                </a:solidFill>
              </a:rPr>
              <a:t>: Articulação e interlocução política da pauta municipalista na Câmara dos Deputados. </a:t>
            </a:r>
            <a:r>
              <a:rPr lang="pt-BR" sz="3733" dirty="0" smtClean="0">
                <a:solidFill>
                  <a:prstClr val="black"/>
                </a:solidFill>
              </a:rPr>
              <a:t> </a:t>
            </a:r>
            <a:endParaRPr lang="pt-BR" sz="3733" dirty="0">
              <a:solidFill>
                <a:prstClr val="black"/>
              </a:solidFill>
            </a:endParaRPr>
          </a:p>
          <a:p>
            <a:pPr defTabSz="1219170"/>
            <a:endParaRPr lang="pt-BR" sz="2400" dirty="0">
              <a:solidFill>
                <a:prstClr val="black"/>
              </a:solidFill>
            </a:endParaRPr>
          </a:p>
        </p:txBody>
      </p:sp>
      <p:pic>
        <p:nvPicPr>
          <p:cNvPr id="6" name="Picture 2" descr="Foto do Deputado LUIZ LAURO FILH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7394" y="3290500"/>
            <a:ext cx="1796394" cy="2395192"/>
          </a:xfrm>
          <a:prstGeom prst="rect">
            <a:avLst/>
          </a:prstGeom>
          <a:noFill/>
        </p:spPr>
      </p:pic>
      <p:sp>
        <p:nvSpPr>
          <p:cNvPr id="2" name="Retângulo 1"/>
          <p:cNvSpPr/>
          <p:nvPr/>
        </p:nvSpPr>
        <p:spPr>
          <a:xfrm>
            <a:off x="2954214" y="4011042"/>
            <a:ext cx="883920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/>
            <a:r>
              <a:rPr lang="pt-BR" sz="3600" b="1" dirty="0">
                <a:solidFill>
                  <a:prstClr val="black"/>
                </a:solidFill>
              </a:rPr>
              <a:t>Deputado Luiz Lauro (PSB/SP) – </a:t>
            </a:r>
            <a:r>
              <a:rPr lang="pt-BR" sz="3600" dirty="0">
                <a:solidFill>
                  <a:prstClr val="black"/>
                </a:solidFill>
              </a:rPr>
              <a:t>coordenador da bancada indicado pela Diretoria </a:t>
            </a:r>
            <a:r>
              <a:rPr lang="pt-BR" sz="3600" dirty="0" smtClean="0">
                <a:solidFill>
                  <a:prstClr val="black"/>
                </a:solidFill>
              </a:rPr>
              <a:t>Executiva</a:t>
            </a:r>
            <a:endParaRPr lang="pt-BR" sz="3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6395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Retângulo 102"/>
          <p:cNvSpPr/>
          <p:nvPr/>
        </p:nvSpPr>
        <p:spPr>
          <a:xfrm rot="5400000">
            <a:off x="1583502" y="-1947599"/>
            <a:ext cx="768084" cy="403245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400"/>
          </a:p>
        </p:txBody>
      </p:sp>
      <p:sp>
        <p:nvSpPr>
          <p:cNvPr id="104" name="CaixaDeTexto 103"/>
          <p:cNvSpPr txBox="1"/>
          <p:nvPr/>
        </p:nvSpPr>
        <p:spPr>
          <a:xfrm>
            <a:off x="47328" y="-80810"/>
            <a:ext cx="3744417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667" b="1" dirty="0">
                <a:solidFill>
                  <a:schemeClr val="bg1"/>
                </a:solidFill>
              </a:rPr>
              <a:t>Bancada FNP na Câmara</a:t>
            </a:r>
          </a:p>
        </p:txBody>
      </p:sp>
      <p:pic>
        <p:nvPicPr>
          <p:cNvPr id="105" name="Picture 3" descr="C:\Users\PAULA~1.AGU\AppData\Local\Temp\Rar$DIa0.134\Logo FNP 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08502" y="1"/>
            <a:ext cx="1632181" cy="703927"/>
          </a:xfrm>
          <a:prstGeom prst="rect">
            <a:avLst/>
          </a:prstGeom>
          <a:noFill/>
        </p:spPr>
      </p:pic>
      <p:pic>
        <p:nvPicPr>
          <p:cNvPr id="54274" name="Picture 2" descr="Foto do Deputado LUIZ LAURO FILH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1424" y="1028733"/>
            <a:ext cx="1800200" cy="2400267"/>
          </a:xfrm>
          <a:prstGeom prst="rect">
            <a:avLst/>
          </a:prstGeom>
          <a:noFill/>
        </p:spPr>
      </p:pic>
      <p:sp>
        <p:nvSpPr>
          <p:cNvPr id="6" name="Retângulo 5"/>
          <p:cNvSpPr/>
          <p:nvPr/>
        </p:nvSpPr>
        <p:spPr>
          <a:xfrm>
            <a:off x="47328" y="3525011"/>
            <a:ext cx="3648405" cy="12211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467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Luiz Lauro</a:t>
            </a:r>
          </a:p>
          <a:p>
            <a:pPr algn="ctr"/>
            <a:r>
              <a:rPr lang="pt-BR" sz="1467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PSB / SP</a:t>
            </a:r>
          </a:p>
          <a:p>
            <a:pPr algn="ctr"/>
            <a:r>
              <a:rPr lang="pt-BR" sz="1467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Coordenador</a:t>
            </a:r>
          </a:p>
          <a:p>
            <a:pPr algn="ctr"/>
            <a:r>
              <a:rPr lang="pt-BR" sz="1467" dirty="0">
                <a:solidFill>
                  <a:schemeClr val="accent6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Campinas/SP</a:t>
            </a:r>
          </a:p>
          <a:p>
            <a:pPr algn="ctr"/>
            <a:r>
              <a:rPr lang="pt-BR" sz="1467" dirty="0">
                <a:solidFill>
                  <a:schemeClr val="accent6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Monte Alegre do Sul/SP</a:t>
            </a:r>
          </a:p>
        </p:txBody>
      </p:sp>
      <p:pic>
        <p:nvPicPr>
          <p:cNvPr id="47" name="Picture 38" descr="Foto do Deputado AELTON FREITA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89048" y="712589"/>
            <a:ext cx="1605261" cy="2140348"/>
          </a:xfrm>
          <a:prstGeom prst="rect">
            <a:avLst/>
          </a:prstGeom>
          <a:noFill/>
        </p:spPr>
      </p:pic>
      <p:sp>
        <p:nvSpPr>
          <p:cNvPr id="49" name="Retângulo 48"/>
          <p:cNvSpPr/>
          <p:nvPr/>
        </p:nvSpPr>
        <p:spPr>
          <a:xfrm>
            <a:off x="3695734" y="2916813"/>
            <a:ext cx="3193581" cy="7696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467" dirty="0" err="1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Aelton</a:t>
            </a:r>
            <a:r>
              <a:rPr lang="pt-BR" sz="1467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Freitas</a:t>
            </a:r>
          </a:p>
          <a:p>
            <a:pPr algn="ctr"/>
            <a:r>
              <a:rPr lang="pt-BR" sz="1467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PR/MG</a:t>
            </a:r>
          </a:p>
          <a:p>
            <a:pPr algn="ctr"/>
            <a:r>
              <a:rPr lang="pt-BR" sz="1467" dirty="0">
                <a:solidFill>
                  <a:schemeClr val="accent6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Uberaba/MG</a:t>
            </a:r>
          </a:p>
        </p:txBody>
      </p:sp>
      <p:pic>
        <p:nvPicPr>
          <p:cNvPr id="51" name="Picture 2" descr="Foto do Deputado ALCEU MOREIR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89315" y="740701"/>
            <a:ext cx="1607861" cy="2143815"/>
          </a:xfrm>
          <a:prstGeom prst="rect">
            <a:avLst/>
          </a:prstGeom>
          <a:noFill/>
        </p:spPr>
      </p:pic>
      <p:sp>
        <p:nvSpPr>
          <p:cNvPr id="53" name="Retângulo 52"/>
          <p:cNvSpPr/>
          <p:nvPr/>
        </p:nvSpPr>
        <p:spPr>
          <a:xfrm>
            <a:off x="5810455" y="2916813"/>
            <a:ext cx="3943332" cy="7696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467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Alceu Moreira</a:t>
            </a:r>
          </a:p>
          <a:p>
            <a:pPr algn="ctr"/>
            <a:r>
              <a:rPr lang="pt-BR" sz="1467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PMDB/RS</a:t>
            </a:r>
          </a:p>
          <a:p>
            <a:pPr algn="ctr"/>
            <a:r>
              <a:rPr lang="pt-BR" sz="1467" dirty="0">
                <a:solidFill>
                  <a:schemeClr val="accent6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Passo Fundo/RS</a:t>
            </a:r>
          </a:p>
        </p:txBody>
      </p:sp>
      <p:pic>
        <p:nvPicPr>
          <p:cNvPr id="54" name="Imagem 53" descr="André Abdon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119669" y="3909054"/>
            <a:ext cx="1656184" cy="2208245"/>
          </a:xfrm>
          <a:prstGeom prst="rect">
            <a:avLst/>
          </a:prstGeom>
        </p:spPr>
      </p:pic>
      <p:sp>
        <p:nvSpPr>
          <p:cNvPr id="55" name="Retângulo 54"/>
          <p:cNvSpPr/>
          <p:nvPr/>
        </p:nvSpPr>
        <p:spPr>
          <a:xfrm>
            <a:off x="2543606" y="6085165"/>
            <a:ext cx="2711041" cy="7696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467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André </a:t>
            </a:r>
            <a:r>
              <a:rPr lang="pt-BR" sz="1467" dirty="0" err="1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Abdon</a:t>
            </a:r>
            <a:endParaRPr lang="pt-BR" sz="1467" dirty="0">
              <a:solidFill>
                <a:srgbClr val="00206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ctr"/>
            <a:r>
              <a:rPr lang="pt-BR" sz="1467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PP/AP</a:t>
            </a:r>
          </a:p>
          <a:p>
            <a:pPr algn="ctr"/>
            <a:r>
              <a:rPr lang="pt-BR" sz="1467" dirty="0">
                <a:solidFill>
                  <a:schemeClr val="accent6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Macapá/AP</a:t>
            </a:r>
          </a:p>
        </p:txBody>
      </p:sp>
      <p:pic>
        <p:nvPicPr>
          <p:cNvPr id="56" name="Imagem 55" descr="ANDRÉ FIGUEIREDO DEP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824192" y="3876921"/>
            <a:ext cx="1650187" cy="2111895"/>
          </a:xfrm>
          <a:prstGeom prst="rect">
            <a:avLst/>
          </a:prstGeom>
        </p:spPr>
      </p:pic>
      <p:sp>
        <p:nvSpPr>
          <p:cNvPr id="57" name="Retângulo 56"/>
          <p:cNvSpPr/>
          <p:nvPr/>
        </p:nvSpPr>
        <p:spPr>
          <a:xfrm>
            <a:off x="7248128" y="5957021"/>
            <a:ext cx="2957501" cy="7696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467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André Figueiredo</a:t>
            </a:r>
          </a:p>
          <a:p>
            <a:pPr algn="ctr"/>
            <a:r>
              <a:rPr lang="pt-BR" sz="1467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PDT/CE</a:t>
            </a:r>
          </a:p>
          <a:p>
            <a:pPr algn="ctr"/>
            <a:r>
              <a:rPr lang="pt-BR" sz="1467" dirty="0">
                <a:solidFill>
                  <a:schemeClr val="accent6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Fortaleza/CE</a:t>
            </a:r>
          </a:p>
        </p:txBody>
      </p:sp>
      <p:pic>
        <p:nvPicPr>
          <p:cNvPr id="19" name="Imagem 18" descr="Átila Lira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0320470" y="4164953"/>
            <a:ext cx="1465389" cy="1953852"/>
          </a:xfrm>
          <a:prstGeom prst="rect">
            <a:avLst/>
          </a:prstGeom>
        </p:spPr>
      </p:pic>
      <p:sp>
        <p:nvSpPr>
          <p:cNvPr id="20" name="Retângulo 19"/>
          <p:cNvSpPr/>
          <p:nvPr/>
        </p:nvSpPr>
        <p:spPr>
          <a:xfrm>
            <a:off x="9527155" y="6085165"/>
            <a:ext cx="3193581" cy="7696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467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Átila Lira</a:t>
            </a:r>
          </a:p>
          <a:p>
            <a:pPr algn="ctr"/>
            <a:r>
              <a:rPr lang="pt-BR" sz="1467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PSB/PI</a:t>
            </a:r>
          </a:p>
          <a:p>
            <a:pPr algn="ctr"/>
            <a:r>
              <a:rPr lang="pt-BR" sz="1467" dirty="0">
                <a:solidFill>
                  <a:schemeClr val="accent6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Teresina/PI</a:t>
            </a:r>
          </a:p>
        </p:txBody>
      </p:sp>
      <p:pic>
        <p:nvPicPr>
          <p:cNvPr id="23" name="Imagem 22" descr="Ana Perugini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9168341" y="836712"/>
            <a:ext cx="1541264" cy="2055019"/>
          </a:xfrm>
          <a:prstGeom prst="rect">
            <a:avLst/>
          </a:prstGeom>
        </p:spPr>
      </p:pic>
      <p:sp>
        <p:nvSpPr>
          <p:cNvPr id="24" name="Retângulo 23"/>
          <p:cNvSpPr/>
          <p:nvPr/>
        </p:nvSpPr>
        <p:spPr>
          <a:xfrm>
            <a:off x="8016214" y="2916813"/>
            <a:ext cx="3943332" cy="7696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467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Ana </a:t>
            </a:r>
            <a:r>
              <a:rPr lang="pt-BR" sz="1467" dirty="0" err="1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Perugini</a:t>
            </a:r>
            <a:endParaRPr lang="pt-BR" sz="1467" dirty="0">
              <a:solidFill>
                <a:srgbClr val="00206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ctr"/>
            <a:r>
              <a:rPr lang="pt-BR" sz="1467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PT/SP</a:t>
            </a:r>
          </a:p>
          <a:p>
            <a:pPr algn="ctr"/>
            <a:r>
              <a:rPr lang="pt-BR" sz="1467" dirty="0">
                <a:solidFill>
                  <a:schemeClr val="accent6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Cosmópolis/SP</a:t>
            </a:r>
          </a:p>
        </p:txBody>
      </p:sp>
      <p:pic>
        <p:nvPicPr>
          <p:cNvPr id="25" name="Imagem 24" descr="André de Paula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519936" y="4005064"/>
            <a:ext cx="1536171" cy="2048227"/>
          </a:xfrm>
          <a:prstGeom prst="rect">
            <a:avLst/>
          </a:prstGeom>
        </p:spPr>
      </p:pic>
      <p:sp>
        <p:nvSpPr>
          <p:cNvPr id="26" name="Retângulo 25"/>
          <p:cNvSpPr/>
          <p:nvPr/>
        </p:nvSpPr>
        <p:spPr>
          <a:xfrm>
            <a:off x="4825120" y="6021289"/>
            <a:ext cx="2999073" cy="7696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467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André de Paula</a:t>
            </a:r>
          </a:p>
          <a:p>
            <a:pPr algn="ctr"/>
            <a:r>
              <a:rPr lang="pt-BR" sz="1467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PSD/AP</a:t>
            </a:r>
          </a:p>
          <a:p>
            <a:pPr algn="ctr"/>
            <a:r>
              <a:rPr lang="pt-BR" sz="1467" dirty="0">
                <a:solidFill>
                  <a:schemeClr val="accent6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Jaboatão dos Guararapes/PE</a:t>
            </a:r>
          </a:p>
        </p:txBody>
      </p:sp>
    </p:spTree>
    <p:extLst>
      <p:ext uri="{BB962C8B-B14F-4D97-AF65-F5344CB8AC3E}">
        <p14:creationId xmlns:p14="http://schemas.microsoft.com/office/powerpoint/2010/main" val="3242001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Retângulo 102"/>
          <p:cNvSpPr/>
          <p:nvPr/>
        </p:nvSpPr>
        <p:spPr>
          <a:xfrm rot="5400000">
            <a:off x="1583502" y="-1947599"/>
            <a:ext cx="768084" cy="403245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400"/>
          </a:p>
        </p:txBody>
      </p:sp>
      <p:sp>
        <p:nvSpPr>
          <p:cNvPr id="104" name="CaixaDeTexto 103"/>
          <p:cNvSpPr txBox="1"/>
          <p:nvPr/>
        </p:nvSpPr>
        <p:spPr>
          <a:xfrm>
            <a:off x="47328" y="-80810"/>
            <a:ext cx="3744417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667" b="1" dirty="0">
                <a:solidFill>
                  <a:schemeClr val="bg1"/>
                </a:solidFill>
              </a:rPr>
              <a:t>Bancada FNP na Câmara</a:t>
            </a:r>
          </a:p>
        </p:txBody>
      </p:sp>
      <p:pic>
        <p:nvPicPr>
          <p:cNvPr id="105" name="Picture 3" descr="C:\Users\PAULA~1.AGU\AppData\Local\Temp\Rar$DIa0.134\Logo FNP 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08502" y="1"/>
            <a:ext cx="1632181" cy="703927"/>
          </a:xfrm>
          <a:prstGeom prst="rect">
            <a:avLst/>
          </a:prstGeom>
          <a:noFill/>
        </p:spPr>
      </p:pic>
      <p:pic>
        <p:nvPicPr>
          <p:cNvPr id="25" name="Imagem 24" descr="Augusto Coutinh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15413" y="740702"/>
            <a:ext cx="1725208" cy="2207908"/>
          </a:xfrm>
          <a:prstGeom prst="rect">
            <a:avLst/>
          </a:prstGeom>
        </p:spPr>
      </p:pic>
      <p:sp>
        <p:nvSpPr>
          <p:cNvPr id="26" name="Retângulo 25"/>
          <p:cNvSpPr/>
          <p:nvPr/>
        </p:nvSpPr>
        <p:spPr>
          <a:xfrm>
            <a:off x="190882" y="2948947"/>
            <a:ext cx="2957501" cy="7696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467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Augusto Coutinho</a:t>
            </a:r>
          </a:p>
          <a:p>
            <a:pPr algn="ctr"/>
            <a:r>
              <a:rPr lang="pt-BR" sz="1467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SD/PE</a:t>
            </a:r>
          </a:p>
          <a:p>
            <a:pPr algn="ctr"/>
            <a:r>
              <a:rPr lang="pt-BR" sz="1467" dirty="0">
                <a:solidFill>
                  <a:schemeClr val="accent6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Olinda/PE</a:t>
            </a:r>
          </a:p>
        </p:txBody>
      </p:sp>
      <p:pic>
        <p:nvPicPr>
          <p:cNvPr id="27" name="Picture 20" descr="Foto do Deputado BALEIA ROSSI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87755" y="932723"/>
            <a:ext cx="1601979" cy="2050200"/>
          </a:xfrm>
          <a:prstGeom prst="rect">
            <a:avLst/>
          </a:prstGeom>
          <a:noFill/>
        </p:spPr>
      </p:pic>
      <p:sp>
        <p:nvSpPr>
          <p:cNvPr id="28" name="Retângulo 27"/>
          <p:cNvSpPr/>
          <p:nvPr/>
        </p:nvSpPr>
        <p:spPr>
          <a:xfrm>
            <a:off x="2716798" y="2948947"/>
            <a:ext cx="4051277" cy="9954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467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Baleia Rossi</a:t>
            </a:r>
          </a:p>
          <a:p>
            <a:pPr algn="ctr"/>
            <a:r>
              <a:rPr lang="pt-BR" sz="1467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PMDB/SP</a:t>
            </a:r>
          </a:p>
          <a:p>
            <a:pPr algn="ctr"/>
            <a:r>
              <a:rPr lang="pt-BR" sz="1467" dirty="0">
                <a:solidFill>
                  <a:schemeClr val="accent6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Ribeirão Preto/SP, Jaguariúna/SP e </a:t>
            </a:r>
          </a:p>
          <a:p>
            <a:pPr algn="ctr"/>
            <a:r>
              <a:rPr lang="pt-BR" sz="1467" dirty="0">
                <a:solidFill>
                  <a:schemeClr val="accent6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Caraguatatuba/SP</a:t>
            </a:r>
          </a:p>
        </p:txBody>
      </p:sp>
      <p:pic>
        <p:nvPicPr>
          <p:cNvPr id="29" name="Picture 4" descr="Foto do Deputado BETO MANSUR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503608" y="740702"/>
            <a:ext cx="1708869" cy="2186999"/>
          </a:xfrm>
          <a:prstGeom prst="rect">
            <a:avLst/>
          </a:prstGeom>
          <a:noFill/>
        </p:spPr>
      </p:pic>
      <p:sp>
        <p:nvSpPr>
          <p:cNvPr id="30" name="Retângulo 29"/>
          <p:cNvSpPr/>
          <p:nvPr/>
        </p:nvSpPr>
        <p:spPr>
          <a:xfrm>
            <a:off x="8927544" y="2916813"/>
            <a:ext cx="2833085" cy="7696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467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Beto Mansur</a:t>
            </a:r>
          </a:p>
          <a:p>
            <a:pPr algn="ctr"/>
            <a:r>
              <a:rPr lang="pt-BR" sz="1467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PRB/SP</a:t>
            </a:r>
          </a:p>
          <a:p>
            <a:pPr algn="ctr"/>
            <a:r>
              <a:rPr lang="pt-BR" sz="1467" dirty="0">
                <a:solidFill>
                  <a:schemeClr val="accent6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Praia Grande/SP</a:t>
            </a:r>
          </a:p>
        </p:txBody>
      </p:sp>
      <p:pic>
        <p:nvPicPr>
          <p:cNvPr id="31" name="Imagem 30" descr="Betinho Gomes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672064" y="740701"/>
            <a:ext cx="1632181" cy="2176243"/>
          </a:xfrm>
          <a:prstGeom prst="rect">
            <a:avLst/>
          </a:prstGeom>
        </p:spPr>
      </p:pic>
      <p:sp>
        <p:nvSpPr>
          <p:cNvPr id="32" name="Retângulo 31"/>
          <p:cNvSpPr/>
          <p:nvPr/>
        </p:nvSpPr>
        <p:spPr>
          <a:xfrm>
            <a:off x="5663490" y="2948947"/>
            <a:ext cx="3696873" cy="7696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467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Betinho Gomes</a:t>
            </a:r>
          </a:p>
          <a:p>
            <a:pPr algn="ctr"/>
            <a:r>
              <a:rPr lang="pt-BR" sz="1467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PSDB/PE</a:t>
            </a:r>
          </a:p>
          <a:p>
            <a:pPr algn="ctr"/>
            <a:r>
              <a:rPr lang="pt-BR" sz="1467" dirty="0">
                <a:solidFill>
                  <a:schemeClr val="accent6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Moreno/PE</a:t>
            </a:r>
          </a:p>
        </p:txBody>
      </p:sp>
      <p:pic>
        <p:nvPicPr>
          <p:cNvPr id="33" name="Imagem 32" descr="Bruna Furlan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911424" y="3909053"/>
            <a:ext cx="1584176" cy="2112235"/>
          </a:xfrm>
          <a:prstGeom prst="rect">
            <a:avLst/>
          </a:prstGeom>
        </p:spPr>
      </p:pic>
      <p:sp>
        <p:nvSpPr>
          <p:cNvPr id="34" name="Retângulo 33"/>
          <p:cNvSpPr/>
          <p:nvPr/>
        </p:nvSpPr>
        <p:spPr>
          <a:xfrm>
            <a:off x="239349" y="6085166"/>
            <a:ext cx="2976331" cy="7696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467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Bruna Furlan</a:t>
            </a:r>
          </a:p>
          <a:p>
            <a:pPr algn="ctr"/>
            <a:r>
              <a:rPr lang="pt-BR" sz="1467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PSDB/SP</a:t>
            </a:r>
          </a:p>
          <a:p>
            <a:pPr algn="ctr"/>
            <a:r>
              <a:rPr lang="pt-BR" sz="1467" dirty="0">
                <a:solidFill>
                  <a:schemeClr val="accent6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Santana de Parnaíba/SP</a:t>
            </a:r>
          </a:p>
        </p:txBody>
      </p:sp>
      <p:pic>
        <p:nvPicPr>
          <p:cNvPr id="35" name="Imagem 34" descr="Caio Narcio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983765" y="4068942"/>
            <a:ext cx="1570360" cy="2093813"/>
          </a:xfrm>
          <a:prstGeom prst="rect">
            <a:avLst/>
          </a:prstGeom>
        </p:spPr>
      </p:pic>
      <p:sp>
        <p:nvSpPr>
          <p:cNvPr id="36" name="Retângulo 35"/>
          <p:cNvSpPr/>
          <p:nvPr/>
        </p:nvSpPr>
        <p:spPr>
          <a:xfrm>
            <a:off x="3311691" y="6085165"/>
            <a:ext cx="2976331" cy="7696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467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Caio </a:t>
            </a:r>
            <a:r>
              <a:rPr lang="pt-BR" sz="1467" dirty="0" err="1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Narcio</a:t>
            </a:r>
            <a:endParaRPr lang="pt-BR" sz="1467" dirty="0">
              <a:solidFill>
                <a:srgbClr val="00206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ctr"/>
            <a:r>
              <a:rPr lang="pt-BR" sz="1467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PSDB/MG</a:t>
            </a:r>
          </a:p>
          <a:p>
            <a:pPr algn="ctr"/>
            <a:r>
              <a:rPr lang="pt-BR" sz="1467" dirty="0">
                <a:solidFill>
                  <a:schemeClr val="accent6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Contagem/MG</a:t>
            </a:r>
          </a:p>
        </p:txBody>
      </p:sp>
      <p:pic>
        <p:nvPicPr>
          <p:cNvPr id="37" name="Imagem 36" descr="Carlos Melles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864085" y="3977681"/>
            <a:ext cx="1536171" cy="2048228"/>
          </a:xfrm>
          <a:prstGeom prst="rect">
            <a:avLst/>
          </a:prstGeom>
        </p:spPr>
      </p:pic>
      <p:sp>
        <p:nvSpPr>
          <p:cNvPr id="38" name="Retângulo 37"/>
          <p:cNvSpPr/>
          <p:nvPr/>
        </p:nvSpPr>
        <p:spPr>
          <a:xfrm>
            <a:off x="6192011" y="6057781"/>
            <a:ext cx="2976331" cy="7696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467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Carlos </a:t>
            </a:r>
            <a:r>
              <a:rPr lang="pt-BR" sz="1467" dirty="0" err="1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Melles</a:t>
            </a:r>
            <a:endParaRPr lang="pt-BR" sz="1467" dirty="0">
              <a:solidFill>
                <a:srgbClr val="00206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ctr"/>
            <a:r>
              <a:rPr lang="pt-BR" sz="1467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DEM/MG</a:t>
            </a:r>
          </a:p>
          <a:p>
            <a:pPr algn="ctr"/>
            <a:r>
              <a:rPr lang="pt-BR" sz="1467" dirty="0">
                <a:solidFill>
                  <a:schemeClr val="accent6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Curvelo/MG</a:t>
            </a:r>
          </a:p>
        </p:txBody>
      </p:sp>
      <p:pic>
        <p:nvPicPr>
          <p:cNvPr id="39" name="Imagem 38" descr="Carlos Zaratini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9552384" y="4059979"/>
            <a:ext cx="1570360" cy="2093813"/>
          </a:xfrm>
          <a:prstGeom prst="rect">
            <a:avLst/>
          </a:prstGeom>
        </p:spPr>
      </p:pic>
      <p:sp>
        <p:nvSpPr>
          <p:cNvPr id="40" name="Retângulo 39"/>
          <p:cNvSpPr/>
          <p:nvPr/>
        </p:nvSpPr>
        <p:spPr>
          <a:xfrm>
            <a:off x="8784299" y="6057781"/>
            <a:ext cx="2976331" cy="7696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467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Carlos </a:t>
            </a:r>
            <a:r>
              <a:rPr lang="pt-BR" sz="1467" dirty="0" err="1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Zaratini</a:t>
            </a:r>
            <a:endParaRPr lang="pt-BR" sz="1467" dirty="0">
              <a:solidFill>
                <a:srgbClr val="00206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ctr"/>
            <a:r>
              <a:rPr lang="pt-BR" sz="1467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PT/SP</a:t>
            </a:r>
          </a:p>
          <a:p>
            <a:pPr algn="ctr"/>
            <a:r>
              <a:rPr lang="pt-BR" sz="1467" dirty="0">
                <a:solidFill>
                  <a:schemeClr val="accent6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Araraquara/SP</a:t>
            </a:r>
          </a:p>
        </p:txBody>
      </p:sp>
    </p:spTree>
    <p:extLst>
      <p:ext uri="{BB962C8B-B14F-4D97-AF65-F5344CB8AC3E}">
        <p14:creationId xmlns:p14="http://schemas.microsoft.com/office/powerpoint/2010/main" val="83491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8" descr="Foto do Deputado COVATTI FILH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35893" y="740702"/>
            <a:ext cx="1656184" cy="2208245"/>
          </a:xfrm>
          <a:prstGeom prst="rect">
            <a:avLst/>
          </a:prstGeom>
          <a:noFill/>
        </p:spPr>
      </p:pic>
      <p:sp>
        <p:nvSpPr>
          <p:cNvPr id="103" name="Retângulo 102"/>
          <p:cNvSpPr/>
          <p:nvPr/>
        </p:nvSpPr>
        <p:spPr>
          <a:xfrm rot="5400000">
            <a:off x="1583502" y="-1659566"/>
            <a:ext cx="768084" cy="403245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400"/>
          </a:p>
        </p:txBody>
      </p:sp>
      <p:sp>
        <p:nvSpPr>
          <p:cNvPr id="104" name="CaixaDeTexto 103"/>
          <p:cNvSpPr txBox="1"/>
          <p:nvPr/>
        </p:nvSpPr>
        <p:spPr>
          <a:xfrm>
            <a:off x="47328" y="68627"/>
            <a:ext cx="3744417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667" b="1" dirty="0">
                <a:solidFill>
                  <a:schemeClr val="bg1"/>
                </a:solidFill>
              </a:rPr>
              <a:t>Bancada FNP na Câmara</a:t>
            </a:r>
          </a:p>
        </p:txBody>
      </p:sp>
      <p:pic>
        <p:nvPicPr>
          <p:cNvPr id="105" name="Picture 3" descr="C:\Users\PAULA~1.AGU\AppData\Local\Temp\Rar$DIa0.134\Logo FNP 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08502" y="1"/>
            <a:ext cx="1632181" cy="703927"/>
          </a:xfrm>
          <a:prstGeom prst="rect">
            <a:avLst/>
          </a:prstGeom>
          <a:noFill/>
        </p:spPr>
      </p:pic>
      <p:sp>
        <p:nvSpPr>
          <p:cNvPr id="28" name="Retângulo 27"/>
          <p:cNvSpPr/>
          <p:nvPr/>
        </p:nvSpPr>
        <p:spPr>
          <a:xfrm>
            <a:off x="4385322" y="2852936"/>
            <a:ext cx="3246849" cy="7696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467" dirty="0" err="1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Covatti</a:t>
            </a:r>
            <a:r>
              <a:rPr lang="pt-BR" sz="1467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Filho</a:t>
            </a:r>
          </a:p>
          <a:p>
            <a:pPr algn="ctr"/>
            <a:r>
              <a:rPr lang="pt-BR" sz="1467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PP/RS</a:t>
            </a:r>
          </a:p>
          <a:p>
            <a:pPr algn="ctr"/>
            <a:r>
              <a:rPr lang="pt-BR" sz="1467" dirty="0">
                <a:solidFill>
                  <a:schemeClr val="accent6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Uruguaiana/RS</a:t>
            </a:r>
          </a:p>
        </p:txBody>
      </p:sp>
      <p:pic>
        <p:nvPicPr>
          <p:cNvPr id="29" name="Picture 34" descr="Foto do Deputado DANIEL VILEL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54336" y="740702"/>
            <a:ext cx="1632181" cy="2176241"/>
          </a:xfrm>
          <a:prstGeom prst="rect">
            <a:avLst/>
          </a:prstGeom>
          <a:noFill/>
        </p:spPr>
      </p:pic>
      <p:sp>
        <p:nvSpPr>
          <p:cNvPr id="32" name="Retângulo 31"/>
          <p:cNvSpPr/>
          <p:nvPr/>
        </p:nvSpPr>
        <p:spPr>
          <a:xfrm>
            <a:off x="6974283" y="2884810"/>
            <a:ext cx="2674112" cy="7696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467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Daniel Vilela</a:t>
            </a:r>
          </a:p>
          <a:p>
            <a:pPr algn="ctr"/>
            <a:r>
              <a:rPr lang="pt-BR" sz="1467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PMDB/GO</a:t>
            </a:r>
          </a:p>
          <a:p>
            <a:pPr algn="ctr"/>
            <a:r>
              <a:rPr lang="pt-BR" sz="1467" dirty="0">
                <a:solidFill>
                  <a:schemeClr val="accent6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Aparecida de Goiânia/GO</a:t>
            </a:r>
          </a:p>
        </p:txBody>
      </p:sp>
      <p:pic>
        <p:nvPicPr>
          <p:cNvPr id="35" name="Imagem 34" descr="Chico D´Ângelo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831637" y="836712"/>
            <a:ext cx="1522355" cy="2029805"/>
          </a:xfrm>
          <a:prstGeom prst="rect">
            <a:avLst/>
          </a:prstGeom>
        </p:spPr>
      </p:pic>
      <p:sp>
        <p:nvSpPr>
          <p:cNvPr id="36" name="Retângulo 35"/>
          <p:cNvSpPr/>
          <p:nvPr/>
        </p:nvSpPr>
        <p:spPr>
          <a:xfrm>
            <a:off x="2063552" y="2849449"/>
            <a:ext cx="2976331" cy="12211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467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Chico D´Ângelo</a:t>
            </a:r>
          </a:p>
          <a:p>
            <a:pPr algn="ctr"/>
            <a:r>
              <a:rPr lang="pt-BR" sz="1467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PT/RJ</a:t>
            </a:r>
          </a:p>
          <a:p>
            <a:pPr algn="ctr"/>
            <a:r>
              <a:rPr lang="pt-BR" sz="1467" dirty="0">
                <a:solidFill>
                  <a:schemeClr val="accent6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Niterói/RJ</a:t>
            </a:r>
          </a:p>
          <a:p>
            <a:pPr algn="ctr"/>
            <a:endParaRPr lang="pt-BR" sz="1467" dirty="0">
              <a:solidFill>
                <a:srgbClr val="00206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ctr"/>
            <a:endParaRPr lang="pt-BR" sz="1467" dirty="0">
              <a:solidFill>
                <a:srgbClr val="00206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0" name="Retângulo 29"/>
          <p:cNvSpPr/>
          <p:nvPr/>
        </p:nvSpPr>
        <p:spPr>
          <a:xfrm>
            <a:off x="9350871" y="2756925"/>
            <a:ext cx="2697791" cy="9954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467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Danilo Cabral </a:t>
            </a:r>
          </a:p>
          <a:p>
            <a:pPr algn="ctr"/>
            <a:r>
              <a:rPr lang="pt-BR" sz="1467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PSB/PE</a:t>
            </a:r>
          </a:p>
          <a:p>
            <a:pPr algn="ctr"/>
            <a:r>
              <a:rPr lang="pt-BR" sz="1467" dirty="0">
                <a:solidFill>
                  <a:schemeClr val="accent6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Cabo de Santo Agostinho/PE e Recife/PE</a:t>
            </a:r>
          </a:p>
        </p:txBody>
      </p:sp>
      <p:pic>
        <p:nvPicPr>
          <p:cNvPr id="31" name="Imagem 30" descr="Danilo Cabral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022945" y="836712"/>
            <a:ext cx="1440160" cy="1920213"/>
          </a:xfrm>
          <a:prstGeom prst="rect">
            <a:avLst/>
          </a:prstGeom>
        </p:spPr>
      </p:pic>
      <p:sp>
        <p:nvSpPr>
          <p:cNvPr id="33" name="Retângulo 32"/>
          <p:cNvSpPr/>
          <p:nvPr/>
        </p:nvSpPr>
        <p:spPr>
          <a:xfrm>
            <a:off x="4847861" y="5859464"/>
            <a:ext cx="5184576" cy="9954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467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Domingos Sávio</a:t>
            </a:r>
          </a:p>
          <a:p>
            <a:pPr algn="ctr"/>
            <a:r>
              <a:rPr lang="pt-BR" sz="1467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PSDB/MG</a:t>
            </a:r>
          </a:p>
          <a:p>
            <a:pPr algn="ctr"/>
            <a:r>
              <a:rPr lang="pt-BR" sz="1467" dirty="0">
                <a:solidFill>
                  <a:schemeClr val="accent6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Contagem/MG, Carmo do </a:t>
            </a:r>
            <a:r>
              <a:rPr lang="pt-BR" sz="1467" dirty="0" err="1">
                <a:solidFill>
                  <a:schemeClr val="accent6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Cajuru</a:t>
            </a:r>
            <a:r>
              <a:rPr lang="pt-BR" sz="1467" dirty="0">
                <a:solidFill>
                  <a:schemeClr val="accent6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/MG</a:t>
            </a:r>
          </a:p>
          <a:p>
            <a:pPr algn="ctr"/>
            <a:r>
              <a:rPr lang="pt-BR" sz="1467" dirty="0">
                <a:solidFill>
                  <a:schemeClr val="accent6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Coronel </a:t>
            </a:r>
            <a:r>
              <a:rPr lang="pt-BR" sz="1467" dirty="0" err="1">
                <a:solidFill>
                  <a:schemeClr val="accent6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Fabriciano</a:t>
            </a:r>
            <a:r>
              <a:rPr lang="pt-BR" sz="1467" dirty="0">
                <a:solidFill>
                  <a:schemeClr val="accent6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/MG</a:t>
            </a:r>
          </a:p>
        </p:txBody>
      </p:sp>
      <p:sp>
        <p:nvSpPr>
          <p:cNvPr id="34" name="Retângulo 33"/>
          <p:cNvSpPr/>
          <p:nvPr/>
        </p:nvSpPr>
        <p:spPr>
          <a:xfrm>
            <a:off x="9072331" y="6085165"/>
            <a:ext cx="2976331" cy="7696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467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Edmar Arruda</a:t>
            </a:r>
          </a:p>
          <a:p>
            <a:pPr algn="ctr"/>
            <a:r>
              <a:rPr lang="pt-BR" sz="1467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PSD/PR</a:t>
            </a:r>
          </a:p>
          <a:p>
            <a:pPr algn="ctr"/>
            <a:r>
              <a:rPr lang="pt-BR" sz="1467" dirty="0">
                <a:solidFill>
                  <a:schemeClr val="accent6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Maringá/PR</a:t>
            </a:r>
          </a:p>
        </p:txBody>
      </p:sp>
      <p:pic>
        <p:nvPicPr>
          <p:cNvPr id="37" name="Imagem 36" descr="Domingos Sávio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672064" y="3877051"/>
            <a:ext cx="1536171" cy="2048227"/>
          </a:xfrm>
          <a:prstGeom prst="rect">
            <a:avLst/>
          </a:prstGeom>
        </p:spPr>
      </p:pic>
      <p:pic>
        <p:nvPicPr>
          <p:cNvPr id="42" name="Imagem 41" descr="Edmar Arruda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9691307" y="4101075"/>
            <a:ext cx="1493259" cy="1991012"/>
          </a:xfrm>
          <a:prstGeom prst="rect">
            <a:avLst/>
          </a:prstGeom>
        </p:spPr>
      </p:pic>
      <p:pic>
        <p:nvPicPr>
          <p:cNvPr id="43" name="Imagem 42" descr="DIEGO ANDRADE DEP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007435" y="4206763"/>
            <a:ext cx="1440160" cy="1920213"/>
          </a:xfrm>
          <a:prstGeom prst="rect">
            <a:avLst/>
          </a:prstGeom>
        </p:spPr>
      </p:pic>
      <p:sp>
        <p:nvSpPr>
          <p:cNvPr id="44" name="Retângulo 43"/>
          <p:cNvSpPr/>
          <p:nvPr/>
        </p:nvSpPr>
        <p:spPr>
          <a:xfrm>
            <a:off x="431371" y="5838944"/>
            <a:ext cx="2721864" cy="10158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pt-BR" sz="1600" dirty="0">
              <a:solidFill>
                <a:srgbClr val="002060"/>
              </a:solidFill>
            </a:endParaRPr>
          </a:p>
          <a:p>
            <a:pPr algn="ctr"/>
            <a:r>
              <a:rPr lang="pt-BR" sz="1467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Diego Andrade</a:t>
            </a:r>
          </a:p>
          <a:p>
            <a:pPr algn="ctr"/>
            <a:r>
              <a:rPr lang="pt-BR" sz="1467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PSD/MG</a:t>
            </a:r>
          </a:p>
          <a:p>
            <a:pPr algn="ctr"/>
            <a:r>
              <a:rPr lang="pt-BR" sz="1467" dirty="0">
                <a:solidFill>
                  <a:schemeClr val="accent6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Pará de Minas/MG</a:t>
            </a:r>
          </a:p>
        </p:txBody>
      </p:sp>
      <p:pic>
        <p:nvPicPr>
          <p:cNvPr id="45" name="Imagem 44" descr="Dilceu Sperafico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695733" y="4101075"/>
            <a:ext cx="1440160" cy="1920213"/>
          </a:xfrm>
          <a:prstGeom prst="rect">
            <a:avLst/>
          </a:prstGeom>
        </p:spPr>
      </p:pic>
      <p:sp>
        <p:nvSpPr>
          <p:cNvPr id="46" name="Retângulo 45"/>
          <p:cNvSpPr/>
          <p:nvPr/>
        </p:nvSpPr>
        <p:spPr>
          <a:xfrm>
            <a:off x="3119669" y="5733256"/>
            <a:ext cx="2721864" cy="10158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pt-BR" sz="1600" dirty="0">
              <a:solidFill>
                <a:srgbClr val="002060"/>
              </a:solidFill>
            </a:endParaRPr>
          </a:p>
          <a:p>
            <a:pPr algn="ctr"/>
            <a:r>
              <a:rPr lang="pt-BR" sz="1467" dirty="0" err="1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Dilceu</a:t>
            </a:r>
            <a:r>
              <a:rPr lang="pt-BR" sz="1467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pt-BR" sz="1467" dirty="0" err="1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Sperafico</a:t>
            </a:r>
            <a:endParaRPr lang="pt-BR" sz="1467" dirty="0">
              <a:solidFill>
                <a:srgbClr val="00206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ctr"/>
            <a:r>
              <a:rPr lang="pt-BR" sz="1467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PP/PR</a:t>
            </a:r>
          </a:p>
          <a:p>
            <a:pPr algn="ctr"/>
            <a:r>
              <a:rPr lang="pt-BR" sz="1467" dirty="0">
                <a:solidFill>
                  <a:schemeClr val="accent6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Toledo/PR</a:t>
            </a:r>
          </a:p>
        </p:txBody>
      </p:sp>
      <p:pic>
        <p:nvPicPr>
          <p:cNvPr id="48" name="Imagem 47" descr="Celson Pansera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431371" y="740702"/>
            <a:ext cx="1570360" cy="2093813"/>
          </a:xfrm>
          <a:prstGeom prst="rect">
            <a:avLst/>
          </a:prstGeom>
        </p:spPr>
      </p:pic>
      <p:sp>
        <p:nvSpPr>
          <p:cNvPr id="49" name="Retângulo 48"/>
          <p:cNvSpPr/>
          <p:nvPr/>
        </p:nvSpPr>
        <p:spPr>
          <a:xfrm>
            <a:off x="-240704" y="2756925"/>
            <a:ext cx="2976331" cy="12211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467" dirty="0" err="1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Celson</a:t>
            </a:r>
            <a:r>
              <a:rPr lang="pt-BR" sz="1467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pt-BR" sz="1467" dirty="0" err="1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Pansera</a:t>
            </a:r>
            <a:endParaRPr lang="pt-BR" sz="1467" dirty="0">
              <a:solidFill>
                <a:srgbClr val="00206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ctr"/>
            <a:r>
              <a:rPr lang="pt-BR" sz="1467" dirty="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PMDB/RJ</a:t>
            </a:r>
          </a:p>
          <a:p>
            <a:pPr algn="ctr"/>
            <a:r>
              <a:rPr lang="pt-BR" sz="1467" dirty="0">
                <a:solidFill>
                  <a:schemeClr val="accent6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Mesquita/RJ</a:t>
            </a:r>
          </a:p>
          <a:p>
            <a:pPr algn="ctr"/>
            <a:endParaRPr lang="pt-BR" sz="1467" dirty="0">
              <a:solidFill>
                <a:srgbClr val="00206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ctr"/>
            <a:endParaRPr lang="pt-BR" sz="1467" dirty="0">
              <a:solidFill>
                <a:srgbClr val="00206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1872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Retângulo 102"/>
          <p:cNvSpPr/>
          <p:nvPr/>
        </p:nvSpPr>
        <p:spPr>
          <a:xfrm rot="5400000">
            <a:off x="1583502" y="-1659566"/>
            <a:ext cx="768084" cy="403245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400"/>
          </a:p>
        </p:txBody>
      </p:sp>
      <p:sp>
        <p:nvSpPr>
          <p:cNvPr id="104" name="CaixaDeTexto 103"/>
          <p:cNvSpPr txBox="1"/>
          <p:nvPr/>
        </p:nvSpPr>
        <p:spPr>
          <a:xfrm>
            <a:off x="47328" y="68627"/>
            <a:ext cx="3744417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667" b="1" dirty="0">
                <a:solidFill>
                  <a:schemeClr val="bg1"/>
                </a:solidFill>
              </a:rPr>
              <a:t>Bancada FNP na Câmara</a:t>
            </a:r>
          </a:p>
        </p:txBody>
      </p:sp>
      <p:pic>
        <p:nvPicPr>
          <p:cNvPr id="105" name="Picture 3" descr="C:\Users\PAULA~1.AGU\AppData\Local\Temp\Rar$DIa0.134\Logo FNP 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08502" y="1"/>
            <a:ext cx="1632181" cy="703927"/>
          </a:xfrm>
          <a:prstGeom prst="rect">
            <a:avLst/>
          </a:prstGeom>
          <a:noFill/>
        </p:spPr>
      </p:pic>
      <p:sp>
        <p:nvSpPr>
          <p:cNvPr id="24" name="Retângulo 23"/>
          <p:cNvSpPr/>
          <p:nvPr/>
        </p:nvSpPr>
        <p:spPr>
          <a:xfrm>
            <a:off x="-336715" y="2849450"/>
            <a:ext cx="4463819" cy="12211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467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Eduardo Cury</a:t>
            </a:r>
          </a:p>
          <a:p>
            <a:pPr algn="ctr"/>
            <a:r>
              <a:rPr lang="pt-BR" sz="1467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PSDB/SP</a:t>
            </a:r>
          </a:p>
          <a:p>
            <a:pPr algn="ctr"/>
            <a:r>
              <a:rPr lang="pt-BR" sz="1467" dirty="0">
                <a:solidFill>
                  <a:schemeClr val="accent6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Lins/SP, São José dos Campos/SP e </a:t>
            </a:r>
          </a:p>
          <a:p>
            <a:pPr algn="ctr"/>
            <a:r>
              <a:rPr lang="pt-BR" sz="1467" dirty="0">
                <a:solidFill>
                  <a:schemeClr val="accent6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Porto Alegre/RS</a:t>
            </a:r>
          </a:p>
          <a:p>
            <a:pPr algn="ctr"/>
            <a:endParaRPr lang="pt-BR" sz="1467" dirty="0">
              <a:solidFill>
                <a:schemeClr val="accent6">
                  <a:lumMod val="75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26" name="Retângulo 25"/>
          <p:cNvSpPr/>
          <p:nvPr/>
        </p:nvSpPr>
        <p:spPr>
          <a:xfrm>
            <a:off x="6192011" y="2916813"/>
            <a:ext cx="2976331" cy="7696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467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Fábio Mitidieri</a:t>
            </a:r>
          </a:p>
          <a:p>
            <a:pPr algn="ctr"/>
            <a:r>
              <a:rPr lang="pt-BR" sz="1467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PSD/SE</a:t>
            </a:r>
          </a:p>
          <a:p>
            <a:pPr algn="ctr"/>
            <a:r>
              <a:rPr lang="pt-BR" sz="1467" dirty="0">
                <a:solidFill>
                  <a:schemeClr val="accent6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Aracaju/SE</a:t>
            </a:r>
          </a:p>
        </p:txBody>
      </p:sp>
      <p:sp>
        <p:nvSpPr>
          <p:cNvPr id="28" name="Retângulo 27"/>
          <p:cNvSpPr/>
          <p:nvPr/>
        </p:nvSpPr>
        <p:spPr>
          <a:xfrm>
            <a:off x="8609792" y="3012824"/>
            <a:ext cx="3246849" cy="7696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467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Fábio Ramalho</a:t>
            </a:r>
          </a:p>
          <a:p>
            <a:pPr algn="ctr"/>
            <a:r>
              <a:rPr lang="pt-BR" sz="1467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PMDB/MG</a:t>
            </a:r>
          </a:p>
          <a:p>
            <a:pPr algn="ctr"/>
            <a:r>
              <a:rPr lang="pt-BR" sz="1467" dirty="0">
                <a:solidFill>
                  <a:schemeClr val="accent6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Contagem/MG</a:t>
            </a:r>
          </a:p>
        </p:txBody>
      </p:sp>
      <p:sp>
        <p:nvSpPr>
          <p:cNvPr id="32" name="Retângulo 31"/>
          <p:cNvSpPr/>
          <p:nvPr/>
        </p:nvSpPr>
        <p:spPr>
          <a:xfrm>
            <a:off x="47328" y="6021288"/>
            <a:ext cx="3744416" cy="7696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467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George Hilton</a:t>
            </a:r>
          </a:p>
          <a:p>
            <a:pPr algn="ctr"/>
            <a:r>
              <a:rPr lang="pt-BR" sz="1467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PSB/MG</a:t>
            </a:r>
          </a:p>
          <a:p>
            <a:pPr algn="ctr"/>
            <a:r>
              <a:rPr lang="pt-BR" sz="1467" dirty="0">
                <a:solidFill>
                  <a:schemeClr val="accent6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Ubá/MG</a:t>
            </a:r>
          </a:p>
        </p:txBody>
      </p:sp>
      <p:pic>
        <p:nvPicPr>
          <p:cNvPr id="37" name="Imagem 36" descr="Eduardo Cur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99456" y="932723"/>
            <a:ext cx="1440160" cy="1920213"/>
          </a:xfrm>
          <a:prstGeom prst="rect">
            <a:avLst/>
          </a:prstGeom>
        </p:spPr>
      </p:pic>
      <p:pic>
        <p:nvPicPr>
          <p:cNvPr id="38" name="Imagem 37" descr="Fábio Mitidieri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64086" y="932724"/>
            <a:ext cx="1546357" cy="2061809"/>
          </a:xfrm>
          <a:prstGeom prst="rect">
            <a:avLst/>
          </a:prstGeom>
        </p:spPr>
      </p:pic>
      <p:pic>
        <p:nvPicPr>
          <p:cNvPr id="39" name="Imagem 38" descr="Fábio Ramalho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456373" y="1028733"/>
            <a:ext cx="1498352" cy="1997803"/>
          </a:xfrm>
          <a:prstGeom prst="rect">
            <a:avLst/>
          </a:prstGeom>
        </p:spPr>
      </p:pic>
      <p:pic>
        <p:nvPicPr>
          <p:cNvPr id="40" name="Imagem 39" descr="George Hilton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103446" y="3941058"/>
            <a:ext cx="1632181" cy="2176241"/>
          </a:xfrm>
          <a:prstGeom prst="rect">
            <a:avLst/>
          </a:prstGeom>
        </p:spPr>
      </p:pic>
      <p:pic>
        <p:nvPicPr>
          <p:cNvPr id="33" name="Imagem 32" descr="Enio Verri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151784" y="836713"/>
            <a:ext cx="1560173" cy="2080231"/>
          </a:xfrm>
          <a:prstGeom prst="rect">
            <a:avLst/>
          </a:prstGeom>
        </p:spPr>
      </p:pic>
      <p:sp>
        <p:nvSpPr>
          <p:cNvPr id="34" name="Retângulo 33"/>
          <p:cNvSpPr/>
          <p:nvPr/>
        </p:nvSpPr>
        <p:spPr>
          <a:xfrm>
            <a:off x="3407701" y="2916813"/>
            <a:ext cx="2976331" cy="7696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467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Enio </a:t>
            </a:r>
            <a:r>
              <a:rPr lang="pt-BR" sz="1467" dirty="0" err="1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Verri</a:t>
            </a:r>
            <a:endParaRPr lang="pt-BR" sz="1467" dirty="0">
              <a:solidFill>
                <a:srgbClr val="00206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ctr"/>
            <a:r>
              <a:rPr lang="pt-BR" sz="1467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PT/PR</a:t>
            </a:r>
          </a:p>
          <a:p>
            <a:pPr algn="ctr"/>
            <a:r>
              <a:rPr lang="pt-BR" sz="1467" dirty="0">
                <a:solidFill>
                  <a:schemeClr val="accent6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Apucarana/PR</a:t>
            </a:r>
          </a:p>
        </p:txBody>
      </p:sp>
      <p:sp>
        <p:nvSpPr>
          <p:cNvPr id="30" name="Retângulo 29"/>
          <p:cNvSpPr/>
          <p:nvPr/>
        </p:nvSpPr>
        <p:spPr>
          <a:xfrm>
            <a:off x="6197944" y="5665031"/>
            <a:ext cx="2721864" cy="10158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pt-BR" sz="1600" dirty="0">
              <a:solidFill>
                <a:srgbClr val="002060"/>
              </a:solidFill>
            </a:endParaRPr>
          </a:p>
          <a:p>
            <a:pPr algn="ctr"/>
            <a:r>
              <a:rPr lang="pt-BR" sz="1467" dirty="0" err="1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Hissa</a:t>
            </a:r>
            <a:r>
              <a:rPr lang="pt-BR" sz="1467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Abrahão</a:t>
            </a:r>
          </a:p>
          <a:p>
            <a:pPr algn="ctr"/>
            <a:r>
              <a:rPr lang="pt-BR" sz="1467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PDT/AM</a:t>
            </a:r>
          </a:p>
          <a:p>
            <a:pPr algn="ctr"/>
            <a:r>
              <a:rPr lang="pt-BR" sz="1467" dirty="0">
                <a:solidFill>
                  <a:schemeClr val="accent6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Manaus/AM</a:t>
            </a:r>
          </a:p>
        </p:txBody>
      </p:sp>
      <p:pic>
        <p:nvPicPr>
          <p:cNvPr id="41" name="Imagem 40" descr="Hissa Abrahão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774008" y="3959166"/>
            <a:ext cx="1488165" cy="1984220"/>
          </a:xfrm>
          <a:prstGeom prst="rect">
            <a:avLst/>
          </a:prstGeom>
        </p:spPr>
      </p:pic>
      <p:sp>
        <p:nvSpPr>
          <p:cNvPr id="44" name="Retângulo 43"/>
          <p:cNvSpPr/>
          <p:nvPr/>
        </p:nvSpPr>
        <p:spPr>
          <a:xfrm>
            <a:off x="3572091" y="5665031"/>
            <a:ext cx="2721864" cy="10158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pt-BR" sz="1600" dirty="0">
              <a:solidFill>
                <a:srgbClr val="002060"/>
              </a:solidFill>
            </a:endParaRPr>
          </a:p>
          <a:p>
            <a:pPr algn="ctr"/>
            <a:r>
              <a:rPr lang="pt-BR" sz="1467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Helder Salomão</a:t>
            </a:r>
          </a:p>
          <a:p>
            <a:pPr algn="ctr"/>
            <a:r>
              <a:rPr lang="pt-BR" sz="1467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PT/ES</a:t>
            </a:r>
          </a:p>
          <a:p>
            <a:pPr algn="ctr"/>
            <a:r>
              <a:rPr lang="pt-BR" sz="1467" dirty="0">
                <a:solidFill>
                  <a:schemeClr val="accent6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Lauro de Freitas/BA</a:t>
            </a:r>
          </a:p>
        </p:txBody>
      </p:sp>
      <p:pic>
        <p:nvPicPr>
          <p:cNvPr id="45" name="Picture 2" descr="Foto do Deputado HELDER SALOMÃO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052144" y="3821473"/>
            <a:ext cx="1591435" cy="2121913"/>
          </a:xfrm>
          <a:prstGeom prst="rect">
            <a:avLst/>
          </a:prstGeom>
          <a:noFill/>
        </p:spPr>
      </p:pic>
      <p:pic>
        <p:nvPicPr>
          <p:cNvPr id="21" name="Imagem 20" descr="João Derly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9306731" y="3912364"/>
            <a:ext cx="1570360" cy="2093813"/>
          </a:xfrm>
          <a:prstGeom prst="rect">
            <a:avLst/>
          </a:prstGeom>
        </p:spPr>
      </p:pic>
      <p:sp>
        <p:nvSpPr>
          <p:cNvPr id="22" name="Retângulo 21"/>
          <p:cNvSpPr/>
          <p:nvPr/>
        </p:nvSpPr>
        <p:spPr>
          <a:xfrm>
            <a:off x="8587422" y="5928588"/>
            <a:ext cx="2833085" cy="7696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467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João </a:t>
            </a:r>
            <a:r>
              <a:rPr lang="pt-BR" sz="1467" dirty="0" err="1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Derly</a:t>
            </a:r>
            <a:endParaRPr lang="pt-BR" sz="1467" dirty="0">
              <a:solidFill>
                <a:srgbClr val="00206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ctr"/>
            <a:r>
              <a:rPr lang="pt-BR" sz="1467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REDE/RS</a:t>
            </a:r>
          </a:p>
          <a:p>
            <a:pPr algn="ctr"/>
            <a:r>
              <a:rPr lang="pt-BR" sz="1467" dirty="0">
                <a:solidFill>
                  <a:schemeClr val="accent6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Canoas/RS</a:t>
            </a:r>
          </a:p>
        </p:txBody>
      </p:sp>
    </p:spTree>
    <p:extLst>
      <p:ext uri="{BB962C8B-B14F-4D97-AF65-F5344CB8AC3E}">
        <p14:creationId xmlns:p14="http://schemas.microsoft.com/office/powerpoint/2010/main" val="4270585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/>
          <p:cNvSpPr/>
          <p:nvPr/>
        </p:nvSpPr>
        <p:spPr>
          <a:xfrm>
            <a:off x="6288021" y="4485117"/>
            <a:ext cx="5483448" cy="6720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pt-BR" sz="2400" dirty="0">
              <a:solidFill>
                <a:prstClr val="white"/>
              </a:solidFill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911424" y="548681"/>
            <a:ext cx="9697077" cy="52624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/>
            <a:r>
              <a:rPr lang="pt-BR" sz="3733" dirty="0">
                <a:solidFill>
                  <a:prstClr val="black"/>
                </a:solidFill>
              </a:rPr>
              <a:t>Tem como foco de atuação nos 400 municípios com mais de 80 mil habitantes (critério indicador de cidades médias, segundo a CGLU e IPEA).</a:t>
            </a:r>
          </a:p>
          <a:p>
            <a:pPr algn="ctr" defTabSz="1219170"/>
            <a:endParaRPr lang="pt-BR" sz="3733" dirty="0">
              <a:solidFill>
                <a:prstClr val="black"/>
              </a:solidFill>
            </a:endParaRPr>
          </a:p>
          <a:p>
            <a:pPr algn="ctr" defTabSz="1219170"/>
            <a:r>
              <a:rPr lang="pt-BR" sz="3733" dirty="0">
                <a:solidFill>
                  <a:prstClr val="black"/>
                </a:solidFill>
              </a:rPr>
              <a:t>A FNP representa:</a:t>
            </a:r>
          </a:p>
          <a:p>
            <a:pPr algn="ctr" defTabSz="1219170"/>
            <a:endParaRPr lang="pt-BR" sz="3733" b="1" dirty="0">
              <a:solidFill>
                <a:prstClr val="black"/>
              </a:solidFill>
            </a:endParaRPr>
          </a:p>
          <a:p>
            <a:pPr algn="ctr" defTabSz="1219170"/>
            <a:endParaRPr lang="pt-BR" sz="3733" b="1" dirty="0">
              <a:solidFill>
                <a:prstClr val="black"/>
              </a:solidFill>
            </a:endParaRPr>
          </a:p>
          <a:p>
            <a:pPr algn="ctr" defTabSz="1219170"/>
            <a:endParaRPr lang="pt-BR" sz="3733" dirty="0">
              <a:solidFill>
                <a:prstClr val="black"/>
              </a:solidFill>
            </a:endParaRPr>
          </a:p>
          <a:p>
            <a:pPr algn="ctr" defTabSz="1219170"/>
            <a:endParaRPr lang="pt-BR" sz="3733" dirty="0">
              <a:solidFill>
                <a:prstClr val="black"/>
              </a:solidFill>
            </a:endParaRPr>
          </a:p>
        </p:txBody>
      </p:sp>
      <p:pic>
        <p:nvPicPr>
          <p:cNvPr id="12" name="Picture 3" descr="C:\Users\PAULA~1.AGU\AppData\Local\Temp\Rar$DIa0.134\Logo FNP 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823186" y="5624504"/>
            <a:ext cx="3368815" cy="1452901"/>
          </a:xfrm>
          <a:prstGeom prst="rect">
            <a:avLst/>
          </a:prstGeom>
          <a:noFill/>
        </p:spPr>
      </p:pic>
      <p:pic>
        <p:nvPicPr>
          <p:cNvPr id="5" name="Imagem 4" descr="Prancheta 2@3x-8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75520" y="3332989"/>
            <a:ext cx="1440160" cy="1440160"/>
          </a:xfrm>
          <a:prstGeom prst="rect">
            <a:avLst/>
          </a:prstGeom>
        </p:spPr>
      </p:pic>
      <p:pic>
        <p:nvPicPr>
          <p:cNvPr id="6" name="Imagem 5" descr="Prancheta 3@3x-8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01789" y="3006864"/>
            <a:ext cx="2246339" cy="2246339"/>
          </a:xfrm>
          <a:prstGeom prst="rect">
            <a:avLst/>
          </a:prstGeom>
        </p:spPr>
      </p:pic>
      <p:pic>
        <p:nvPicPr>
          <p:cNvPr id="7" name="Imagem 6" descr="Prancheta 4@3x-8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784299" y="3226269"/>
            <a:ext cx="1834912" cy="1834912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>
            <a:off x="1303968" y="4485118"/>
            <a:ext cx="24288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/>
            <a:r>
              <a:rPr lang="pt-BR" sz="2400" b="1" dirty="0">
                <a:solidFill>
                  <a:prstClr val="black"/>
                </a:solidFill>
              </a:rPr>
              <a:t>100% das capitais</a:t>
            </a:r>
            <a:endParaRPr lang="pt-BR" sz="2400" dirty="0">
              <a:solidFill>
                <a:prstClr val="black"/>
              </a:solidFill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4905528" y="4568740"/>
            <a:ext cx="26708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/>
            <a:r>
              <a:rPr lang="pt-BR" sz="2400" b="1" dirty="0">
                <a:solidFill>
                  <a:prstClr val="black"/>
                </a:solidFill>
              </a:rPr>
              <a:t>60% dos habitantes</a:t>
            </a:r>
            <a:endParaRPr lang="pt-BR" sz="2400" dirty="0">
              <a:solidFill>
                <a:prstClr val="black"/>
              </a:solidFill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8208235" y="4568739"/>
            <a:ext cx="29763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pt-BR" sz="2400" b="1" dirty="0">
                <a:solidFill>
                  <a:prstClr val="black"/>
                </a:solidFill>
              </a:rPr>
              <a:t>75% do PIB </a:t>
            </a:r>
            <a:r>
              <a:rPr lang="pt-BR" sz="2400" dirty="0">
                <a:solidFill>
                  <a:prstClr val="black"/>
                </a:solidFill>
              </a:rPr>
              <a:t>do país</a:t>
            </a:r>
          </a:p>
        </p:txBody>
      </p:sp>
    </p:spTree>
    <p:extLst>
      <p:ext uri="{BB962C8B-B14F-4D97-AF65-F5344CB8AC3E}">
        <p14:creationId xmlns:p14="http://schemas.microsoft.com/office/powerpoint/2010/main" val="1691085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Retângulo 102"/>
          <p:cNvSpPr/>
          <p:nvPr/>
        </p:nvSpPr>
        <p:spPr>
          <a:xfrm rot="5400000">
            <a:off x="1583502" y="-1659566"/>
            <a:ext cx="768084" cy="403245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400"/>
          </a:p>
        </p:txBody>
      </p:sp>
      <p:sp>
        <p:nvSpPr>
          <p:cNvPr id="104" name="CaixaDeTexto 103"/>
          <p:cNvSpPr txBox="1"/>
          <p:nvPr/>
        </p:nvSpPr>
        <p:spPr>
          <a:xfrm>
            <a:off x="47328" y="68627"/>
            <a:ext cx="3744417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667" b="1" dirty="0">
                <a:solidFill>
                  <a:schemeClr val="bg1"/>
                </a:solidFill>
              </a:rPr>
              <a:t>Bancada FNP na Câmara</a:t>
            </a:r>
          </a:p>
        </p:txBody>
      </p:sp>
      <p:pic>
        <p:nvPicPr>
          <p:cNvPr id="105" name="Picture 3" descr="C:\Users\PAULA~1.AGU\AppData\Local\Temp\Rar$DIa0.134\Logo FNP 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08502" y="1"/>
            <a:ext cx="1632181" cy="703927"/>
          </a:xfrm>
          <a:prstGeom prst="rect">
            <a:avLst/>
          </a:prstGeom>
          <a:noFill/>
        </p:spPr>
      </p:pic>
      <p:sp>
        <p:nvSpPr>
          <p:cNvPr id="22" name="Retângulo 21"/>
          <p:cNvSpPr/>
          <p:nvPr/>
        </p:nvSpPr>
        <p:spPr>
          <a:xfrm>
            <a:off x="253221" y="2994161"/>
            <a:ext cx="2976331" cy="7696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467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Jorge </a:t>
            </a:r>
            <a:r>
              <a:rPr lang="pt-BR" sz="1467" dirty="0" err="1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Côrte</a:t>
            </a:r>
            <a:r>
              <a:rPr lang="pt-BR" sz="1467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Real</a:t>
            </a:r>
          </a:p>
          <a:p>
            <a:pPr algn="ctr"/>
            <a:r>
              <a:rPr lang="pt-BR" sz="1467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PTB/PE</a:t>
            </a:r>
          </a:p>
          <a:p>
            <a:pPr algn="ctr"/>
            <a:r>
              <a:rPr lang="pt-BR" sz="1467" dirty="0" err="1">
                <a:solidFill>
                  <a:schemeClr val="accent6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Igarassu</a:t>
            </a:r>
            <a:r>
              <a:rPr lang="pt-BR" sz="1467" dirty="0">
                <a:solidFill>
                  <a:schemeClr val="accent6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/PE</a:t>
            </a:r>
          </a:p>
        </p:txBody>
      </p:sp>
      <p:sp>
        <p:nvSpPr>
          <p:cNvPr id="24" name="Retângulo 23"/>
          <p:cNvSpPr/>
          <p:nvPr/>
        </p:nvSpPr>
        <p:spPr>
          <a:xfrm>
            <a:off x="2739327" y="2948948"/>
            <a:ext cx="3168352" cy="9954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467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Jorge Tadeu </a:t>
            </a:r>
            <a:r>
              <a:rPr lang="pt-BR" sz="1467" dirty="0" err="1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Mudalen</a:t>
            </a:r>
            <a:endParaRPr lang="pt-BR" sz="1467" dirty="0">
              <a:solidFill>
                <a:srgbClr val="00206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ctr"/>
            <a:r>
              <a:rPr lang="pt-BR" sz="1467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DEM/SP</a:t>
            </a:r>
          </a:p>
          <a:p>
            <a:pPr algn="ctr"/>
            <a:r>
              <a:rPr lang="pt-BR" sz="1467" dirty="0">
                <a:solidFill>
                  <a:schemeClr val="accent6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Guarulhos/SP</a:t>
            </a:r>
          </a:p>
          <a:p>
            <a:pPr algn="ctr"/>
            <a:endParaRPr lang="pt-BR" sz="1467" dirty="0">
              <a:solidFill>
                <a:schemeClr val="accent6">
                  <a:lumMod val="75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26" name="Retângulo 25"/>
          <p:cNvSpPr/>
          <p:nvPr/>
        </p:nvSpPr>
        <p:spPr>
          <a:xfrm>
            <a:off x="5756280" y="2994161"/>
            <a:ext cx="2976331" cy="7696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467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Jorginho Mello</a:t>
            </a:r>
          </a:p>
          <a:p>
            <a:pPr algn="ctr"/>
            <a:r>
              <a:rPr lang="pt-BR" sz="1467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PR/SC</a:t>
            </a:r>
          </a:p>
          <a:p>
            <a:pPr algn="ctr"/>
            <a:r>
              <a:rPr lang="pt-BR" sz="1467" dirty="0">
                <a:solidFill>
                  <a:schemeClr val="accent6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Florianópolis/SC</a:t>
            </a:r>
          </a:p>
        </p:txBody>
      </p:sp>
      <p:sp>
        <p:nvSpPr>
          <p:cNvPr id="28" name="Retângulo 27"/>
          <p:cNvSpPr/>
          <p:nvPr/>
        </p:nvSpPr>
        <p:spPr>
          <a:xfrm>
            <a:off x="8384205" y="3002555"/>
            <a:ext cx="3246849" cy="7696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467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José Airton Cirilo</a:t>
            </a:r>
          </a:p>
          <a:p>
            <a:pPr algn="ctr"/>
            <a:r>
              <a:rPr lang="pt-BR" sz="1467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PT/CE</a:t>
            </a:r>
          </a:p>
          <a:p>
            <a:pPr algn="ctr"/>
            <a:r>
              <a:rPr lang="pt-BR" sz="1467" dirty="0">
                <a:solidFill>
                  <a:schemeClr val="accent6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Juazeiro do Norte/CE</a:t>
            </a:r>
          </a:p>
        </p:txBody>
      </p:sp>
      <p:sp>
        <p:nvSpPr>
          <p:cNvPr id="30" name="Retângulo 29"/>
          <p:cNvSpPr/>
          <p:nvPr/>
        </p:nvSpPr>
        <p:spPr>
          <a:xfrm>
            <a:off x="2995819" y="5970863"/>
            <a:ext cx="2880320" cy="7696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467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Juscelino Filho</a:t>
            </a:r>
          </a:p>
          <a:p>
            <a:pPr algn="ctr"/>
            <a:r>
              <a:rPr lang="pt-BR" sz="1467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DEM/MA</a:t>
            </a:r>
          </a:p>
          <a:p>
            <a:pPr algn="ctr"/>
            <a:r>
              <a:rPr lang="pt-BR" sz="1467" dirty="0">
                <a:solidFill>
                  <a:schemeClr val="accent6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São Luís/MA</a:t>
            </a:r>
          </a:p>
        </p:txBody>
      </p:sp>
      <p:sp>
        <p:nvSpPr>
          <p:cNvPr id="32" name="Retângulo 31"/>
          <p:cNvSpPr/>
          <p:nvPr/>
        </p:nvSpPr>
        <p:spPr>
          <a:xfrm>
            <a:off x="-92322" y="5970492"/>
            <a:ext cx="3264363" cy="7696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467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José Carlos Aleluia</a:t>
            </a:r>
          </a:p>
          <a:p>
            <a:pPr algn="ctr"/>
            <a:r>
              <a:rPr lang="pt-BR" sz="1467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DEM/BA</a:t>
            </a:r>
          </a:p>
          <a:p>
            <a:pPr algn="ctr"/>
            <a:r>
              <a:rPr lang="pt-BR" sz="1467" dirty="0">
                <a:solidFill>
                  <a:schemeClr val="accent6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Salvador/BA</a:t>
            </a:r>
          </a:p>
        </p:txBody>
      </p:sp>
      <p:sp>
        <p:nvSpPr>
          <p:cNvPr id="34" name="Retângulo 33"/>
          <p:cNvSpPr/>
          <p:nvPr/>
        </p:nvSpPr>
        <p:spPr>
          <a:xfrm>
            <a:off x="8744612" y="5742472"/>
            <a:ext cx="2721864" cy="10158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pt-BR" sz="1600" dirty="0">
              <a:solidFill>
                <a:srgbClr val="002060"/>
              </a:solidFill>
            </a:endParaRPr>
          </a:p>
          <a:p>
            <a:pPr algn="ctr"/>
            <a:r>
              <a:rPr lang="pt-BR" sz="1467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Leonardo Monteiro</a:t>
            </a:r>
          </a:p>
          <a:p>
            <a:pPr algn="ctr"/>
            <a:r>
              <a:rPr lang="pt-BR" sz="1467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PT/MG</a:t>
            </a:r>
          </a:p>
          <a:p>
            <a:pPr algn="ctr"/>
            <a:r>
              <a:rPr lang="pt-BR" sz="1467" dirty="0">
                <a:solidFill>
                  <a:schemeClr val="accent6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Teófilo Otoni/MG</a:t>
            </a:r>
          </a:p>
        </p:txBody>
      </p:sp>
      <p:pic>
        <p:nvPicPr>
          <p:cNvPr id="23" name="Imagem 22" descr="Jorge Côrt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25296" y="977938"/>
            <a:ext cx="1570360" cy="2093813"/>
          </a:xfrm>
          <a:prstGeom prst="rect">
            <a:avLst/>
          </a:prstGeom>
        </p:spPr>
      </p:pic>
      <p:pic>
        <p:nvPicPr>
          <p:cNvPr id="25" name="Imagem 24" descr="Jorge Tadeu Mudale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641241" y="1028733"/>
            <a:ext cx="1498352" cy="1997803"/>
          </a:xfrm>
          <a:prstGeom prst="rect">
            <a:avLst/>
          </a:prstGeom>
        </p:spPr>
      </p:pic>
      <p:pic>
        <p:nvPicPr>
          <p:cNvPr id="27" name="Imagem 26" descr="Jorginho Melo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418168" y="881927"/>
            <a:ext cx="1642368" cy="2189824"/>
          </a:xfrm>
          <a:prstGeom prst="rect">
            <a:avLst/>
          </a:prstGeom>
        </p:spPr>
      </p:pic>
      <p:pic>
        <p:nvPicPr>
          <p:cNvPr id="29" name="Imagem 28" descr="José Airton Cirilo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134776" y="730432"/>
            <a:ext cx="1728192" cy="2304256"/>
          </a:xfrm>
          <a:prstGeom prst="rect">
            <a:avLst/>
          </a:prstGeom>
        </p:spPr>
      </p:pic>
      <p:pic>
        <p:nvPicPr>
          <p:cNvPr id="31" name="Imagem 30" descr="José Carlos Aleluia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71775" y="3794380"/>
            <a:ext cx="1642368" cy="2189824"/>
          </a:xfrm>
          <a:prstGeom prst="rect">
            <a:avLst/>
          </a:prstGeom>
        </p:spPr>
      </p:pic>
      <p:pic>
        <p:nvPicPr>
          <p:cNvPr id="33" name="Imagem 32" descr="Juscelino Filho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571883" y="3858629"/>
            <a:ext cx="1632181" cy="2176241"/>
          </a:xfrm>
          <a:prstGeom prst="rect">
            <a:avLst/>
          </a:prstGeom>
        </p:spPr>
      </p:pic>
      <p:pic>
        <p:nvPicPr>
          <p:cNvPr id="43" name="Imagem 42" descr="Leonardo Monteiro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9273348" y="3935976"/>
            <a:ext cx="1536171" cy="2048227"/>
          </a:xfrm>
          <a:prstGeom prst="rect">
            <a:avLst/>
          </a:prstGeom>
        </p:spPr>
      </p:pic>
      <p:pic>
        <p:nvPicPr>
          <p:cNvPr id="35" name="Imagem 34" descr="Lazaro Botelho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483743" y="3935977"/>
            <a:ext cx="1536171" cy="2048228"/>
          </a:xfrm>
          <a:prstGeom prst="rect">
            <a:avLst/>
          </a:prstGeom>
        </p:spPr>
      </p:pic>
      <p:sp>
        <p:nvSpPr>
          <p:cNvPr id="36" name="Retângulo 35"/>
          <p:cNvSpPr/>
          <p:nvPr/>
        </p:nvSpPr>
        <p:spPr>
          <a:xfrm>
            <a:off x="5907679" y="5988693"/>
            <a:ext cx="2880320" cy="7696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467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Lázaro Botelho</a:t>
            </a:r>
          </a:p>
          <a:p>
            <a:pPr algn="ctr"/>
            <a:r>
              <a:rPr lang="pt-BR" sz="1467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PP/TO</a:t>
            </a:r>
          </a:p>
          <a:p>
            <a:pPr algn="ctr"/>
            <a:r>
              <a:rPr lang="pt-BR" sz="1467" dirty="0">
                <a:solidFill>
                  <a:schemeClr val="accent6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Palmas/TO</a:t>
            </a:r>
          </a:p>
        </p:txBody>
      </p:sp>
    </p:spTree>
    <p:extLst>
      <p:ext uri="{BB962C8B-B14F-4D97-AF65-F5344CB8AC3E}">
        <p14:creationId xmlns:p14="http://schemas.microsoft.com/office/powerpoint/2010/main" val="3451181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Retângulo 102"/>
          <p:cNvSpPr/>
          <p:nvPr/>
        </p:nvSpPr>
        <p:spPr>
          <a:xfrm rot="5400000">
            <a:off x="1583502" y="-1659566"/>
            <a:ext cx="768084" cy="403245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400"/>
          </a:p>
        </p:txBody>
      </p:sp>
      <p:sp>
        <p:nvSpPr>
          <p:cNvPr id="104" name="CaixaDeTexto 103"/>
          <p:cNvSpPr txBox="1"/>
          <p:nvPr/>
        </p:nvSpPr>
        <p:spPr>
          <a:xfrm>
            <a:off x="47328" y="68627"/>
            <a:ext cx="3744417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667" b="1" dirty="0">
                <a:solidFill>
                  <a:schemeClr val="bg1"/>
                </a:solidFill>
              </a:rPr>
              <a:t>Bancada FNP na Câmara</a:t>
            </a:r>
          </a:p>
        </p:txBody>
      </p:sp>
      <p:pic>
        <p:nvPicPr>
          <p:cNvPr id="105" name="Picture 3" descr="C:\Users\PAULA~1.AGU\AppData\Local\Temp\Rar$DIa0.134\Logo FNP 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08502" y="1"/>
            <a:ext cx="1632181" cy="703927"/>
          </a:xfrm>
          <a:prstGeom prst="rect">
            <a:avLst/>
          </a:prstGeom>
          <a:noFill/>
        </p:spPr>
      </p:pic>
      <p:pic>
        <p:nvPicPr>
          <p:cNvPr id="35" name="Imagem 34" descr="Luis Tibé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360363" y="836712"/>
            <a:ext cx="1728192" cy="2304257"/>
          </a:xfrm>
          <a:prstGeom prst="rect">
            <a:avLst/>
          </a:prstGeom>
        </p:spPr>
      </p:pic>
      <p:sp>
        <p:nvSpPr>
          <p:cNvPr id="36" name="Retângulo 35"/>
          <p:cNvSpPr/>
          <p:nvPr/>
        </p:nvSpPr>
        <p:spPr>
          <a:xfrm>
            <a:off x="5903979" y="3108835"/>
            <a:ext cx="2976331" cy="7696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467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Luciano </a:t>
            </a:r>
            <a:r>
              <a:rPr lang="pt-BR" sz="1467" dirty="0" err="1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Ducci</a:t>
            </a:r>
            <a:endParaRPr lang="pt-BR" sz="1467" dirty="0">
              <a:solidFill>
                <a:srgbClr val="00206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ctr"/>
            <a:r>
              <a:rPr lang="pt-BR" sz="1467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PSB/PR</a:t>
            </a:r>
          </a:p>
          <a:p>
            <a:pPr algn="ctr"/>
            <a:r>
              <a:rPr lang="pt-BR" sz="1467" dirty="0" err="1">
                <a:solidFill>
                  <a:schemeClr val="accent6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Piraquara</a:t>
            </a:r>
            <a:r>
              <a:rPr lang="pt-BR" sz="1467" dirty="0">
                <a:solidFill>
                  <a:schemeClr val="accent6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/PR</a:t>
            </a:r>
          </a:p>
        </p:txBody>
      </p:sp>
      <p:sp>
        <p:nvSpPr>
          <p:cNvPr id="37" name="Retângulo 36"/>
          <p:cNvSpPr/>
          <p:nvPr/>
        </p:nvSpPr>
        <p:spPr>
          <a:xfrm>
            <a:off x="8592277" y="3075154"/>
            <a:ext cx="3168352" cy="9954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467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Luís </a:t>
            </a:r>
            <a:r>
              <a:rPr lang="pt-BR" sz="1467" dirty="0" err="1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Tibé</a:t>
            </a:r>
            <a:endParaRPr lang="pt-BR" sz="1467" dirty="0">
              <a:solidFill>
                <a:srgbClr val="00206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ctr"/>
            <a:r>
              <a:rPr lang="pt-BR" sz="1467" dirty="0" err="1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PTdoB</a:t>
            </a:r>
            <a:r>
              <a:rPr lang="pt-BR" sz="1467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/MG</a:t>
            </a:r>
          </a:p>
          <a:p>
            <a:pPr algn="ctr"/>
            <a:r>
              <a:rPr lang="pt-BR" sz="1467" dirty="0">
                <a:solidFill>
                  <a:schemeClr val="accent6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Contagem/MG</a:t>
            </a:r>
          </a:p>
          <a:p>
            <a:pPr algn="ctr"/>
            <a:endParaRPr lang="pt-BR" sz="1467" dirty="0">
              <a:solidFill>
                <a:schemeClr val="accent6">
                  <a:lumMod val="75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8" name="Imagem 37" descr="Luciano Ducci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576053" y="951144"/>
            <a:ext cx="1642368" cy="2189824"/>
          </a:xfrm>
          <a:prstGeom prst="rect">
            <a:avLst/>
          </a:prstGeom>
        </p:spPr>
      </p:pic>
      <p:pic>
        <p:nvPicPr>
          <p:cNvPr id="39" name="Imagem 38" descr="Leopoldo Meyer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887755" y="900590"/>
            <a:ext cx="1632181" cy="2176241"/>
          </a:xfrm>
          <a:prstGeom prst="rect">
            <a:avLst/>
          </a:prstGeom>
        </p:spPr>
      </p:pic>
      <p:sp>
        <p:nvSpPr>
          <p:cNvPr id="40" name="Retângulo 39"/>
          <p:cNvSpPr/>
          <p:nvPr/>
        </p:nvSpPr>
        <p:spPr>
          <a:xfrm>
            <a:off x="3215680" y="3108835"/>
            <a:ext cx="2976331" cy="7696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467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Leopoldo Meyer</a:t>
            </a:r>
          </a:p>
          <a:p>
            <a:pPr algn="ctr"/>
            <a:r>
              <a:rPr lang="pt-BR" sz="1467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PSB/PR</a:t>
            </a:r>
          </a:p>
          <a:p>
            <a:pPr algn="ctr"/>
            <a:r>
              <a:rPr lang="pt-BR" sz="1467" dirty="0">
                <a:solidFill>
                  <a:schemeClr val="accent6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Apucarana/PR</a:t>
            </a:r>
          </a:p>
        </p:txBody>
      </p:sp>
      <p:pic>
        <p:nvPicPr>
          <p:cNvPr id="41" name="Imagem 40" descr="Leonardo Quintão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07435" y="1092611"/>
            <a:ext cx="1537619" cy="2050159"/>
          </a:xfrm>
          <a:prstGeom prst="rect">
            <a:avLst/>
          </a:prstGeom>
        </p:spPr>
      </p:pic>
      <p:sp>
        <p:nvSpPr>
          <p:cNvPr id="42" name="Retângulo 41"/>
          <p:cNvSpPr/>
          <p:nvPr/>
        </p:nvSpPr>
        <p:spPr>
          <a:xfrm>
            <a:off x="0" y="3108835"/>
            <a:ext cx="3552395" cy="7696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467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Leonardo Quintão</a:t>
            </a:r>
          </a:p>
          <a:p>
            <a:pPr algn="ctr"/>
            <a:r>
              <a:rPr lang="pt-BR" sz="1467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PMDB/MG</a:t>
            </a:r>
          </a:p>
          <a:p>
            <a:pPr algn="ctr"/>
            <a:r>
              <a:rPr lang="pt-BR" sz="1467" dirty="0">
                <a:solidFill>
                  <a:schemeClr val="accent6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Ipatinga/MG</a:t>
            </a:r>
          </a:p>
        </p:txBody>
      </p:sp>
      <p:sp>
        <p:nvSpPr>
          <p:cNvPr id="44" name="Retângulo 43"/>
          <p:cNvSpPr/>
          <p:nvPr/>
        </p:nvSpPr>
        <p:spPr>
          <a:xfrm>
            <a:off x="335360" y="6057781"/>
            <a:ext cx="2976331" cy="7696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467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Márcio </a:t>
            </a:r>
            <a:r>
              <a:rPr lang="pt-BR" sz="1467" dirty="0" err="1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Alvino</a:t>
            </a:r>
            <a:endParaRPr lang="pt-BR" sz="1467" dirty="0">
              <a:solidFill>
                <a:srgbClr val="00206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ctr"/>
            <a:r>
              <a:rPr lang="pt-BR" sz="1467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PR/SP</a:t>
            </a:r>
          </a:p>
          <a:p>
            <a:pPr algn="ctr"/>
            <a:r>
              <a:rPr lang="pt-BR" sz="1467" dirty="0">
                <a:solidFill>
                  <a:schemeClr val="accent6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Lins/SP</a:t>
            </a:r>
          </a:p>
        </p:txBody>
      </p:sp>
      <p:pic>
        <p:nvPicPr>
          <p:cNvPr id="45" name="Imagem 44" descr="Marcio Alvino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911424" y="3849536"/>
            <a:ext cx="1714376" cy="2285835"/>
          </a:xfrm>
          <a:prstGeom prst="rect">
            <a:avLst/>
          </a:prstGeom>
        </p:spPr>
      </p:pic>
      <p:pic>
        <p:nvPicPr>
          <p:cNvPr id="46" name="Imagem 45" descr="Marcos Montes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877568" y="3927475"/>
            <a:ext cx="1642368" cy="2189824"/>
          </a:xfrm>
          <a:prstGeom prst="rect">
            <a:avLst/>
          </a:prstGeom>
        </p:spPr>
      </p:pic>
      <p:sp>
        <p:nvSpPr>
          <p:cNvPr id="47" name="Retângulo 46"/>
          <p:cNvSpPr/>
          <p:nvPr/>
        </p:nvSpPr>
        <p:spPr>
          <a:xfrm>
            <a:off x="3119670" y="6085165"/>
            <a:ext cx="3246849" cy="7696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467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Marcos Montes</a:t>
            </a:r>
          </a:p>
          <a:p>
            <a:pPr algn="ctr"/>
            <a:r>
              <a:rPr lang="pt-BR" sz="1467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PSD/MG</a:t>
            </a:r>
          </a:p>
          <a:p>
            <a:pPr algn="ctr"/>
            <a:r>
              <a:rPr lang="pt-BR" sz="1467" dirty="0">
                <a:solidFill>
                  <a:schemeClr val="accent6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Uberaba/MG</a:t>
            </a:r>
          </a:p>
        </p:txBody>
      </p:sp>
      <p:sp>
        <p:nvSpPr>
          <p:cNvPr id="48" name="Retângulo 47"/>
          <p:cNvSpPr/>
          <p:nvPr/>
        </p:nvSpPr>
        <p:spPr>
          <a:xfrm>
            <a:off x="8976320" y="6057781"/>
            <a:ext cx="2880320" cy="7696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467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Marcus Vicente</a:t>
            </a:r>
          </a:p>
          <a:p>
            <a:pPr algn="ctr"/>
            <a:r>
              <a:rPr lang="pt-BR" sz="1467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PP/ES</a:t>
            </a:r>
          </a:p>
          <a:p>
            <a:pPr algn="ctr"/>
            <a:r>
              <a:rPr lang="pt-BR" sz="1467" dirty="0">
                <a:solidFill>
                  <a:schemeClr val="accent6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Vitória/ES</a:t>
            </a:r>
          </a:p>
        </p:txBody>
      </p:sp>
      <p:sp>
        <p:nvSpPr>
          <p:cNvPr id="49" name="Retângulo 48"/>
          <p:cNvSpPr/>
          <p:nvPr/>
        </p:nvSpPr>
        <p:spPr>
          <a:xfrm>
            <a:off x="5999989" y="6057781"/>
            <a:ext cx="3264363" cy="7696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467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Marcus Pestana</a:t>
            </a:r>
          </a:p>
          <a:p>
            <a:pPr algn="ctr"/>
            <a:r>
              <a:rPr lang="pt-BR" sz="1467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PSDB/MG</a:t>
            </a:r>
          </a:p>
          <a:p>
            <a:pPr algn="ctr"/>
            <a:r>
              <a:rPr lang="pt-BR" sz="1467" dirty="0">
                <a:solidFill>
                  <a:schemeClr val="accent6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Juiz de Fora/MG</a:t>
            </a:r>
          </a:p>
        </p:txBody>
      </p:sp>
      <p:pic>
        <p:nvPicPr>
          <p:cNvPr id="50" name="Imagem 49" descr="Marcus Pestana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768075" y="3913674"/>
            <a:ext cx="1632181" cy="2176241"/>
          </a:xfrm>
          <a:prstGeom prst="rect">
            <a:avLst/>
          </a:prstGeom>
        </p:spPr>
      </p:pic>
      <p:pic>
        <p:nvPicPr>
          <p:cNvPr id="51" name="Imagem 50" descr="Marcus Vicente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9552384" y="3913674"/>
            <a:ext cx="1632181" cy="2176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968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Imagem 34" descr="Mauro Lope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615947" y="740702"/>
            <a:ext cx="1440160" cy="1920212"/>
          </a:xfrm>
          <a:prstGeom prst="rect">
            <a:avLst/>
          </a:prstGeom>
        </p:spPr>
      </p:pic>
      <p:pic>
        <p:nvPicPr>
          <p:cNvPr id="50" name="Imagem 49" descr="Nilson Leitã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80043" y="3588888"/>
            <a:ext cx="1714376" cy="2285835"/>
          </a:xfrm>
          <a:prstGeom prst="rect">
            <a:avLst/>
          </a:prstGeom>
        </p:spPr>
      </p:pic>
      <p:pic>
        <p:nvPicPr>
          <p:cNvPr id="53" name="Imagem 52" descr="Paulo Azi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264352" y="3717032"/>
            <a:ext cx="1570360" cy="2093813"/>
          </a:xfrm>
          <a:prstGeom prst="rect">
            <a:avLst/>
          </a:prstGeom>
        </p:spPr>
      </p:pic>
      <p:sp>
        <p:nvSpPr>
          <p:cNvPr id="103" name="Retângulo 102"/>
          <p:cNvSpPr/>
          <p:nvPr/>
        </p:nvSpPr>
        <p:spPr>
          <a:xfrm rot="5400000">
            <a:off x="1583502" y="-1851588"/>
            <a:ext cx="768084" cy="403245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400"/>
          </a:p>
        </p:txBody>
      </p:sp>
      <p:sp>
        <p:nvSpPr>
          <p:cNvPr id="104" name="CaixaDeTexto 103"/>
          <p:cNvSpPr txBox="1"/>
          <p:nvPr/>
        </p:nvSpPr>
        <p:spPr>
          <a:xfrm>
            <a:off x="47328" y="-27384"/>
            <a:ext cx="3744417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667" b="1" dirty="0">
                <a:solidFill>
                  <a:schemeClr val="bg1"/>
                </a:solidFill>
              </a:rPr>
              <a:t>Bancada FNP na Câmara</a:t>
            </a:r>
          </a:p>
        </p:txBody>
      </p:sp>
      <p:pic>
        <p:nvPicPr>
          <p:cNvPr id="105" name="Picture 3" descr="C:\Users\PAULA~1.AGU\AppData\Local\Temp\Rar$DIa0.134\Logo FNP 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608502" y="1"/>
            <a:ext cx="1632181" cy="703927"/>
          </a:xfrm>
          <a:prstGeom prst="rect">
            <a:avLst/>
          </a:prstGeom>
          <a:noFill/>
        </p:spPr>
      </p:pic>
      <p:sp>
        <p:nvSpPr>
          <p:cNvPr id="34" name="Retângulo 33"/>
          <p:cNvSpPr/>
          <p:nvPr/>
        </p:nvSpPr>
        <p:spPr>
          <a:xfrm>
            <a:off x="-48683" y="2318555"/>
            <a:ext cx="2721864" cy="10158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pt-BR" sz="1600" dirty="0">
              <a:solidFill>
                <a:srgbClr val="002060"/>
              </a:solidFill>
            </a:endParaRPr>
          </a:p>
          <a:p>
            <a:pPr algn="ctr"/>
            <a:r>
              <a:rPr lang="pt-BR" sz="1467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Maria Helena</a:t>
            </a:r>
          </a:p>
          <a:p>
            <a:pPr algn="ctr"/>
            <a:r>
              <a:rPr lang="pt-BR" sz="1467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PSB/RR</a:t>
            </a:r>
          </a:p>
          <a:p>
            <a:pPr algn="ctr"/>
            <a:r>
              <a:rPr lang="pt-BR" sz="1467" dirty="0">
                <a:solidFill>
                  <a:schemeClr val="accent6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Boa Vista/RR</a:t>
            </a:r>
          </a:p>
        </p:txBody>
      </p:sp>
      <p:pic>
        <p:nvPicPr>
          <p:cNvPr id="43" name="Imagem 42" descr="Maria Helena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27381" y="548681"/>
            <a:ext cx="1536171" cy="2048228"/>
          </a:xfrm>
          <a:prstGeom prst="rect">
            <a:avLst/>
          </a:prstGeom>
        </p:spPr>
      </p:pic>
      <p:pic>
        <p:nvPicPr>
          <p:cNvPr id="36" name="Imagem 35" descr="Mariana Carvalho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070893" y="625112"/>
            <a:ext cx="1488936" cy="1985248"/>
          </a:xfrm>
          <a:prstGeom prst="rect">
            <a:avLst/>
          </a:prstGeom>
        </p:spPr>
      </p:pic>
      <p:sp>
        <p:nvSpPr>
          <p:cNvPr id="37" name="Retângulo 36"/>
          <p:cNvSpPr/>
          <p:nvPr/>
        </p:nvSpPr>
        <p:spPr>
          <a:xfrm>
            <a:off x="2494830" y="2532771"/>
            <a:ext cx="2833085" cy="7696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467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Mariana Carvalho</a:t>
            </a:r>
          </a:p>
          <a:p>
            <a:pPr algn="ctr"/>
            <a:r>
              <a:rPr lang="pt-BR" sz="1467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PSDB/RO</a:t>
            </a:r>
          </a:p>
          <a:p>
            <a:pPr algn="ctr"/>
            <a:r>
              <a:rPr lang="pt-BR" sz="1467" dirty="0">
                <a:solidFill>
                  <a:schemeClr val="accent6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Porto Velho/RO</a:t>
            </a:r>
          </a:p>
        </p:txBody>
      </p:sp>
      <p:sp>
        <p:nvSpPr>
          <p:cNvPr id="38" name="Retângulo 37"/>
          <p:cNvSpPr/>
          <p:nvPr/>
        </p:nvSpPr>
        <p:spPr>
          <a:xfrm>
            <a:off x="4847861" y="2564904"/>
            <a:ext cx="2976331" cy="7696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467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Mauro Lopes</a:t>
            </a:r>
          </a:p>
          <a:p>
            <a:pPr algn="ctr"/>
            <a:r>
              <a:rPr lang="pt-BR" sz="1467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PMDB/MG</a:t>
            </a:r>
          </a:p>
          <a:p>
            <a:pPr algn="ctr"/>
            <a:r>
              <a:rPr lang="pt-BR" sz="1467" dirty="0">
                <a:solidFill>
                  <a:schemeClr val="accent6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Contagem/MG</a:t>
            </a:r>
          </a:p>
        </p:txBody>
      </p:sp>
      <p:sp>
        <p:nvSpPr>
          <p:cNvPr id="39" name="Retângulo 38"/>
          <p:cNvSpPr/>
          <p:nvPr/>
        </p:nvSpPr>
        <p:spPr>
          <a:xfrm>
            <a:off x="9072331" y="2564905"/>
            <a:ext cx="3168352" cy="9954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467" dirty="0" err="1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Misael</a:t>
            </a:r>
            <a:r>
              <a:rPr lang="pt-BR" sz="1467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Varella</a:t>
            </a:r>
          </a:p>
          <a:p>
            <a:pPr algn="ctr"/>
            <a:r>
              <a:rPr lang="pt-BR" sz="1467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DEM/MG</a:t>
            </a:r>
          </a:p>
          <a:p>
            <a:pPr algn="ctr"/>
            <a:r>
              <a:rPr lang="pt-BR" sz="1467" dirty="0">
                <a:solidFill>
                  <a:schemeClr val="accent6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Tombos/MG</a:t>
            </a:r>
          </a:p>
          <a:p>
            <a:pPr algn="ctr"/>
            <a:endParaRPr lang="pt-BR" sz="1467" dirty="0">
              <a:solidFill>
                <a:schemeClr val="accent6">
                  <a:lumMod val="75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40" name="Imagem 39" descr="Misael Varella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9936427" y="836712"/>
            <a:ext cx="1325240" cy="1766987"/>
          </a:xfrm>
          <a:prstGeom prst="rect">
            <a:avLst/>
          </a:prstGeom>
        </p:spPr>
      </p:pic>
      <p:pic>
        <p:nvPicPr>
          <p:cNvPr id="46" name="Imagem 45" descr="Nelson Pellegrino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983765" y="3780910"/>
            <a:ext cx="1570360" cy="2093813"/>
          </a:xfrm>
          <a:prstGeom prst="rect">
            <a:avLst/>
          </a:prstGeom>
        </p:spPr>
      </p:pic>
      <p:pic>
        <p:nvPicPr>
          <p:cNvPr id="47" name="Imagem 46" descr="Missionário José Olímpio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469975" y="3684899"/>
            <a:ext cx="1656184" cy="2208245"/>
          </a:xfrm>
          <a:prstGeom prst="rect">
            <a:avLst/>
          </a:prstGeom>
        </p:spPr>
      </p:pic>
      <p:sp>
        <p:nvSpPr>
          <p:cNvPr id="48" name="Retângulo 47"/>
          <p:cNvSpPr/>
          <p:nvPr/>
        </p:nvSpPr>
        <p:spPr>
          <a:xfrm>
            <a:off x="893911" y="5861012"/>
            <a:ext cx="2976331" cy="7696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467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Missionário José Olímpio</a:t>
            </a:r>
          </a:p>
          <a:p>
            <a:pPr algn="ctr"/>
            <a:r>
              <a:rPr lang="pt-BR" sz="1467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DEM/SP</a:t>
            </a:r>
          </a:p>
          <a:p>
            <a:pPr algn="ctr"/>
            <a:r>
              <a:rPr lang="pt-BR" sz="1467" dirty="0">
                <a:solidFill>
                  <a:schemeClr val="accent6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Sorocaba/SP</a:t>
            </a:r>
          </a:p>
        </p:txBody>
      </p:sp>
      <p:sp>
        <p:nvSpPr>
          <p:cNvPr id="49" name="Retângulo 48"/>
          <p:cNvSpPr/>
          <p:nvPr/>
        </p:nvSpPr>
        <p:spPr>
          <a:xfrm>
            <a:off x="5711958" y="5861011"/>
            <a:ext cx="3246849" cy="7696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467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Nilson Leitão</a:t>
            </a:r>
          </a:p>
          <a:p>
            <a:pPr algn="ctr"/>
            <a:r>
              <a:rPr lang="pt-BR" sz="1467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PSDB/MT</a:t>
            </a:r>
          </a:p>
          <a:p>
            <a:pPr algn="ctr"/>
            <a:r>
              <a:rPr lang="pt-BR" sz="1467" dirty="0">
                <a:solidFill>
                  <a:schemeClr val="accent6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Cáceres/MT</a:t>
            </a:r>
          </a:p>
        </p:txBody>
      </p:sp>
      <p:sp>
        <p:nvSpPr>
          <p:cNvPr id="51" name="Retângulo 50"/>
          <p:cNvSpPr/>
          <p:nvPr/>
        </p:nvSpPr>
        <p:spPr>
          <a:xfrm>
            <a:off x="3215680" y="5893144"/>
            <a:ext cx="2976331" cy="7696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467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Nelson Pellegrino</a:t>
            </a:r>
          </a:p>
          <a:p>
            <a:pPr algn="ctr"/>
            <a:r>
              <a:rPr lang="pt-BR" sz="1467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PT/BA</a:t>
            </a:r>
          </a:p>
          <a:p>
            <a:pPr algn="ctr"/>
            <a:r>
              <a:rPr lang="pt-BR" sz="1467" dirty="0">
                <a:solidFill>
                  <a:schemeClr val="accent6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Lauro de Freitas/BA</a:t>
            </a:r>
          </a:p>
        </p:txBody>
      </p:sp>
      <p:sp>
        <p:nvSpPr>
          <p:cNvPr id="52" name="Retângulo 51"/>
          <p:cNvSpPr/>
          <p:nvPr/>
        </p:nvSpPr>
        <p:spPr>
          <a:xfrm>
            <a:off x="8304246" y="5797134"/>
            <a:ext cx="3648405" cy="748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467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Paulo </a:t>
            </a:r>
            <a:r>
              <a:rPr lang="pt-BR" sz="1467" dirty="0" err="1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Azi</a:t>
            </a:r>
            <a:endParaRPr lang="pt-BR" sz="1467" dirty="0">
              <a:solidFill>
                <a:srgbClr val="00206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ctr"/>
            <a:r>
              <a:rPr lang="pt-BR" sz="1467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DEM/MA</a:t>
            </a:r>
          </a:p>
          <a:p>
            <a:pPr algn="ctr"/>
            <a:r>
              <a:rPr lang="pt-BR" sz="1333" dirty="0">
                <a:solidFill>
                  <a:schemeClr val="accent6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Salvador/BA e Feira de Santana/BA</a:t>
            </a:r>
          </a:p>
        </p:txBody>
      </p:sp>
      <p:pic>
        <p:nvPicPr>
          <p:cNvPr id="21" name="Imagem 20" descr="Mendes Thames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824192" y="836713"/>
            <a:ext cx="1344149" cy="1792199"/>
          </a:xfrm>
          <a:prstGeom prst="rect">
            <a:avLst/>
          </a:prstGeom>
        </p:spPr>
      </p:pic>
      <p:sp>
        <p:nvSpPr>
          <p:cNvPr id="22" name="Retângulo 21"/>
          <p:cNvSpPr/>
          <p:nvPr/>
        </p:nvSpPr>
        <p:spPr>
          <a:xfrm>
            <a:off x="7056107" y="2564904"/>
            <a:ext cx="2976331" cy="7696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467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Mendes </a:t>
            </a:r>
            <a:r>
              <a:rPr lang="pt-BR" sz="1467" dirty="0" err="1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Thame</a:t>
            </a:r>
            <a:endParaRPr lang="pt-BR" sz="1467" dirty="0">
              <a:solidFill>
                <a:srgbClr val="00206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ctr"/>
            <a:r>
              <a:rPr lang="pt-BR" sz="1467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PV/SP</a:t>
            </a:r>
          </a:p>
          <a:p>
            <a:pPr algn="ctr"/>
            <a:r>
              <a:rPr lang="pt-BR" sz="1467" dirty="0">
                <a:solidFill>
                  <a:schemeClr val="accent6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Piracicaba/SP</a:t>
            </a:r>
          </a:p>
        </p:txBody>
      </p:sp>
    </p:spTree>
    <p:extLst>
      <p:ext uri="{BB962C8B-B14F-4D97-AF65-F5344CB8AC3E}">
        <p14:creationId xmlns:p14="http://schemas.microsoft.com/office/powerpoint/2010/main" val="1240601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gem 24" descr="Paulo Teixeir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02699" y="644691"/>
            <a:ext cx="1824203" cy="2432271"/>
          </a:xfrm>
          <a:prstGeom prst="rect">
            <a:avLst/>
          </a:prstGeom>
        </p:spPr>
      </p:pic>
      <p:pic>
        <p:nvPicPr>
          <p:cNvPr id="36" name="Imagem 35" descr="Roberto Lucen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87488" y="3717032"/>
            <a:ext cx="1642368" cy="2189824"/>
          </a:xfrm>
          <a:prstGeom prst="rect">
            <a:avLst/>
          </a:prstGeom>
        </p:spPr>
      </p:pic>
      <p:sp>
        <p:nvSpPr>
          <p:cNvPr id="43" name="Retângulo 42"/>
          <p:cNvSpPr/>
          <p:nvPr/>
        </p:nvSpPr>
        <p:spPr>
          <a:xfrm>
            <a:off x="3599723" y="5829268"/>
            <a:ext cx="3168352" cy="9954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467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Rodrigo de Castro</a:t>
            </a:r>
          </a:p>
          <a:p>
            <a:pPr algn="ctr"/>
            <a:r>
              <a:rPr lang="pt-BR" sz="1467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PSDB/MG</a:t>
            </a:r>
          </a:p>
          <a:p>
            <a:pPr algn="ctr"/>
            <a:r>
              <a:rPr lang="pt-BR" sz="1467" dirty="0">
                <a:solidFill>
                  <a:schemeClr val="accent6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Curvelo/MG</a:t>
            </a:r>
          </a:p>
          <a:p>
            <a:pPr algn="ctr"/>
            <a:endParaRPr lang="pt-BR" sz="1467" dirty="0">
              <a:solidFill>
                <a:schemeClr val="accent6">
                  <a:lumMod val="75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46" name="Imagem 45" descr="Rodrigo de Castr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43806" y="3749035"/>
            <a:ext cx="1560173" cy="2080231"/>
          </a:xfrm>
          <a:prstGeom prst="rect">
            <a:avLst/>
          </a:prstGeom>
        </p:spPr>
      </p:pic>
      <p:sp>
        <p:nvSpPr>
          <p:cNvPr id="103" name="Retângulo 102"/>
          <p:cNvSpPr/>
          <p:nvPr/>
        </p:nvSpPr>
        <p:spPr>
          <a:xfrm rot="5400000">
            <a:off x="1583502" y="-1659566"/>
            <a:ext cx="768084" cy="403245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400"/>
          </a:p>
        </p:txBody>
      </p:sp>
      <p:sp>
        <p:nvSpPr>
          <p:cNvPr id="104" name="CaixaDeTexto 103"/>
          <p:cNvSpPr txBox="1"/>
          <p:nvPr/>
        </p:nvSpPr>
        <p:spPr>
          <a:xfrm>
            <a:off x="47328" y="68627"/>
            <a:ext cx="3744417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667" b="1" dirty="0">
                <a:solidFill>
                  <a:schemeClr val="bg1"/>
                </a:solidFill>
              </a:rPr>
              <a:t>Bancada FNP na Câmara</a:t>
            </a:r>
          </a:p>
        </p:txBody>
      </p:sp>
      <p:pic>
        <p:nvPicPr>
          <p:cNvPr id="105" name="Picture 3" descr="C:\Users\PAULA~1.AGU\AppData\Local\Temp\Rar$DIa0.134\Logo FNP 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608502" y="1"/>
            <a:ext cx="1632181" cy="703927"/>
          </a:xfrm>
          <a:prstGeom prst="rect">
            <a:avLst/>
          </a:prstGeom>
          <a:noFill/>
        </p:spPr>
      </p:pic>
      <p:sp>
        <p:nvSpPr>
          <p:cNvPr id="30" name="Retângulo 29"/>
          <p:cNvSpPr/>
          <p:nvPr/>
        </p:nvSpPr>
        <p:spPr>
          <a:xfrm>
            <a:off x="3710944" y="2994403"/>
            <a:ext cx="2880320" cy="7696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467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Raimundo Angelim</a:t>
            </a:r>
          </a:p>
          <a:p>
            <a:pPr algn="ctr"/>
            <a:r>
              <a:rPr lang="pt-BR" sz="1467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PT/AC</a:t>
            </a:r>
          </a:p>
          <a:p>
            <a:pPr algn="ctr"/>
            <a:r>
              <a:rPr lang="pt-BR" sz="1467" dirty="0">
                <a:solidFill>
                  <a:schemeClr val="accent6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Rio Branco/AC</a:t>
            </a:r>
          </a:p>
        </p:txBody>
      </p:sp>
      <p:sp>
        <p:nvSpPr>
          <p:cNvPr id="34" name="Retângulo 33"/>
          <p:cNvSpPr/>
          <p:nvPr/>
        </p:nvSpPr>
        <p:spPr>
          <a:xfrm>
            <a:off x="6495253" y="2748181"/>
            <a:ext cx="2721864" cy="10158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pt-BR" sz="1600" dirty="0">
              <a:solidFill>
                <a:srgbClr val="002060"/>
              </a:solidFill>
            </a:endParaRPr>
          </a:p>
          <a:p>
            <a:pPr algn="ctr"/>
            <a:r>
              <a:rPr lang="pt-BR" sz="1467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Renata Abreu</a:t>
            </a:r>
          </a:p>
          <a:p>
            <a:pPr algn="ctr"/>
            <a:r>
              <a:rPr lang="pt-BR" sz="1467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PODE/SP</a:t>
            </a:r>
          </a:p>
          <a:p>
            <a:pPr algn="ctr"/>
            <a:r>
              <a:rPr lang="pt-BR" sz="1467" dirty="0">
                <a:solidFill>
                  <a:schemeClr val="accent6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São Paulo/SP e Osasco/SP</a:t>
            </a:r>
          </a:p>
        </p:txBody>
      </p:sp>
      <p:pic>
        <p:nvPicPr>
          <p:cNvPr id="41" name="Imagem 40" descr="Raimundo Angelim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287008" y="722280"/>
            <a:ext cx="1728192" cy="2304256"/>
          </a:xfrm>
          <a:prstGeom prst="rect">
            <a:avLst/>
          </a:prstGeom>
        </p:spPr>
      </p:pic>
      <p:pic>
        <p:nvPicPr>
          <p:cNvPr id="42" name="Imagem 41" descr="Renata Abreu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879296" y="644691"/>
            <a:ext cx="1786384" cy="2381845"/>
          </a:xfrm>
          <a:prstGeom prst="rect">
            <a:avLst/>
          </a:prstGeom>
        </p:spPr>
      </p:pic>
      <p:sp>
        <p:nvSpPr>
          <p:cNvPr id="27" name="Retângulo 26"/>
          <p:cNvSpPr/>
          <p:nvPr/>
        </p:nvSpPr>
        <p:spPr>
          <a:xfrm>
            <a:off x="926635" y="3044957"/>
            <a:ext cx="2880320" cy="7696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467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Paulo Teixeira</a:t>
            </a:r>
          </a:p>
          <a:p>
            <a:pPr algn="ctr"/>
            <a:r>
              <a:rPr lang="pt-BR" sz="1467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PT/SP</a:t>
            </a:r>
          </a:p>
          <a:p>
            <a:pPr algn="ctr"/>
            <a:r>
              <a:rPr lang="pt-BR" sz="1467" dirty="0">
                <a:solidFill>
                  <a:schemeClr val="accent6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Araraquara/SP</a:t>
            </a:r>
          </a:p>
        </p:txBody>
      </p:sp>
      <p:pic>
        <p:nvPicPr>
          <p:cNvPr id="29" name="Imagem 28" descr="Ricardo Izar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9456374" y="900590"/>
            <a:ext cx="1632181" cy="2176241"/>
          </a:xfrm>
          <a:prstGeom prst="rect">
            <a:avLst/>
          </a:prstGeom>
        </p:spPr>
      </p:pic>
      <p:sp>
        <p:nvSpPr>
          <p:cNvPr id="31" name="Retângulo 30"/>
          <p:cNvSpPr/>
          <p:nvPr/>
        </p:nvSpPr>
        <p:spPr>
          <a:xfrm>
            <a:off x="8880310" y="3012824"/>
            <a:ext cx="2833085" cy="7696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467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Ricardo </a:t>
            </a:r>
            <a:r>
              <a:rPr lang="pt-BR" sz="1467" dirty="0" err="1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Izar</a:t>
            </a:r>
            <a:endParaRPr lang="pt-BR" sz="1467" dirty="0">
              <a:solidFill>
                <a:srgbClr val="00206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ctr"/>
            <a:r>
              <a:rPr lang="pt-BR" sz="1467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PP/SP</a:t>
            </a:r>
          </a:p>
          <a:p>
            <a:pPr algn="ctr"/>
            <a:r>
              <a:rPr lang="pt-BR" sz="1467" dirty="0">
                <a:solidFill>
                  <a:schemeClr val="accent6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Bauru/SP</a:t>
            </a:r>
          </a:p>
        </p:txBody>
      </p:sp>
      <p:sp>
        <p:nvSpPr>
          <p:cNvPr id="37" name="Retângulo 36"/>
          <p:cNvSpPr/>
          <p:nvPr/>
        </p:nvSpPr>
        <p:spPr>
          <a:xfrm>
            <a:off x="911424" y="5829267"/>
            <a:ext cx="2976331" cy="9954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467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Roberto de Lucena</a:t>
            </a:r>
          </a:p>
          <a:p>
            <a:pPr algn="ctr"/>
            <a:r>
              <a:rPr lang="pt-BR" sz="1467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PV/SP</a:t>
            </a:r>
          </a:p>
          <a:p>
            <a:pPr algn="ctr"/>
            <a:r>
              <a:rPr lang="pt-BR" sz="1467" dirty="0">
                <a:solidFill>
                  <a:schemeClr val="accent6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Presidente Prudente/SP e Hortolândia/SP</a:t>
            </a:r>
          </a:p>
        </p:txBody>
      </p:sp>
      <p:sp>
        <p:nvSpPr>
          <p:cNvPr id="44" name="Retângulo 43"/>
          <p:cNvSpPr/>
          <p:nvPr/>
        </p:nvSpPr>
        <p:spPr>
          <a:xfrm>
            <a:off x="6384032" y="5859464"/>
            <a:ext cx="2976331" cy="9954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467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Rômulo Gouveia</a:t>
            </a:r>
          </a:p>
          <a:p>
            <a:pPr algn="ctr"/>
            <a:r>
              <a:rPr lang="pt-BR" sz="1467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PSD/PB</a:t>
            </a:r>
          </a:p>
          <a:p>
            <a:pPr algn="ctr"/>
            <a:r>
              <a:rPr lang="pt-BR" sz="1467" dirty="0">
                <a:solidFill>
                  <a:schemeClr val="accent6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João Pessoa/PB e Campina Grande/PB</a:t>
            </a:r>
          </a:p>
        </p:txBody>
      </p:sp>
      <p:sp>
        <p:nvSpPr>
          <p:cNvPr id="45" name="Retângulo 44"/>
          <p:cNvSpPr/>
          <p:nvPr/>
        </p:nvSpPr>
        <p:spPr>
          <a:xfrm>
            <a:off x="8880310" y="5893144"/>
            <a:ext cx="3246849" cy="7696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467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Rosângela Gomes</a:t>
            </a:r>
          </a:p>
          <a:p>
            <a:pPr algn="ctr"/>
            <a:r>
              <a:rPr lang="pt-BR" sz="1467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PRB/RJ</a:t>
            </a:r>
          </a:p>
          <a:p>
            <a:pPr algn="ctr"/>
            <a:r>
              <a:rPr lang="pt-BR" sz="1467" dirty="0">
                <a:solidFill>
                  <a:schemeClr val="accent6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Rio de Janeiro/RJ</a:t>
            </a:r>
          </a:p>
        </p:txBody>
      </p:sp>
      <p:pic>
        <p:nvPicPr>
          <p:cNvPr id="47" name="Imagem 46" descr="Rômulo Gouveia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152117" y="3909053"/>
            <a:ext cx="1498352" cy="1997803"/>
          </a:xfrm>
          <a:prstGeom prst="rect">
            <a:avLst/>
          </a:prstGeom>
        </p:spPr>
      </p:pic>
      <p:pic>
        <p:nvPicPr>
          <p:cNvPr id="48" name="Imagem 47" descr="Rosângela Gomes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9713236" y="3909053"/>
            <a:ext cx="1498352" cy="1997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692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7" descr="Rubens Buen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75520" y="548680"/>
            <a:ext cx="1728192" cy="2304256"/>
          </a:xfrm>
          <a:prstGeom prst="rect">
            <a:avLst/>
          </a:prstGeom>
        </p:spPr>
      </p:pic>
      <p:sp>
        <p:nvSpPr>
          <p:cNvPr id="103" name="Retângulo 102"/>
          <p:cNvSpPr/>
          <p:nvPr/>
        </p:nvSpPr>
        <p:spPr>
          <a:xfrm rot="5400000">
            <a:off x="1583502" y="-1659566"/>
            <a:ext cx="768084" cy="403245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400"/>
          </a:p>
        </p:txBody>
      </p:sp>
      <p:sp>
        <p:nvSpPr>
          <p:cNvPr id="104" name="CaixaDeTexto 103"/>
          <p:cNvSpPr txBox="1"/>
          <p:nvPr/>
        </p:nvSpPr>
        <p:spPr>
          <a:xfrm>
            <a:off x="47328" y="68627"/>
            <a:ext cx="3744417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667" b="1" dirty="0">
                <a:solidFill>
                  <a:schemeClr val="bg1"/>
                </a:solidFill>
              </a:rPr>
              <a:t>Bancada FNP na Câmara</a:t>
            </a:r>
          </a:p>
        </p:txBody>
      </p:sp>
      <p:pic>
        <p:nvPicPr>
          <p:cNvPr id="105" name="Picture 3" descr="C:\Users\PAULA~1.AGU\AppData\Local\Temp\Rar$DIa0.134\Logo FNP 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08502" y="1"/>
            <a:ext cx="1632181" cy="703927"/>
          </a:xfrm>
          <a:prstGeom prst="rect">
            <a:avLst/>
          </a:prstGeom>
          <a:noFill/>
        </p:spPr>
      </p:pic>
      <p:sp>
        <p:nvSpPr>
          <p:cNvPr id="30" name="Retângulo 29"/>
          <p:cNvSpPr/>
          <p:nvPr/>
        </p:nvSpPr>
        <p:spPr>
          <a:xfrm>
            <a:off x="4847861" y="2793419"/>
            <a:ext cx="2880320" cy="7696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467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Sandro Alex</a:t>
            </a:r>
          </a:p>
          <a:p>
            <a:pPr algn="ctr"/>
            <a:r>
              <a:rPr lang="pt-BR" sz="1467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PSD/PR</a:t>
            </a:r>
          </a:p>
          <a:p>
            <a:pPr algn="ctr"/>
            <a:r>
              <a:rPr lang="pt-BR" sz="1467" dirty="0">
                <a:solidFill>
                  <a:schemeClr val="accent6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Ponta Grossa/PR</a:t>
            </a:r>
          </a:p>
        </p:txBody>
      </p:sp>
      <p:sp>
        <p:nvSpPr>
          <p:cNvPr id="32" name="Retângulo 31"/>
          <p:cNvSpPr/>
          <p:nvPr/>
        </p:nvSpPr>
        <p:spPr>
          <a:xfrm>
            <a:off x="815414" y="2828158"/>
            <a:ext cx="364840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467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Rubens Bueno</a:t>
            </a:r>
          </a:p>
          <a:p>
            <a:pPr algn="ctr"/>
            <a:r>
              <a:rPr lang="pt-BR" sz="1467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PPS/PR</a:t>
            </a:r>
          </a:p>
          <a:p>
            <a:pPr algn="ctr"/>
            <a:r>
              <a:rPr lang="pt-BR" sz="1333" dirty="0" err="1">
                <a:solidFill>
                  <a:schemeClr val="accent6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Guaruapava</a:t>
            </a:r>
            <a:r>
              <a:rPr lang="pt-BR" sz="1333" dirty="0">
                <a:solidFill>
                  <a:schemeClr val="accent6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/PR, Cariacica/ES</a:t>
            </a:r>
          </a:p>
          <a:p>
            <a:pPr algn="ctr"/>
            <a:r>
              <a:rPr lang="pt-BR" sz="1333" dirty="0">
                <a:solidFill>
                  <a:schemeClr val="accent6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Apucarana/PR</a:t>
            </a:r>
          </a:p>
        </p:txBody>
      </p:sp>
      <p:sp>
        <p:nvSpPr>
          <p:cNvPr id="34" name="Retângulo 33"/>
          <p:cNvSpPr/>
          <p:nvPr/>
        </p:nvSpPr>
        <p:spPr>
          <a:xfrm>
            <a:off x="1357912" y="5619539"/>
            <a:ext cx="2721864" cy="10158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pt-BR" sz="1600" dirty="0">
              <a:solidFill>
                <a:srgbClr val="002060"/>
              </a:solidFill>
            </a:endParaRPr>
          </a:p>
          <a:p>
            <a:pPr algn="ctr"/>
            <a:r>
              <a:rPr lang="pt-BR" sz="1467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Tadeu Alencar</a:t>
            </a:r>
          </a:p>
          <a:p>
            <a:pPr algn="ctr"/>
            <a:r>
              <a:rPr lang="pt-BR" sz="1467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PSB/PE</a:t>
            </a:r>
          </a:p>
          <a:p>
            <a:pPr algn="ctr"/>
            <a:r>
              <a:rPr lang="pt-BR" sz="1467" dirty="0">
                <a:solidFill>
                  <a:schemeClr val="accent6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Serra Talhada/PE</a:t>
            </a:r>
          </a:p>
        </p:txBody>
      </p:sp>
      <p:pic>
        <p:nvPicPr>
          <p:cNvPr id="19" name="Imagem 18" descr="Sandro Alex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19936" y="740701"/>
            <a:ext cx="1584176" cy="2112235"/>
          </a:xfrm>
          <a:prstGeom prst="rect">
            <a:avLst/>
          </a:prstGeom>
        </p:spPr>
      </p:pic>
      <p:pic>
        <p:nvPicPr>
          <p:cNvPr id="29" name="Imagem 28" descr="Tadeu Alencar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871531" y="3813043"/>
            <a:ext cx="1536171" cy="2048228"/>
          </a:xfrm>
          <a:prstGeom prst="rect">
            <a:avLst/>
          </a:prstGeom>
        </p:spPr>
      </p:pic>
      <p:sp>
        <p:nvSpPr>
          <p:cNvPr id="31" name="Retângulo 30"/>
          <p:cNvSpPr/>
          <p:nvPr/>
        </p:nvSpPr>
        <p:spPr>
          <a:xfrm>
            <a:off x="4991107" y="5874723"/>
            <a:ext cx="2833085" cy="7696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467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Vitor </a:t>
            </a:r>
            <a:r>
              <a:rPr lang="pt-BR" sz="1467" dirty="0" err="1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Lippi</a:t>
            </a:r>
            <a:endParaRPr lang="pt-BR" sz="1467" dirty="0">
              <a:solidFill>
                <a:srgbClr val="00206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ctr"/>
            <a:r>
              <a:rPr lang="pt-BR" sz="1467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PSDB/SP</a:t>
            </a:r>
          </a:p>
          <a:p>
            <a:pPr algn="ctr"/>
            <a:r>
              <a:rPr lang="pt-BR" sz="1467" dirty="0">
                <a:solidFill>
                  <a:schemeClr val="accent6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Itu/SP</a:t>
            </a:r>
          </a:p>
        </p:txBody>
      </p:sp>
      <p:pic>
        <p:nvPicPr>
          <p:cNvPr id="33" name="Imagem 32" descr="Vitor Lippi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711957" y="3909053"/>
            <a:ext cx="1498352" cy="1997803"/>
          </a:xfrm>
          <a:prstGeom prst="rect">
            <a:avLst/>
          </a:prstGeom>
        </p:spPr>
      </p:pic>
      <p:pic>
        <p:nvPicPr>
          <p:cNvPr id="21" name="Imagem 20" descr="Sergio Souza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976320" y="836713"/>
            <a:ext cx="1560173" cy="2080231"/>
          </a:xfrm>
          <a:prstGeom prst="rect">
            <a:avLst/>
          </a:prstGeom>
        </p:spPr>
      </p:pic>
      <p:sp>
        <p:nvSpPr>
          <p:cNvPr id="35" name="Retângulo 34"/>
          <p:cNvSpPr/>
          <p:nvPr/>
        </p:nvSpPr>
        <p:spPr>
          <a:xfrm>
            <a:off x="8353021" y="2852936"/>
            <a:ext cx="2880320" cy="7696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467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Sérgio Souza</a:t>
            </a:r>
          </a:p>
          <a:p>
            <a:pPr algn="ctr"/>
            <a:r>
              <a:rPr lang="pt-BR" sz="1467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PMDB/PR</a:t>
            </a:r>
          </a:p>
          <a:p>
            <a:pPr algn="ctr"/>
            <a:r>
              <a:rPr lang="pt-BR" sz="1467" dirty="0">
                <a:solidFill>
                  <a:schemeClr val="accent6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Ponta Grossa/PR</a:t>
            </a:r>
          </a:p>
        </p:txBody>
      </p:sp>
      <p:sp>
        <p:nvSpPr>
          <p:cNvPr id="36" name="Retângulo 35"/>
          <p:cNvSpPr/>
          <p:nvPr/>
        </p:nvSpPr>
        <p:spPr>
          <a:xfrm>
            <a:off x="8400256" y="5925277"/>
            <a:ext cx="2976331" cy="7696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467" dirty="0" err="1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Yeda</a:t>
            </a:r>
            <a:r>
              <a:rPr lang="pt-BR" sz="1467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pt-BR" sz="1467" dirty="0" err="1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Crusius</a:t>
            </a:r>
            <a:endParaRPr lang="pt-BR" sz="1467" dirty="0">
              <a:solidFill>
                <a:srgbClr val="00206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ctr"/>
            <a:r>
              <a:rPr lang="pt-BR" sz="1467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PSDB/RS</a:t>
            </a:r>
          </a:p>
          <a:p>
            <a:pPr algn="ctr"/>
            <a:r>
              <a:rPr lang="pt-BR" sz="1467" dirty="0">
                <a:solidFill>
                  <a:schemeClr val="accent6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Pelotas/RS</a:t>
            </a:r>
          </a:p>
        </p:txBody>
      </p:sp>
      <p:pic>
        <p:nvPicPr>
          <p:cNvPr id="37" name="Imagem 36" descr="Yeda Crusius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9072331" y="3909054"/>
            <a:ext cx="1536171" cy="2048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618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fnp-srv01\publico\FNP Administrativo\2016\2.COMUNICAÇÃO(PA)\Apresentações PPT\mesa federativa\imagens\mesa federativa-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74872" y="1828801"/>
            <a:ext cx="6188931" cy="3948054"/>
          </a:xfrm>
          <a:prstGeom prst="rect">
            <a:avLst/>
          </a:prstGeom>
          <a:noFill/>
        </p:spPr>
      </p:pic>
      <p:pic>
        <p:nvPicPr>
          <p:cNvPr id="1027" name="Picture 3" descr="C:\Users\paula.aguiar\AppData\Local\Microsoft\Windows\Temporary Internet Files\Content.IE5\IMNP2D1B\dollar-311345_960_720[1]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02464" y="2830879"/>
            <a:ext cx="1678489" cy="1678489"/>
          </a:xfrm>
          <a:prstGeom prst="rect">
            <a:avLst/>
          </a:prstGeom>
          <a:noFill/>
        </p:spPr>
      </p:pic>
      <p:sp>
        <p:nvSpPr>
          <p:cNvPr id="5" name="CaixaDeTexto 4"/>
          <p:cNvSpPr txBox="1"/>
          <p:nvPr/>
        </p:nvSpPr>
        <p:spPr>
          <a:xfrm>
            <a:off x="6777304" y="107580"/>
            <a:ext cx="52497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2400" b="1" dirty="0" smtClean="0">
                <a:solidFill>
                  <a:schemeClr val="accent6">
                    <a:lumMod val="75000"/>
                  </a:schemeClr>
                </a:solidFill>
              </a:rPr>
              <a:t>PL 3744/2000</a:t>
            </a:r>
          </a:p>
          <a:p>
            <a:pPr algn="r"/>
            <a:r>
              <a:rPr lang="pt-BR" sz="2400" b="1" dirty="0" smtClean="0">
                <a:solidFill>
                  <a:schemeClr val="accent6">
                    <a:lumMod val="75000"/>
                  </a:schemeClr>
                </a:solidFill>
              </a:rPr>
              <a:t>Conselho de Gestão Fiscal </a:t>
            </a:r>
            <a:endParaRPr lang="pt-BR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355649" y="1611045"/>
            <a:ext cx="3613923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defRPr/>
            </a:pPr>
            <a:r>
              <a:rPr lang="pt-BR" b="1" dirty="0" smtClean="0">
                <a:solidFill>
                  <a:srgbClr val="002060"/>
                </a:solidFill>
              </a:rPr>
              <a:t>Autor</a:t>
            </a:r>
            <a:r>
              <a:rPr lang="pt-BR" dirty="0" smtClean="0">
                <a:solidFill>
                  <a:srgbClr val="002060"/>
                </a:solidFill>
              </a:rPr>
              <a:t>: Poder Executivo</a:t>
            </a:r>
          </a:p>
          <a:p>
            <a:pPr algn="just">
              <a:lnSpc>
                <a:spcPct val="150000"/>
              </a:lnSpc>
              <a:defRPr/>
            </a:pPr>
            <a:r>
              <a:rPr lang="pt-BR" dirty="0" smtClean="0">
                <a:solidFill>
                  <a:srgbClr val="002060"/>
                </a:solidFill>
              </a:rPr>
              <a:t>CTASP – aprovado 15/03/2012</a:t>
            </a:r>
          </a:p>
          <a:p>
            <a:pPr algn="just">
              <a:lnSpc>
                <a:spcPct val="150000"/>
              </a:lnSpc>
              <a:defRPr/>
            </a:pPr>
            <a:r>
              <a:rPr lang="pt-BR" dirty="0" smtClean="0">
                <a:solidFill>
                  <a:srgbClr val="002060"/>
                </a:solidFill>
              </a:rPr>
              <a:t>CFT – aprovado 22/11/2017</a:t>
            </a:r>
          </a:p>
          <a:p>
            <a:pPr algn="just">
              <a:lnSpc>
                <a:spcPct val="150000"/>
              </a:lnSpc>
              <a:defRPr/>
            </a:pPr>
            <a:r>
              <a:rPr lang="pt-BR" b="1" dirty="0" smtClean="0">
                <a:solidFill>
                  <a:srgbClr val="002060"/>
                </a:solidFill>
              </a:rPr>
              <a:t>CCJ – aguardando parecer do Relator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65042" y="1093782"/>
            <a:ext cx="1741536" cy="477409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>
            <a:off x="1635810" y="5736654"/>
            <a:ext cx="3133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solidFill>
                  <a:srgbClr val="002060"/>
                </a:solidFill>
              </a:rPr>
              <a:t>Relator</a:t>
            </a:r>
            <a:endParaRPr lang="pt-BR" dirty="0" smtClean="0">
              <a:solidFill>
                <a:srgbClr val="002060"/>
              </a:solidFill>
            </a:endParaRPr>
          </a:p>
          <a:p>
            <a:r>
              <a:rPr lang="pt-BR" dirty="0" err="1" smtClean="0">
                <a:solidFill>
                  <a:srgbClr val="002060"/>
                </a:solidFill>
              </a:rPr>
              <a:t>Hildo</a:t>
            </a:r>
            <a:r>
              <a:rPr lang="pt-BR" dirty="0" smtClean="0">
                <a:solidFill>
                  <a:srgbClr val="002060"/>
                </a:solidFill>
              </a:rPr>
              <a:t> Rocha – PMDB/MA</a:t>
            </a:r>
            <a:endParaRPr lang="pt-BR" dirty="0">
              <a:solidFill>
                <a:srgbClr val="002060"/>
              </a:solidFill>
            </a:endParaRPr>
          </a:p>
        </p:txBody>
      </p:sp>
      <p:pic>
        <p:nvPicPr>
          <p:cNvPr id="11" name="Picture 2" descr="C:\Users\ingrid.freitas\Desktop\Like cópia@3x-8 (1)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72230" y="-133074"/>
            <a:ext cx="1528058" cy="1526627"/>
          </a:xfrm>
          <a:prstGeom prst="rect">
            <a:avLst/>
          </a:prstGeom>
          <a:noFill/>
        </p:spPr>
      </p:pic>
      <p:sp>
        <p:nvSpPr>
          <p:cNvPr id="12" name="Retângulo 11"/>
          <p:cNvSpPr/>
          <p:nvPr/>
        </p:nvSpPr>
        <p:spPr>
          <a:xfrm rot="5400000">
            <a:off x="2207569" y="-2283631"/>
            <a:ext cx="768084" cy="528058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pt-BR" sz="2400">
              <a:solidFill>
                <a:prstClr val="white"/>
              </a:solidFill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47327" y="68627"/>
            <a:ext cx="5280588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pt-BR" sz="2667" b="1" dirty="0">
                <a:solidFill>
                  <a:prstClr val="white"/>
                </a:solidFill>
              </a:rPr>
              <a:t>Pauta FNP – Congresso Nacional</a:t>
            </a:r>
          </a:p>
        </p:txBody>
      </p:sp>
      <p:pic>
        <p:nvPicPr>
          <p:cNvPr id="2050" name="Picture 2" descr="Foto do Deputado HILDO ROCH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069" y="4872789"/>
            <a:ext cx="1190823" cy="1587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1205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 rot="5400000">
            <a:off x="2207569" y="-2283631"/>
            <a:ext cx="768084" cy="528058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pt-BR" sz="2400">
              <a:solidFill>
                <a:prstClr val="white"/>
              </a:solidFill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47327" y="68627"/>
            <a:ext cx="5280588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pt-BR" sz="2667" b="1" dirty="0">
                <a:solidFill>
                  <a:prstClr val="white"/>
                </a:solidFill>
              </a:rPr>
              <a:t>Pauta FNP – Congresso Nacional</a:t>
            </a:r>
          </a:p>
        </p:txBody>
      </p:sp>
      <p:pic>
        <p:nvPicPr>
          <p:cNvPr id="9" name="Picture 2" descr="C:\Users\ingrid.freitas\Desktop\Like cópia@3x-8 (1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269324" y="639549"/>
            <a:ext cx="1757728" cy="1756081"/>
          </a:xfrm>
          <a:prstGeom prst="rect">
            <a:avLst/>
          </a:prstGeom>
          <a:noFill/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2598" y="1684081"/>
            <a:ext cx="1978025" cy="542238"/>
          </a:xfrm>
          <a:prstGeom prst="rect">
            <a:avLst/>
          </a:prstGeom>
        </p:spPr>
      </p:pic>
      <p:pic>
        <p:nvPicPr>
          <p:cNvPr id="1026" name="Picture 2" descr="Resultado de imagem para congresso nacional art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6682" y="1772343"/>
            <a:ext cx="1790700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aixaDeTexto 9"/>
          <p:cNvSpPr txBox="1"/>
          <p:nvPr/>
        </p:nvSpPr>
        <p:spPr>
          <a:xfrm>
            <a:off x="5838092" y="107580"/>
            <a:ext cx="61889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2400" b="1" dirty="0" smtClean="0">
                <a:solidFill>
                  <a:schemeClr val="accent6">
                    <a:lumMod val="75000"/>
                  </a:schemeClr>
                </a:solidFill>
              </a:rPr>
              <a:t>PEC 122/2015</a:t>
            </a:r>
          </a:p>
          <a:p>
            <a:pPr algn="r"/>
            <a:r>
              <a:rPr lang="pt-BR" sz="2400" b="1" dirty="0" smtClean="0">
                <a:solidFill>
                  <a:schemeClr val="accent6">
                    <a:lumMod val="75000"/>
                  </a:schemeClr>
                </a:solidFill>
              </a:rPr>
              <a:t>Novos Encargos sem Indicação da Receita </a:t>
            </a:r>
            <a:endParaRPr lang="pt-BR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373010" y="2395630"/>
            <a:ext cx="4954905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defRPr/>
            </a:pPr>
            <a:r>
              <a:rPr lang="pt-BR" b="1" dirty="0" smtClean="0">
                <a:solidFill>
                  <a:srgbClr val="002060"/>
                </a:solidFill>
              </a:rPr>
              <a:t>Autora</a:t>
            </a:r>
            <a:r>
              <a:rPr lang="pt-BR" dirty="0" smtClean="0">
                <a:solidFill>
                  <a:srgbClr val="002060"/>
                </a:solidFill>
              </a:rPr>
              <a:t>: Ana Amélia – PP/RS</a:t>
            </a:r>
          </a:p>
          <a:p>
            <a:pPr algn="just">
              <a:lnSpc>
                <a:spcPct val="150000"/>
              </a:lnSpc>
              <a:defRPr/>
            </a:pPr>
            <a:r>
              <a:rPr lang="pt-BR" dirty="0" smtClean="0">
                <a:solidFill>
                  <a:srgbClr val="002060"/>
                </a:solidFill>
              </a:rPr>
              <a:t>CCJC – aprovado 22/08/2017</a:t>
            </a:r>
          </a:p>
          <a:p>
            <a:pPr algn="just">
              <a:lnSpc>
                <a:spcPct val="150000"/>
              </a:lnSpc>
              <a:defRPr/>
            </a:pPr>
            <a:r>
              <a:rPr lang="pt-BR" b="1" dirty="0" smtClean="0">
                <a:solidFill>
                  <a:srgbClr val="002060"/>
                </a:solidFill>
              </a:rPr>
              <a:t>Aguardando Criação de Comissão Temporária</a:t>
            </a:r>
          </a:p>
        </p:txBody>
      </p:sp>
      <p:pic>
        <p:nvPicPr>
          <p:cNvPr id="12" name="Picture 3" descr="C:\Users\paula.aguiar\AppData\Local\Microsoft\Windows\Temporary Internet Files\Content.IE5\IMNP2D1B\dollar-311345_960_720[1]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040849" y="5126273"/>
            <a:ext cx="895350" cy="895350"/>
          </a:xfrm>
          <a:prstGeom prst="rect">
            <a:avLst/>
          </a:prstGeom>
          <a:noFill/>
        </p:spPr>
      </p:pic>
      <p:cxnSp>
        <p:nvCxnSpPr>
          <p:cNvPr id="13" name="Conector de seta reta 12"/>
          <p:cNvCxnSpPr/>
          <p:nvPr/>
        </p:nvCxnSpPr>
        <p:spPr>
          <a:xfrm flipH="1">
            <a:off x="8604738" y="3657773"/>
            <a:ext cx="14135" cy="739036"/>
          </a:xfrm>
          <a:prstGeom prst="straightConnector1">
            <a:avLst/>
          </a:prstGeom>
          <a:ln w="539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" name="Picture 4" descr="Imagem relacionad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0322" y="4434672"/>
            <a:ext cx="4557102" cy="2278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9103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6773726" y="193796"/>
            <a:ext cx="52318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2400" b="1" dirty="0">
                <a:solidFill>
                  <a:schemeClr val="accent6">
                    <a:lumMod val="75000"/>
                  </a:schemeClr>
                </a:solidFill>
              </a:rPr>
              <a:t>PLS </a:t>
            </a:r>
            <a:r>
              <a:rPr lang="pt-BR" sz="2400" b="1" dirty="0" smtClean="0">
                <a:solidFill>
                  <a:schemeClr val="accent6">
                    <a:lumMod val="75000"/>
                  </a:schemeClr>
                </a:solidFill>
              </a:rPr>
              <a:t>573/2015</a:t>
            </a:r>
          </a:p>
          <a:p>
            <a:pPr algn="r"/>
            <a:r>
              <a:rPr lang="pt-BR" sz="2400" b="1" dirty="0" smtClean="0">
                <a:solidFill>
                  <a:schemeClr val="accent6">
                    <a:lumMod val="75000"/>
                  </a:schemeClr>
                </a:solidFill>
              </a:rPr>
              <a:t>Merenda </a:t>
            </a:r>
            <a:r>
              <a:rPr lang="pt-BR" sz="2400" b="1" dirty="0">
                <a:solidFill>
                  <a:schemeClr val="accent6">
                    <a:lumMod val="75000"/>
                  </a:schemeClr>
                </a:solidFill>
              </a:rPr>
              <a:t>Escolar e Uniformes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285956" y="1844515"/>
            <a:ext cx="5760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solidFill>
                  <a:srgbClr val="002060"/>
                </a:solidFill>
              </a:rPr>
              <a:t>Autor</a:t>
            </a:r>
            <a:r>
              <a:rPr lang="pt-BR" dirty="0" smtClean="0">
                <a:solidFill>
                  <a:srgbClr val="002060"/>
                </a:solidFill>
              </a:rPr>
              <a:t>: Senador Fernando Bezerra – PMDB/PE</a:t>
            </a:r>
            <a:endParaRPr lang="pt-BR" dirty="0">
              <a:solidFill>
                <a:srgbClr val="002060"/>
              </a:solidFill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257920" y="2302578"/>
            <a:ext cx="504468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pt-BR" b="1" dirty="0" smtClean="0">
                <a:solidFill>
                  <a:srgbClr val="002060"/>
                </a:solidFill>
              </a:rPr>
              <a:t>Situação: SENADO FEDERAL (CAE e CE) </a:t>
            </a:r>
          </a:p>
          <a:p>
            <a:pPr algn="just">
              <a:defRPr/>
            </a:pPr>
            <a:r>
              <a:rPr lang="pt-BR" b="1" dirty="0" smtClean="0">
                <a:solidFill>
                  <a:srgbClr val="002060"/>
                </a:solidFill>
              </a:rPr>
              <a:t>CAE - Aguardando parecer do relator</a:t>
            </a:r>
          </a:p>
        </p:txBody>
      </p:sp>
      <p:pic>
        <p:nvPicPr>
          <p:cNvPr id="11" name="Picture 6" descr="Resultado de imagem para senado federa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5664" y="1076742"/>
            <a:ext cx="1843913" cy="493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12" y="5280510"/>
            <a:ext cx="992621" cy="1240776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>
            <a:off x="1387736" y="6174887"/>
            <a:ext cx="41632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srgbClr val="002060"/>
                </a:solidFill>
              </a:rPr>
              <a:t>CAE – relator Roberto Rocha – PSDB/MA</a:t>
            </a:r>
          </a:p>
          <a:p>
            <a:endParaRPr lang="pt-BR" dirty="0">
              <a:solidFill>
                <a:srgbClr val="002060"/>
              </a:solidFill>
            </a:endParaRPr>
          </a:p>
        </p:txBody>
      </p:sp>
      <p:pic>
        <p:nvPicPr>
          <p:cNvPr id="6146" name="Picture 2" descr="\\fnp-srv01\publico\FNP Administrativo\2017\9. Reunião Geral\72ª Reunião Geral\Apresentações\Icones\Untitled-2-0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83624" y="596153"/>
            <a:ext cx="5665694" cy="5665694"/>
          </a:xfrm>
          <a:prstGeom prst="rect">
            <a:avLst/>
          </a:prstGeom>
          <a:noFill/>
        </p:spPr>
      </p:pic>
      <p:pic>
        <p:nvPicPr>
          <p:cNvPr id="6147" name="Picture 3" descr="\\fnp-srv01\publico\FNP Administrativo\2017\9. Reunião Geral\72ª Reunião Geral\Apresentações\Icones\Untitled-2-02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99237" y="1736465"/>
            <a:ext cx="4471595" cy="4471595"/>
          </a:xfrm>
          <a:prstGeom prst="rect">
            <a:avLst/>
          </a:prstGeom>
          <a:noFill/>
        </p:spPr>
      </p:pic>
      <p:pic>
        <p:nvPicPr>
          <p:cNvPr id="6148" name="Picture 4" descr="\\fnp-srv01\publico\FNP Administrativo\2017\9. Reunião Geral\72ª Reunião Geral\Apresentações\Icones\Untitled-2-07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623147" y="2072636"/>
            <a:ext cx="3810008" cy="3810008"/>
          </a:xfrm>
          <a:prstGeom prst="rect">
            <a:avLst/>
          </a:prstGeom>
          <a:noFill/>
        </p:spPr>
      </p:pic>
      <p:pic>
        <p:nvPicPr>
          <p:cNvPr id="6149" name="Picture 5" descr="\\fnp-srv01\publico\FNP Administrativo\2017\9. Reunião Geral\72ª Reunião Geral\Apresentações\Icones\Untitled-2-06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502965" y="1521311"/>
            <a:ext cx="4813154" cy="4813154"/>
          </a:xfrm>
          <a:prstGeom prst="rect">
            <a:avLst/>
          </a:prstGeom>
          <a:noFill/>
        </p:spPr>
      </p:pic>
      <p:pic>
        <p:nvPicPr>
          <p:cNvPr id="13" name="Picture 3" descr="C:\Users\paula.aguiar\AppData\Local\Microsoft\Windows\Temporary Internet Files\Content.IE5\IMNP2D1B\dollar-311345_960_720[1]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0885118" y="5606920"/>
            <a:ext cx="1085892" cy="1085892"/>
          </a:xfrm>
          <a:prstGeom prst="rect">
            <a:avLst/>
          </a:prstGeom>
          <a:noFill/>
        </p:spPr>
      </p:pic>
      <p:pic>
        <p:nvPicPr>
          <p:cNvPr id="4098" name="Picture 2" descr="\\fnp-srv01\publico\FNP Administrativo\2017\9. Reunião Geral\72ª Reunião Geral\Apresentações\Icones\icones_ppt-22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9531263" y="747383"/>
            <a:ext cx="2340283" cy="2340283"/>
          </a:xfrm>
          <a:prstGeom prst="rect">
            <a:avLst/>
          </a:prstGeom>
          <a:noFill/>
        </p:spPr>
      </p:pic>
      <p:pic>
        <p:nvPicPr>
          <p:cNvPr id="14" name="Picture 2" descr="C:\Users\ingrid.freitas\Desktop\Like cópia@3x-8 (1)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691785" y="3071"/>
            <a:ext cx="1318296" cy="1317061"/>
          </a:xfrm>
          <a:prstGeom prst="rect">
            <a:avLst/>
          </a:prstGeom>
          <a:noFill/>
        </p:spPr>
      </p:pic>
      <p:sp>
        <p:nvSpPr>
          <p:cNvPr id="15" name="Retângulo 14"/>
          <p:cNvSpPr/>
          <p:nvPr/>
        </p:nvSpPr>
        <p:spPr>
          <a:xfrm rot="5400000">
            <a:off x="2207569" y="-2283631"/>
            <a:ext cx="768084" cy="528058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pt-BR" sz="2400">
              <a:solidFill>
                <a:prstClr val="white"/>
              </a:solidFill>
            </a:endParaRPr>
          </a:p>
        </p:txBody>
      </p:sp>
      <p:sp>
        <p:nvSpPr>
          <p:cNvPr id="16" name="CaixaDeTexto 15"/>
          <p:cNvSpPr txBox="1"/>
          <p:nvPr/>
        </p:nvSpPr>
        <p:spPr>
          <a:xfrm>
            <a:off x="47327" y="68627"/>
            <a:ext cx="5280588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pt-BR" sz="2667" b="1" dirty="0">
                <a:solidFill>
                  <a:prstClr val="white"/>
                </a:solidFill>
              </a:rPr>
              <a:t>Pauta FNP – Congresso Nacional</a:t>
            </a:r>
          </a:p>
        </p:txBody>
      </p:sp>
    </p:spTree>
    <p:extLst>
      <p:ext uri="{BB962C8B-B14F-4D97-AF65-F5344CB8AC3E}">
        <p14:creationId xmlns:p14="http://schemas.microsoft.com/office/powerpoint/2010/main" val="1139021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 rot="5400000">
            <a:off x="2207569" y="-2283631"/>
            <a:ext cx="768084" cy="528058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pt-BR" sz="2400">
              <a:solidFill>
                <a:prstClr val="white"/>
              </a:solidFill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47327" y="68627"/>
            <a:ext cx="5280588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pt-BR" sz="2667" b="1" dirty="0">
                <a:solidFill>
                  <a:prstClr val="white"/>
                </a:solidFill>
              </a:rPr>
              <a:t>Pauta FNP – Congresso Nacional</a:t>
            </a:r>
          </a:p>
        </p:txBody>
      </p:sp>
      <p:sp>
        <p:nvSpPr>
          <p:cNvPr id="6" name="Retângulo 5"/>
          <p:cNvSpPr/>
          <p:nvPr/>
        </p:nvSpPr>
        <p:spPr>
          <a:xfrm>
            <a:off x="162769" y="2230391"/>
            <a:ext cx="556861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>
              <a:defRPr/>
            </a:pPr>
            <a:r>
              <a:rPr lang="pt-BR" sz="2400" b="1" dirty="0" smtClean="0">
                <a:solidFill>
                  <a:srgbClr val="4F81BD">
                    <a:lumMod val="75000"/>
                  </a:srgbClr>
                </a:solidFill>
              </a:rPr>
              <a:t>Comissão Especial da Reforma </a:t>
            </a:r>
            <a:r>
              <a:rPr lang="pt-BR" sz="2400" b="1" dirty="0">
                <a:solidFill>
                  <a:srgbClr val="4F81BD">
                    <a:lumMod val="75000"/>
                  </a:srgbClr>
                </a:solidFill>
              </a:rPr>
              <a:t>Tributária</a:t>
            </a:r>
          </a:p>
          <a:p>
            <a:pPr defTabSz="1219170">
              <a:defRPr/>
            </a:pPr>
            <a:r>
              <a:rPr lang="pt-BR" sz="2400" dirty="0" smtClean="0">
                <a:solidFill>
                  <a:prstClr val="black"/>
                </a:solidFill>
              </a:rPr>
              <a:t>Relator: Luiz Carlos Hauly – PSDB/PR</a:t>
            </a:r>
            <a:endParaRPr lang="pt-BR" sz="2400" dirty="0">
              <a:solidFill>
                <a:prstClr val="black"/>
              </a:solidFill>
            </a:endParaRPr>
          </a:p>
        </p:txBody>
      </p:sp>
      <p:pic>
        <p:nvPicPr>
          <p:cNvPr id="10" name="Imagem 9" descr="Like@3x-8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77572" y="-95397"/>
            <a:ext cx="1967541" cy="1967541"/>
          </a:xfrm>
          <a:prstGeom prst="rect">
            <a:avLst/>
          </a:prstGeom>
        </p:spPr>
      </p:pic>
      <p:sp>
        <p:nvSpPr>
          <p:cNvPr id="11" name="CaixaDeTexto 10"/>
          <p:cNvSpPr txBox="1"/>
          <p:nvPr/>
        </p:nvSpPr>
        <p:spPr>
          <a:xfrm>
            <a:off x="7879776" y="1551567"/>
            <a:ext cx="14517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pt-BR" sz="1600" dirty="0">
                <a:solidFill>
                  <a:prstClr val="black"/>
                </a:solidFill>
              </a:rPr>
              <a:t>Com ressalvas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873" y="3744734"/>
            <a:ext cx="1541777" cy="1850132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>
            <a:off x="9169314" y="657542"/>
            <a:ext cx="28362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2400" b="1" dirty="0" smtClean="0">
                <a:solidFill>
                  <a:schemeClr val="accent6">
                    <a:lumMod val="75000"/>
                  </a:schemeClr>
                </a:solidFill>
              </a:rPr>
              <a:t>Reforma Tributária</a:t>
            </a:r>
            <a:endParaRPr lang="pt-BR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076311" y="1364497"/>
            <a:ext cx="1741536" cy="477409"/>
          </a:xfrm>
          <a:prstGeom prst="rect">
            <a:avLst/>
          </a:prstGeom>
        </p:spPr>
      </p:pic>
      <p:pic>
        <p:nvPicPr>
          <p:cNvPr id="13" name="Picture 3" descr="C:\Users\paula.aguiar\AppData\Local\Microsoft\Windows\Temporary Internet Files\Content.IE5\IMNP2D1B\dollar-311345_960_720[1]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65379" y="2766171"/>
            <a:ext cx="3177655" cy="317765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79270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\\fnp-srv01\publico\FNP Administrativo\2017\9. Reunião Geral\72ª Reunião Geral\Apresentações\Icones\Untitled-2-0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87330" y="290284"/>
            <a:ext cx="3894268" cy="3894268"/>
          </a:xfrm>
          <a:prstGeom prst="rect">
            <a:avLst/>
          </a:prstGeom>
          <a:noFill/>
        </p:spPr>
      </p:pic>
      <p:sp>
        <p:nvSpPr>
          <p:cNvPr id="5" name="CaixaDeTexto 4"/>
          <p:cNvSpPr txBox="1"/>
          <p:nvPr/>
        </p:nvSpPr>
        <p:spPr>
          <a:xfrm>
            <a:off x="7591307" y="215311"/>
            <a:ext cx="43604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pt-BR" sz="2400" b="1" dirty="0">
                <a:solidFill>
                  <a:schemeClr val="accent6">
                    <a:lumMod val="50000"/>
                  </a:schemeClr>
                </a:solidFill>
              </a:rPr>
              <a:t>PL 2289/2015 </a:t>
            </a:r>
            <a:endParaRPr lang="pt-BR" sz="24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algn="r">
              <a:defRPr/>
            </a:pPr>
            <a:r>
              <a:rPr lang="pt-BR" sz="2400" b="1" dirty="0" smtClean="0">
                <a:solidFill>
                  <a:schemeClr val="accent6">
                    <a:lumMod val="50000"/>
                  </a:schemeClr>
                </a:solidFill>
              </a:rPr>
              <a:t>Resíduos </a:t>
            </a:r>
            <a:r>
              <a:rPr lang="pt-BR" sz="2400" b="1" dirty="0">
                <a:solidFill>
                  <a:schemeClr val="accent6">
                    <a:lumMod val="50000"/>
                  </a:schemeClr>
                </a:solidFill>
              </a:rPr>
              <a:t>Sólidos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291104" y="1708195"/>
            <a:ext cx="65729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solidFill>
                  <a:srgbClr val="002060"/>
                </a:solidFill>
              </a:rPr>
              <a:t>Autor</a:t>
            </a:r>
            <a:r>
              <a:rPr lang="pt-BR" dirty="0" smtClean="0">
                <a:solidFill>
                  <a:srgbClr val="002060"/>
                </a:solidFill>
              </a:rPr>
              <a:t>: </a:t>
            </a:r>
            <a:r>
              <a:rPr lang="pt-BR" dirty="0">
                <a:solidFill>
                  <a:srgbClr val="002060"/>
                </a:solidFill>
              </a:rPr>
              <a:t>Subcomissão Temporária Resíduos </a:t>
            </a:r>
            <a:r>
              <a:rPr lang="pt-BR" dirty="0" smtClean="0">
                <a:solidFill>
                  <a:srgbClr val="002060"/>
                </a:solidFill>
              </a:rPr>
              <a:t>Sólidos (Senado Federal)</a:t>
            </a:r>
            <a:endParaRPr lang="pt-BR" dirty="0">
              <a:solidFill>
                <a:srgbClr val="002060"/>
              </a:solidFill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291104" y="2077527"/>
            <a:ext cx="51415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pt-BR" b="1" dirty="0" smtClean="0">
                <a:solidFill>
                  <a:srgbClr val="002060"/>
                </a:solidFill>
              </a:rPr>
              <a:t>Situação: CÂMARA DOS DEPUTADOS</a:t>
            </a:r>
          </a:p>
          <a:p>
            <a:pPr algn="just">
              <a:defRPr/>
            </a:pPr>
            <a:r>
              <a:rPr lang="pt-BR" dirty="0" smtClean="0">
                <a:solidFill>
                  <a:srgbClr val="002060"/>
                </a:solidFill>
              </a:rPr>
              <a:t>Aguardando Instalação da Comissão </a:t>
            </a:r>
          </a:p>
        </p:txBody>
      </p:sp>
      <p:pic>
        <p:nvPicPr>
          <p:cNvPr id="3076" name="Picture 4" descr="Resultado de imagem para abrelp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5653" y="1936884"/>
            <a:ext cx="737755" cy="575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991090" y="931088"/>
            <a:ext cx="1741536" cy="477409"/>
          </a:xfrm>
          <a:prstGeom prst="rect">
            <a:avLst/>
          </a:prstGeom>
        </p:spPr>
      </p:pic>
      <p:pic>
        <p:nvPicPr>
          <p:cNvPr id="1027" name="Picture 3" descr="\\fnp-srv01\publico\FNP Administrativo\2017\9. Reunião Geral\72ª Reunião Geral\Apresentações\Icones\tabela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8294" y="3485486"/>
            <a:ext cx="10957993" cy="2867499"/>
          </a:xfrm>
          <a:prstGeom prst="rect">
            <a:avLst/>
          </a:prstGeom>
          <a:noFill/>
        </p:spPr>
      </p:pic>
      <p:pic>
        <p:nvPicPr>
          <p:cNvPr id="12" name="Picture 3" descr="C:\Users\paula.aguiar\AppData\Local\Microsoft\Windows\Temporary Internet Files\Content.IE5\IMNP2D1B\dollar-311345_960_720[1]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928148" y="5606920"/>
            <a:ext cx="1085892" cy="1085892"/>
          </a:xfrm>
          <a:prstGeom prst="rect">
            <a:avLst/>
          </a:prstGeom>
          <a:noFill/>
        </p:spPr>
      </p:pic>
      <p:sp>
        <p:nvSpPr>
          <p:cNvPr id="14" name="CaixaDeTexto 13"/>
          <p:cNvSpPr txBox="1"/>
          <p:nvPr/>
        </p:nvSpPr>
        <p:spPr>
          <a:xfrm>
            <a:off x="2786229" y="6111289"/>
            <a:ext cx="82511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200" dirty="0" smtClean="0">
                <a:solidFill>
                  <a:schemeClr val="accent1">
                    <a:lumMod val="75000"/>
                  </a:schemeClr>
                </a:solidFill>
              </a:rPr>
              <a:t>* Censo 2010</a:t>
            </a:r>
          </a:p>
          <a:p>
            <a:pPr algn="r"/>
            <a:r>
              <a:rPr lang="pt-BR" sz="1200" dirty="0" smtClean="0">
                <a:solidFill>
                  <a:schemeClr val="accent1">
                    <a:lumMod val="75000"/>
                  </a:schemeClr>
                </a:solidFill>
              </a:rPr>
              <a:t>** Inclui municípios em que a massa urbana está a uma distância de até 20km das fronteiras</a:t>
            </a:r>
            <a:endParaRPr lang="pt-BR" sz="1200" dirty="0" smtClean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pPr algn="r"/>
            <a:endParaRPr lang="pt-BR" sz="1200" dirty="0" smtClean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pPr algn="r"/>
            <a:endParaRPr lang="pt-BR" sz="12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5" name="Imagem 14" descr="Like@3x-8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913584" y="-70627"/>
            <a:ext cx="1403648" cy="1403648"/>
          </a:xfrm>
          <a:prstGeom prst="rect">
            <a:avLst/>
          </a:prstGeom>
        </p:spPr>
      </p:pic>
      <p:sp>
        <p:nvSpPr>
          <p:cNvPr id="16" name="CaixaDeTexto 15"/>
          <p:cNvSpPr txBox="1"/>
          <p:nvPr/>
        </p:nvSpPr>
        <p:spPr>
          <a:xfrm>
            <a:off x="6979666" y="1083198"/>
            <a:ext cx="13681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 smtClean="0"/>
              <a:t>Com ressalvas</a:t>
            </a:r>
            <a:endParaRPr lang="pt-BR" sz="1600" dirty="0"/>
          </a:p>
        </p:txBody>
      </p:sp>
      <p:sp>
        <p:nvSpPr>
          <p:cNvPr id="17" name="Retângulo 16"/>
          <p:cNvSpPr/>
          <p:nvPr/>
        </p:nvSpPr>
        <p:spPr>
          <a:xfrm rot="5400000">
            <a:off x="2207569" y="-2283631"/>
            <a:ext cx="768084" cy="528058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pt-BR" sz="2400">
              <a:solidFill>
                <a:prstClr val="white"/>
              </a:solidFill>
            </a:endParaRPr>
          </a:p>
        </p:txBody>
      </p:sp>
      <p:sp>
        <p:nvSpPr>
          <p:cNvPr id="18" name="CaixaDeTexto 17"/>
          <p:cNvSpPr txBox="1"/>
          <p:nvPr/>
        </p:nvSpPr>
        <p:spPr>
          <a:xfrm>
            <a:off x="47327" y="68627"/>
            <a:ext cx="5280588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pt-BR" sz="2667" b="1" dirty="0">
                <a:solidFill>
                  <a:prstClr val="white"/>
                </a:solidFill>
              </a:rPr>
              <a:t>Pauta FNP – Congresso Nacional</a:t>
            </a:r>
          </a:p>
        </p:txBody>
      </p:sp>
    </p:spTree>
    <p:extLst>
      <p:ext uri="{BB962C8B-B14F-4D97-AF65-F5344CB8AC3E}">
        <p14:creationId xmlns:p14="http://schemas.microsoft.com/office/powerpoint/2010/main" val="171947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5" name="Picture 3" descr="\\fnp-srv01\publico\FNP Administrativo\2017\2. Comunicação\Apresentações\Comunicação\fotos\cidade5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71798" y="0"/>
            <a:ext cx="4151445" cy="2852936"/>
          </a:xfrm>
          <a:prstGeom prst="rect">
            <a:avLst/>
          </a:prstGeom>
          <a:noFill/>
        </p:spPr>
      </p:pic>
      <p:pic>
        <p:nvPicPr>
          <p:cNvPr id="79876" name="Picture 4" descr="\\fnp-srv01\publico\FNP Administrativo\2017\2. Comunicação\Apresentações\Comunicação\fotos\cidademedi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-27384"/>
            <a:ext cx="4279744" cy="2872736"/>
          </a:xfrm>
          <a:prstGeom prst="rect">
            <a:avLst/>
          </a:prstGeom>
          <a:noFill/>
        </p:spPr>
      </p:pic>
      <p:pic>
        <p:nvPicPr>
          <p:cNvPr id="79877" name="Picture 5" descr="\\fnp-srv01\publico\FNP Administrativo\2017\2. Comunicação\Apresentações\Comunicação\fotos\cidade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" y="4101076"/>
            <a:ext cx="4347756" cy="2756925"/>
          </a:xfrm>
          <a:prstGeom prst="rect">
            <a:avLst/>
          </a:prstGeom>
          <a:noFill/>
        </p:spPr>
      </p:pic>
      <p:pic>
        <p:nvPicPr>
          <p:cNvPr id="79878" name="Picture 6" descr="\\fnp-srv01\publico\FNP Administrativo\2017\2. Comunicação\Apresentações\Comunicação\fotos\cidademedia1.jpe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00259" y="2"/>
            <a:ext cx="4176972" cy="2852935"/>
          </a:xfrm>
          <a:prstGeom prst="rect">
            <a:avLst/>
          </a:prstGeom>
          <a:noFill/>
        </p:spPr>
      </p:pic>
      <p:pic>
        <p:nvPicPr>
          <p:cNvPr id="79879" name="Picture 7" descr="\\fnp-srv01\publico\FNP Administrativo\2017\2. Comunicação\Apresentações\Comunicação\fotos\cidademedia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00257" y="4137239"/>
            <a:ext cx="4320480" cy="2844157"/>
          </a:xfrm>
          <a:prstGeom prst="rect">
            <a:avLst/>
          </a:prstGeom>
          <a:noFill/>
        </p:spPr>
      </p:pic>
      <p:pic>
        <p:nvPicPr>
          <p:cNvPr id="79880" name="Picture 8" descr="\\fnp-srv01\publico\FNP Administrativo\2017\2. Comunicação\Apresentações\Comunicação\fotos\cidade4.jpe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271797" y="4159228"/>
            <a:ext cx="4128459" cy="2726157"/>
          </a:xfrm>
          <a:prstGeom prst="rect">
            <a:avLst/>
          </a:prstGeom>
          <a:noFill/>
        </p:spPr>
      </p:pic>
      <p:sp>
        <p:nvSpPr>
          <p:cNvPr id="5" name="Título 1"/>
          <p:cNvSpPr txBox="1">
            <a:spLocks/>
          </p:cNvSpPr>
          <p:nvPr/>
        </p:nvSpPr>
        <p:spPr>
          <a:xfrm>
            <a:off x="0" y="2852936"/>
            <a:ext cx="12624725" cy="1440160"/>
          </a:xfrm>
          <a:prstGeom prst="rect">
            <a:avLst/>
          </a:prstGeom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vert="horz" lIns="121920" tIns="60960" rIns="121920" bIns="60960" rtlCol="0" anchor="ctr">
            <a:normAutofit/>
          </a:bodyPr>
          <a:lstStyle/>
          <a:p>
            <a:pPr algn="ctr" defTabSz="1219170">
              <a:spcBef>
                <a:spcPct val="0"/>
              </a:spcBef>
              <a:defRPr/>
            </a:pPr>
            <a:r>
              <a:rPr lang="pt-BR" sz="5867" b="1" dirty="0">
                <a:solidFill>
                  <a:srgbClr val="002060"/>
                </a:solidFill>
              </a:rPr>
              <a:t>Diretoria 2017</a:t>
            </a:r>
          </a:p>
        </p:txBody>
      </p:sp>
    </p:spTree>
    <p:extLst>
      <p:ext uri="{BB962C8B-B14F-4D97-AF65-F5344CB8AC3E}">
        <p14:creationId xmlns:p14="http://schemas.microsoft.com/office/powerpoint/2010/main" val="3420111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7021151" y="193796"/>
            <a:ext cx="48875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2400" b="1" dirty="0" smtClean="0">
                <a:solidFill>
                  <a:schemeClr val="accent6">
                    <a:lumMod val="75000"/>
                  </a:schemeClr>
                </a:solidFill>
              </a:rPr>
              <a:t>PLS 308/2015 </a:t>
            </a:r>
          </a:p>
          <a:p>
            <a:pPr algn="r"/>
            <a:r>
              <a:rPr lang="pt-BR" sz="2400" b="1" dirty="0" smtClean="0">
                <a:solidFill>
                  <a:schemeClr val="accent6">
                    <a:lumMod val="75000"/>
                  </a:schemeClr>
                </a:solidFill>
              </a:rPr>
              <a:t>Ressarcimento dos Planos de Saúde</a:t>
            </a:r>
            <a:endParaRPr lang="pt-BR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125502" y="2271778"/>
            <a:ext cx="5760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solidFill>
                  <a:srgbClr val="002060"/>
                </a:solidFill>
              </a:rPr>
              <a:t>Autor</a:t>
            </a:r>
            <a:r>
              <a:rPr lang="pt-BR" dirty="0" smtClean="0">
                <a:solidFill>
                  <a:srgbClr val="002060"/>
                </a:solidFill>
              </a:rPr>
              <a:t>: Senadora Marta Suplicy – PMDB/SP</a:t>
            </a:r>
            <a:endParaRPr lang="pt-BR" dirty="0">
              <a:solidFill>
                <a:srgbClr val="002060"/>
              </a:solidFill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108224" y="2729841"/>
            <a:ext cx="795637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pt-BR" b="1" dirty="0" smtClean="0">
                <a:solidFill>
                  <a:srgbClr val="002060"/>
                </a:solidFill>
              </a:rPr>
              <a:t>Situação: SENADO FEDERAL </a:t>
            </a:r>
          </a:p>
          <a:p>
            <a:pPr algn="just">
              <a:defRPr/>
            </a:pPr>
            <a:r>
              <a:rPr lang="pt-BR" b="1" dirty="0" smtClean="0">
                <a:solidFill>
                  <a:srgbClr val="002060"/>
                </a:solidFill>
              </a:rPr>
              <a:t>Aguardando parecer do relator</a:t>
            </a:r>
          </a:p>
          <a:p>
            <a:pPr algn="just">
              <a:defRPr/>
            </a:pPr>
            <a:r>
              <a:rPr lang="pt-BR" dirty="0" smtClean="0">
                <a:solidFill>
                  <a:srgbClr val="002060"/>
                </a:solidFill>
              </a:rPr>
              <a:t>CAE – aprovado; </a:t>
            </a:r>
          </a:p>
          <a:p>
            <a:pPr algn="just">
              <a:defRPr/>
            </a:pPr>
            <a:r>
              <a:rPr lang="pt-BR" dirty="0" smtClean="0">
                <a:solidFill>
                  <a:srgbClr val="002060"/>
                </a:solidFill>
              </a:rPr>
              <a:t>CAS – relator Ronaldo Caiado – DEM/GO</a:t>
            </a: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2" t="11406" r="5703"/>
          <a:stretch/>
        </p:blipFill>
        <p:spPr>
          <a:xfrm>
            <a:off x="442755" y="4835257"/>
            <a:ext cx="1218753" cy="1577738"/>
          </a:xfrm>
          <a:prstGeom prst="rect">
            <a:avLst/>
          </a:prstGeom>
        </p:spPr>
      </p:pic>
      <p:pic>
        <p:nvPicPr>
          <p:cNvPr id="1030" name="Picture 6" descr="Resultado de imagem para senado federal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628" y="1612404"/>
            <a:ext cx="1831004" cy="490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tângulo 10"/>
          <p:cNvSpPr/>
          <p:nvPr/>
        </p:nvSpPr>
        <p:spPr>
          <a:xfrm>
            <a:off x="1788210" y="5991212"/>
            <a:ext cx="79563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pt-BR" dirty="0" smtClean="0">
                <a:solidFill>
                  <a:srgbClr val="002060"/>
                </a:solidFill>
              </a:rPr>
              <a:t>Relator Ronaldo Caiado – DEM/GO</a:t>
            </a:r>
          </a:p>
        </p:txBody>
      </p:sp>
      <p:pic>
        <p:nvPicPr>
          <p:cNvPr id="12" name="Picture 3" descr="C:\Users\paula.aguiar\AppData\Local\Microsoft\Windows\Temporary Internet Files\Content.IE5\IMNP2D1B\dollar-311345_960_720[1]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66346" y="3352234"/>
            <a:ext cx="1085892" cy="1085892"/>
          </a:xfrm>
          <a:prstGeom prst="rect">
            <a:avLst/>
          </a:prstGeom>
          <a:noFill/>
        </p:spPr>
      </p:pic>
      <p:pic>
        <p:nvPicPr>
          <p:cNvPr id="5123" name="Picture 3" descr="\\fnp-srv01\publico\FNP Administrativo\2017\9. Reunião Geral\72ª Reunião Geral\Apresentações\Icones\icones_ppt-25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288064" y="1403957"/>
            <a:ext cx="2065752" cy="2065752"/>
          </a:xfrm>
          <a:prstGeom prst="rect">
            <a:avLst/>
          </a:prstGeom>
          <a:noFill/>
        </p:spPr>
      </p:pic>
      <p:pic>
        <p:nvPicPr>
          <p:cNvPr id="5125" name="Picture 5" descr="Resultado de imagem para logo sus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338374" y="4128765"/>
            <a:ext cx="1754249" cy="906697"/>
          </a:xfrm>
          <a:prstGeom prst="rect">
            <a:avLst/>
          </a:prstGeom>
          <a:noFill/>
        </p:spPr>
      </p:pic>
      <p:cxnSp>
        <p:nvCxnSpPr>
          <p:cNvPr id="14" name="Conector de seta reta 13"/>
          <p:cNvCxnSpPr/>
          <p:nvPr/>
        </p:nvCxnSpPr>
        <p:spPr>
          <a:xfrm flipH="1" flipV="1">
            <a:off x="9219157" y="3144032"/>
            <a:ext cx="576198" cy="676406"/>
          </a:xfrm>
          <a:prstGeom prst="straightConnector1">
            <a:avLst/>
          </a:prstGeom>
          <a:ln w="539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de seta reta 14"/>
          <p:cNvCxnSpPr/>
          <p:nvPr/>
        </p:nvCxnSpPr>
        <p:spPr>
          <a:xfrm flipH="1">
            <a:off x="6776582" y="3131506"/>
            <a:ext cx="576197" cy="739036"/>
          </a:xfrm>
          <a:prstGeom prst="straightConnector1">
            <a:avLst/>
          </a:prstGeom>
          <a:ln w="539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de seta reta 19"/>
          <p:cNvCxnSpPr/>
          <p:nvPr/>
        </p:nvCxnSpPr>
        <p:spPr>
          <a:xfrm flipV="1">
            <a:off x="7841295" y="4997884"/>
            <a:ext cx="1202498" cy="12528"/>
          </a:xfrm>
          <a:prstGeom prst="straightConnector1">
            <a:avLst/>
          </a:prstGeom>
          <a:ln w="539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6" name="Picture 6" descr="\\fnp-srv01\publico\FNP Administrativo\2017\9. Reunião Geral\72ª Reunião Geral\Apresentações\Icones\icones_ppt-19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844434" y="4051126"/>
            <a:ext cx="1395612" cy="1395612"/>
          </a:xfrm>
          <a:prstGeom prst="rect">
            <a:avLst/>
          </a:prstGeom>
          <a:noFill/>
        </p:spPr>
      </p:pic>
      <p:pic>
        <p:nvPicPr>
          <p:cNvPr id="16" name="Picture 2" descr="C:\Users\ingrid.freitas\Desktop\Like cópia@3x-8 (1)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886142" y="500434"/>
            <a:ext cx="1528058" cy="1526627"/>
          </a:xfrm>
          <a:prstGeom prst="rect">
            <a:avLst/>
          </a:prstGeom>
          <a:noFill/>
        </p:spPr>
      </p:pic>
      <p:sp>
        <p:nvSpPr>
          <p:cNvPr id="17" name="Retângulo 16"/>
          <p:cNvSpPr/>
          <p:nvPr/>
        </p:nvSpPr>
        <p:spPr>
          <a:xfrm rot="5400000">
            <a:off x="2207569" y="-2283631"/>
            <a:ext cx="768084" cy="528058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pt-BR" sz="2400">
              <a:solidFill>
                <a:prstClr val="white"/>
              </a:solidFill>
            </a:endParaRPr>
          </a:p>
        </p:txBody>
      </p:sp>
      <p:sp>
        <p:nvSpPr>
          <p:cNvPr id="18" name="CaixaDeTexto 17"/>
          <p:cNvSpPr txBox="1"/>
          <p:nvPr/>
        </p:nvSpPr>
        <p:spPr>
          <a:xfrm>
            <a:off x="47327" y="68627"/>
            <a:ext cx="5280588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pt-BR" sz="2667" b="1" dirty="0">
                <a:solidFill>
                  <a:prstClr val="white"/>
                </a:solidFill>
              </a:rPr>
              <a:t>Pauta FNP – Congresso Nacional</a:t>
            </a:r>
          </a:p>
        </p:txBody>
      </p:sp>
    </p:spTree>
    <p:extLst>
      <p:ext uri="{BB962C8B-B14F-4D97-AF65-F5344CB8AC3E}">
        <p14:creationId xmlns:p14="http://schemas.microsoft.com/office/powerpoint/2010/main" val="453747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9516932" y="118338"/>
            <a:ext cx="24886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2400" b="1" dirty="0" smtClean="0">
                <a:solidFill>
                  <a:schemeClr val="accent6">
                    <a:lumMod val="75000"/>
                  </a:schemeClr>
                </a:solidFill>
              </a:rPr>
              <a:t>PEC 159/2007 Cide Verde</a:t>
            </a:r>
            <a:endParaRPr lang="pt-BR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265356" y="1561750"/>
            <a:ext cx="5760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solidFill>
                  <a:srgbClr val="002060"/>
                </a:solidFill>
              </a:rPr>
              <a:t>Autor</a:t>
            </a:r>
            <a:r>
              <a:rPr lang="pt-BR" dirty="0" smtClean="0">
                <a:solidFill>
                  <a:srgbClr val="002060"/>
                </a:solidFill>
              </a:rPr>
              <a:t>: Deputado Assis do Couto – PT/PR</a:t>
            </a:r>
            <a:endParaRPr lang="pt-BR" dirty="0">
              <a:solidFill>
                <a:srgbClr val="002060"/>
              </a:solidFill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258836" y="2019813"/>
            <a:ext cx="795637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pt-BR" b="1" dirty="0" smtClean="0">
                <a:solidFill>
                  <a:srgbClr val="002060"/>
                </a:solidFill>
              </a:rPr>
              <a:t>Situação: CÂMARA DOS DEPUTADOS </a:t>
            </a:r>
          </a:p>
          <a:p>
            <a:pPr algn="just">
              <a:defRPr/>
            </a:pPr>
            <a:r>
              <a:rPr lang="pt-BR" b="1" dirty="0" smtClean="0">
                <a:solidFill>
                  <a:srgbClr val="002060"/>
                </a:solidFill>
              </a:rPr>
              <a:t>aguardando inclusão na ordem do dia PLENÁRIO</a:t>
            </a:r>
          </a:p>
          <a:p>
            <a:pPr algn="just">
              <a:defRPr/>
            </a:pPr>
            <a:r>
              <a:rPr lang="pt-BR" dirty="0" smtClean="0">
                <a:solidFill>
                  <a:srgbClr val="002060"/>
                </a:solidFill>
              </a:rPr>
              <a:t>Comissão Especial – aprovado 15/03/2017</a:t>
            </a: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592" y="5325751"/>
            <a:ext cx="866017" cy="1154689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34924" y="1011950"/>
            <a:ext cx="1741536" cy="477409"/>
          </a:xfrm>
          <a:prstGeom prst="rect">
            <a:avLst/>
          </a:prstGeom>
        </p:spPr>
      </p:pic>
      <p:sp>
        <p:nvSpPr>
          <p:cNvPr id="10" name="Retângulo 9"/>
          <p:cNvSpPr/>
          <p:nvPr/>
        </p:nvSpPr>
        <p:spPr>
          <a:xfrm>
            <a:off x="1454723" y="6077263"/>
            <a:ext cx="79563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pt-BR" dirty="0" smtClean="0">
                <a:solidFill>
                  <a:srgbClr val="002060"/>
                </a:solidFill>
              </a:rPr>
              <a:t>Relator Mario </a:t>
            </a:r>
            <a:r>
              <a:rPr lang="pt-BR" dirty="0" err="1" smtClean="0">
                <a:solidFill>
                  <a:srgbClr val="002060"/>
                </a:solidFill>
              </a:rPr>
              <a:t>Negromonte</a:t>
            </a:r>
            <a:r>
              <a:rPr lang="pt-BR" dirty="0" smtClean="0">
                <a:solidFill>
                  <a:srgbClr val="002060"/>
                </a:solidFill>
              </a:rPr>
              <a:t> Jr. – PP/BA</a:t>
            </a:r>
          </a:p>
        </p:txBody>
      </p:sp>
      <p:pic>
        <p:nvPicPr>
          <p:cNvPr id="1026" name="Picture 2" descr="Resultado de imagem para associação nacional das empresas de transportes urbanos logo ntu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0812" y="5818128"/>
            <a:ext cx="1514728" cy="887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paula.aguiar\AppData\Local\Microsoft\Windows\Temporary Internet Files\Content.IE5\IMNP2D1B\dollar-311345_960_720[1]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966553" y="2550569"/>
            <a:ext cx="1085892" cy="1085892"/>
          </a:xfrm>
          <a:prstGeom prst="rect">
            <a:avLst/>
          </a:prstGeom>
          <a:noFill/>
        </p:spPr>
      </p:pic>
      <p:pic>
        <p:nvPicPr>
          <p:cNvPr id="3074" name="Picture 2" descr="\\fnp-srv01\publico\FNP Administrativo\2017\9. Reunião Geral\72ª Reunião Geral\Apresentações\Icones\icones_ppt-17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125226" y="1436314"/>
            <a:ext cx="3810008" cy="3810008"/>
          </a:xfrm>
          <a:prstGeom prst="rect">
            <a:avLst/>
          </a:prstGeom>
          <a:noFill/>
        </p:spPr>
      </p:pic>
      <p:pic>
        <p:nvPicPr>
          <p:cNvPr id="3075" name="Picture 3" descr="\\fnp-srv01\publico\FNP Administrativo\2017\9. Reunião Geral\72ª Reunião Geral\Apresentações\Icones\icones_ppt-16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381992" y="1423788"/>
            <a:ext cx="3810008" cy="3810008"/>
          </a:xfrm>
          <a:prstGeom prst="rect">
            <a:avLst/>
          </a:prstGeom>
          <a:noFill/>
        </p:spPr>
      </p:pic>
      <p:cxnSp>
        <p:nvCxnSpPr>
          <p:cNvPr id="18" name="Conector de seta reta 17"/>
          <p:cNvCxnSpPr/>
          <p:nvPr/>
        </p:nvCxnSpPr>
        <p:spPr>
          <a:xfrm flipV="1">
            <a:off x="8116866" y="4020855"/>
            <a:ext cx="814192" cy="12526"/>
          </a:xfrm>
          <a:prstGeom prst="straightConnector1">
            <a:avLst/>
          </a:prstGeom>
          <a:ln w="38100">
            <a:solidFill>
              <a:schemeClr val="accent6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2" descr="C:\Users\ingrid.freitas\Desktop\Like cópia@3x-8 (1)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745470" y="-134679"/>
            <a:ext cx="1528058" cy="1526627"/>
          </a:xfrm>
          <a:prstGeom prst="rect">
            <a:avLst/>
          </a:prstGeom>
          <a:noFill/>
        </p:spPr>
      </p:pic>
      <p:sp>
        <p:nvSpPr>
          <p:cNvPr id="15" name="Retângulo 14"/>
          <p:cNvSpPr/>
          <p:nvPr/>
        </p:nvSpPr>
        <p:spPr>
          <a:xfrm rot="5400000">
            <a:off x="2207569" y="-2283631"/>
            <a:ext cx="768084" cy="528058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pt-BR" sz="2400">
              <a:solidFill>
                <a:prstClr val="white"/>
              </a:solidFill>
            </a:endParaRPr>
          </a:p>
        </p:txBody>
      </p:sp>
      <p:sp>
        <p:nvSpPr>
          <p:cNvPr id="16" name="CaixaDeTexto 15"/>
          <p:cNvSpPr txBox="1"/>
          <p:nvPr/>
        </p:nvSpPr>
        <p:spPr>
          <a:xfrm>
            <a:off x="47327" y="68627"/>
            <a:ext cx="5280588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pt-BR" sz="2667" b="1" dirty="0">
                <a:solidFill>
                  <a:prstClr val="white"/>
                </a:solidFill>
              </a:rPr>
              <a:t>Pauta FNP – Congresso Nacional</a:t>
            </a:r>
          </a:p>
        </p:txBody>
      </p:sp>
    </p:spTree>
    <p:extLst>
      <p:ext uri="{BB962C8B-B14F-4D97-AF65-F5344CB8AC3E}">
        <p14:creationId xmlns:p14="http://schemas.microsoft.com/office/powerpoint/2010/main" val="1792081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6153374" y="129251"/>
            <a:ext cx="59059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pt-BR" sz="2400" b="1" dirty="0" smtClean="0">
                <a:solidFill>
                  <a:schemeClr val="accent6">
                    <a:lumMod val="50000"/>
                  </a:schemeClr>
                </a:solidFill>
              </a:rPr>
              <a:t>PLP 459/2017</a:t>
            </a:r>
          </a:p>
          <a:p>
            <a:pPr algn="r">
              <a:defRPr/>
            </a:pPr>
            <a:r>
              <a:rPr lang="pt-BR" sz="2400" b="1" dirty="0" smtClean="0">
                <a:solidFill>
                  <a:schemeClr val="accent6">
                    <a:lumMod val="50000"/>
                  </a:schemeClr>
                </a:solidFill>
              </a:rPr>
              <a:t>Securitização de Dívida Ativa</a:t>
            </a:r>
            <a:endParaRPr lang="pt-BR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308388" y="2057090"/>
            <a:ext cx="65729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solidFill>
                  <a:srgbClr val="002060"/>
                </a:solidFill>
              </a:rPr>
              <a:t>Autor</a:t>
            </a:r>
            <a:r>
              <a:rPr lang="pt-BR" dirty="0" smtClean="0">
                <a:solidFill>
                  <a:srgbClr val="002060"/>
                </a:solidFill>
              </a:rPr>
              <a:t>: Senador José Serra – PSDB/SP</a:t>
            </a:r>
            <a:endParaRPr lang="pt-BR" dirty="0">
              <a:solidFill>
                <a:srgbClr val="002060"/>
              </a:solidFill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258836" y="2515153"/>
            <a:ext cx="519529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pt-BR" b="1" dirty="0" smtClean="0">
                <a:solidFill>
                  <a:srgbClr val="002060"/>
                </a:solidFill>
              </a:rPr>
              <a:t>Situação: aguardando despacho do PCD</a:t>
            </a:r>
            <a:endParaRPr lang="pt-BR" dirty="0" smtClean="0">
              <a:solidFill>
                <a:srgbClr val="002060"/>
              </a:solidFill>
            </a:endParaRPr>
          </a:p>
        </p:txBody>
      </p:sp>
      <p:pic>
        <p:nvPicPr>
          <p:cNvPr id="9" name="Picture 3" descr="C:\Users\paula.aguiar\AppData\Local\Microsoft\Windows\Temporary Internet Files\Content.IE5\IMNP2D1B\dollar-311345_960_720[1]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49897" y="1725966"/>
            <a:ext cx="3748242" cy="3748242"/>
          </a:xfrm>
          <a:prstGeom prst="rect">
            <a:avLst/>
          </a:prstGeom>
          <a:noFill/>
        </p:spPr>
      </p:pic>
      <p:pic>
        <p:nvPicPr>
          <p:cNvPr id="12" name="Picture 6" descr="Resultado de imagem para senado federal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5664" y="1272448"/>
            <a:ext cx="1843913" cy="493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Imagem 14" descr="Like@3x-8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913584" y="-70627"/>
            <a:ext cx="1403648" cy="1403648"/>
          </a:xfrm>
          <a:prstGeom prst="rect">
            <a:avLst/>
          </a:prstGeom>
        </p:spPr>
      </p:pic>
      <p:sp>
        <p:nvSpPr>
          <p:cNvPr id="16" name="CaixaDeTexto 15"/>
          <p:cNvSpPr txBox="1"/>
          <p:nvPr/>
        </p:nvSpPr>
        <p:spPr>
          <a:xfrm>
            <a:off x="6979666" y="1083198"/>
            <a:ext cx="13681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 smtClean="0"/>
              <a:t>Com ressalvas</a:t>
            </a:r>
            <a:endParaRPr lang="pt-BR" sz="1600" dirty="0"/>
          </a:p>
        </p:txBody>
      </p:sp>
      <p:sp>
        <p:nvSpPr>
          <p:cNvPr id="11" name="Retângulo 10"/>
          <p:cNvSpPr/>
          <p:nvPr/>
        </p:nvSpPr>
        <p:spPr>
          <a:xfrm rot="5400000">
            <a:off x="2207569" y="-2283631"/>
            <a:ext cx="768084" cy="528058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pt-BR" sz="2400">
              <a:solidFill>
                <a:prstClr val="white"/>
              </a:solidFill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47327" y="68627"/>
            <a:ext cx="5280588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pt-BR" sz="2667" b="1" dirty="0">
                <a:solidFill>
                  <a:prstClr val="white"/>
                </a:solidFill>
              </a:rPr>
              <a:t>Pauta FNP – Congresso Nacional</a:t>
            </a:r>
          </a:p>
        </p:txBody>
      </p:sp>
      <p:pic>
        <p:nvPicPr>
          <p:cNvPr id="2" name="Picture 2" descr="Foto do Deputado RODRIGO MAI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836" y="5141578"/>
            <a:ext cx="1085850" cy="1447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tângulo 16"/>
          <p:cNvSpPr/>
          <p:nvPr/>
        </p:nvSpPr>
        <p:spPr>
          <a:xfrm>
            <a:off x="1454723" y="6077263"/>
            <a:ext cx="79563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pt-BR" dirty="0" smtClean="0">
                <a:solidFill>
                  <a:srgbClr val="002060"/>
                </a:solidFill>
              </a:rPr>
              <a:t>Presidente da Câmara – Rodrigo Maia – DEM/RJ</a:t>
            </a:r>
          </a:p>
        </p:txBody>
      </p:sp>
    </p:spTree>
    <p:extLst>
      <p:ext uri="{BB962C8B-B14F-4D97-AF65-F5344CB8AC3E}">
        <p14:creationId xmlns:p14="http://schemas.microsoft.com/office/powerpoint/2010/main" val="3783716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lipse 12"/>
          <p:cNvSpPr/>
          <p:nvPr/>
        </p:nvSpPr>
        <p:spPr>
          <a:xfrm>
            <a:off x="9628093" y="844108"/>
            <a:ext cx="1258645" cy="1285908"/>
          </a:xfrm>
          <a:prstGeom prst="ellipse">
            <a:avLst/>
          </a:prstGeom>
          <a:solidFill>
            <a:schemeClr val="bg1"/>
          </a:solidFill>
          <a:ln w="47625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/>
          <p:cNvSpPr txBox="1"/>
          <p:nvPr/>
        </p:nvSpPr>
        <p:spPr>
          <a:xfrm>
            <a:off x="7885354" y="193796"/>
            <a:ext cx="41668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pt-BR" sz="2400" b="1" dirty="0" smtClean="0">
                <a:solidFill>
                  <a:schemeClr val="accent6">
                    <a:lumMod val="50000"/>
                  </a:schemeClr>
                </a:solidFill>
              </a:rPr>
              <a:t>Unificação dos Blocos da Saúde</a:t>
            </a:r>
            <a:endParaRPr lang="pt-BR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319139" y="1454197"/>
            <a:ext cx="4274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solidFill>
                  <a:srgbClr val="002060"/>
                </a:solidFill>
              </a:rPr>
              <a:t>Autor</a:t>
            </a:r>
            <a:r>
              <a:rPr lang="pt-BR" dirty="0" smtClean="0">
                <a:solidFill>
                  <a:srgbClr val="002060"/>
                </a:solidFill>
              </a:rPr>
              <a:t>: Ministério da Saúde</a:t>
            </a:r>
            <a:endParaRPr lang="pt-BR" dirty="0">
              <a:solidFill>
                <a:srgbClr val="002060"/>
              </a:solidFill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301861" y="1912260"/>
            <a:ext cx="468968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pt-BR" b="1" dirty="0" smtClean="0">
                <a:solidFill>
                  <a:srgbClr val="002060"/>
                </a:solidFill>
              </a:rPr>
              <a:t>Situação: MIN. DO PLANEJAMENTO é contrário ao processo</a:t>
            </a:r>
          </a:p>
          <a:p>
            <a:pPr algn="just">
              <a:defRPr/>
            </a:pPr>
            <a:r>
              <a:rPr lang="pt-BR" dirty="0" smtClean="0">
                <a:solidFill>
                  <a:srgbClr val="002060"/>
                </a:solidFill>
              </a:rPr>
              <a:t>Aguardando definição do MPOG</a:t>
            </a:r>
          </a:p>
        </p:txBody>
      </p:sp>
      <p:pic>
        <p:nvPicPr>
          <p:cNvPr id="12" name="Picture 4" descr="Resultado de imagem para conasems 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7832" y="6306472"/>
            <a:ext cx="2277812" cy="411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paula.aguiar\AppData\Local\Microsoft\Windows\Temporary Internet Files\Content.IE5\IMNP2D1B\dollar-311345_960_720[1]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823860" y="1042878"/>
            <a:ext cx="875063" cy="875063"/>
          </a:xfrm>
          <a:prstGeom prst="rect">
            <a:avLst/>
          </a:prstGeom>
          <a:noFill/>
        </p:spPr>
      </p:pic>
      <p:pic>
        <p:nvPicPr>
          <p:cNvPr id="1026" name="Picture 2" descr="\\fnp-srv01\publico\FNP Administrativo\2017\9. Reunião Geral\72ª Reunião Geral\Apresentações\Icones\tabela 2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22691" y="2492637"/>
            <a:ext cx="7148142" cy="2965969"/>
          </a:xfrm>
          <a:prstGeom prst="rect">
            <a:avLst/>
          </a:prstGeom>
          <a:noFill/>
        </p:spPr>
      </p:pic>
      <p:pic>
        <p:nvPicPr>
          <p:cNvPr id="10" name="Picture 2" descr="C:\Users\ingrid.freitas\Desktop\Like cópia@3x-8 (1)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45792" y="-87492"/>
            <a:ext cx="1528058" cy="1526627"/>
          </a:xfrm>
          <a:prstGeom prst="rect">
            <a:avLst/>
          </a:prstGeom>
          <a:noFill/>
        </p:spPr>
      </p:pic>
      <p:sp>
        <p:nvSpPr>
          <p:cNvPr id="14" name="Retângulo 13"/>
          <p:cNvSpPr/>
          <p:nvPr/>
        </p:nvSpPr>
        <p:spPr>
          <a:xfrm rot="5400000">
            <a:off x="2207569" y="-2283631"/>
            <a:ext cx="768084" cy="528058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pt-BR" sz="2400">
              <a:solidFill>
                <a:prstClr val="white"/>
              </a:solidFill>
            </a:endParaRPr>
          </a:p>
        </p:txBody>
      </p:sp>
      <p:sp>
        <p:nvSpPr>
          <p:cNvPr id="15" name="CaixaDeTexto 14"/>
          <p:cNvSpPr txBox="1"/>
          <p:nvPr/>
        </p:nvSpPr>
        <p:spPr>
          <a:xfrm>
            <a:off x="47327" y="68627"/>
            <a:ext cx="5280588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pt-BR" sz="2667" b="1" dirty="0">
                <a:solidFill>
                  <a:prstClr val="white"/>
                </a:solidFill>
              </a:rPr>
              <a:t>Pauta FNP – </a:t>
            </a:r>
            <a:r>
              <a:rPr lang="pt-BR" sz="2667" b="1" dirty="0" smtClean="0">
                <a:solidFill>
                  <a:prstClr val="white"/>
                </a:solidFill>
              </a:rPr>
              <a:t>Governo Federal</a:t>
            </a:r>
            <a:endParaRPr lang="pt-BR" sz="2667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7278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6153374" y="129251"/>
            <a:ext cx="59059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pt-BR" sz="2400" b="1" dirty="0">
                <a:solidFill>
                  <a:schemeClr val="accent6">
                    <a:lumMod val="50000"/>
                  </a:schemeClr>
                </a:solidFill>
              </a:rPr>
              <a:t>PL </a:t>
            </a:r>
            <a:r>
              <a:rPr lang="pt-BR" sz="2400" b="1" dirty="0" smtClean="0">
                <a:solidFill>
                  <a:schemeClr val="accent6">
                    <a:lumMod val="50000"/>
                  </a:schemeClr>
                </a:solidFill>
              </a:rPr>
              <a:t>6814/2017 </a:t>
            </a:r>
          </a:p>
          <a:p>
            <a:pPr algn="r">
              <a:defRPr/>
            </a:pPr>
            <a:r>
              <a:rPr lang="pt-BR" sz="2400" b="1" dirty="0" smtClean="0">
                <a:solidFill>
                  <a:schemeClr val="accent6">
                    <a:lumMod val="50000"/>
                  </a:schemeClr>
                </a:solidFill>
              </a:rPr>
              <a:t>Atualização dos Valores da Lei n° 8.666/1993</a:t>
            </a:r>
            <a:endParaRPr lang="pt-BR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308388" y="1454170"/>
            <a:ext cx="65729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solidFill>
                  <a:srgbClr val="002060"/>
                </a:solidFill>
              </a:rPr>
              <a:t>Autor</a:t>
            </a:r>
            <a:r>
              <a:rPr lang="pt-BR" dirty="0" smtClean="0">
                <a:solidFill>
                  <a:srgbClr val="002060"/>
                </a:solidFill>
              </a:rPr>
              <a:t>: Senado Federal </a:t>
            </a:r>
            <a:endParaRPr lang="pt-BR" dirty="0">
              <a:solidFill>
                <a:srgbClr val="002060"/>
              </a:solidFill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258836" y="1912233"/>
            <a:ext cx="51952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pt-BR" b="1" dirty="0" smtClean="0">
                <a:solidFill>
                  <a:srgbClr val="002060"/>
                </a:solidFill>
              </a:rPr>
              <a:t>Situação: CÂMARA DOS DEPUTADOS </a:t>
            </a:r>
          </a:p>
          <a:p>
            <a:pPr algn="just">
              <a:defRPr/>
            </a:pPr>
            <a:r>
              <a:rPr lang="pt-BR" dirty="0" smtClean="0">
                <a:solidFill>
                  <a:srgbClr val="002060"/>
                </a:solidFill>
              </a:rPr>
              <a:t>Aguardando instituição de Comissão Especial</a:t>
            </a:r>
          </a:p>
        </p:txBody>
      </p:sp>
      <p:sp>
        <p:nvSpPr>
          <p:cNvPr id="10" name="Retângulo 9"/>
          <p:cNvSpPr/>
          <p:nvPr/>
        </p:nvSpPr>
        <p:spPr>
          <a:xfrm>
            <a:off x="322729" y="2593544"/>
            <a:ext cx="572734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pt-BR" b="1" dirty="0" smtClean="0">
                <a:solidFill>
                  <a:srgbClr val="002060"/>
                </a:solidFill>
              </a:rPr>
              <a:t>MPOG – </a:t>
            </a:r>
            <a:r>
              <a:rPr lang="pt-BR" dirty="0" smtClean="0">
                <a:solidFill>
                  <a:srgbClr val="002060"/>
                </a:solidFill>
              </a:rPr>
              <a:t>estudo para nova proposta de valor de atualização por meio de Decreto, em razão da repercussão do aumento dos limites no art. 23 no restante da norma. </a:t>
            </a:r>
            <a:endParaRPr lang="pt-BR" b="1" dirty="0" smtClean="0">
              <a:solidFill>
                <a:srgbClr val="002060"/>
              </a:solidFill>
            </a:endParaRP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54141" y="886661"/>
            <a:ext cx="1741536" cy="477409"/>
          </a:xfrm>
          <a:prstGeom prst="rect">
            <a:avLst/>
          </a:prstGeom>
        </p:spPr>
      </p:pic>
      <p:pic>
        <p:nvPicPr>
          <p:cNvPr id="9" name="Picture 3" descr="C:\Users\paula.aguiar\AppData\Local\Microsoft\Windows\Temporary Internet Files\Content.IE5\IMNP2D1B\dollar-311345_960_720[1]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885118" y="5606920"/>
            <a:ext cx="1085892" cy="1085892"/>
          </a:xfrm>
          <a:prstGeom prst="rect">
            <a:avLst/>
          </a:prstGeom>
          <a:noFill/>
        </p:spPr>
      </p:pic>
      <p:pic>
        <p:nvPicPr>
          <p:cNvPr id="7170" name="Picture 2" descr="\\fnp-srv01\publico\FNP Administrativo\2017\9. Reunião Geral\72ª Reunião Geral\Apresentações\Icones\icones_ppt-28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0800000">
            <a:off x="7497867" y="1210845"/>
            <a:ext cx="3810008" cy="3810008"/>
          </a:xfrm>
          <a:prstGeom prst="rect">
            <a:avLst/>
          </a:prstGeom>
          <a:noFill/>
        </p:spPr>
      </p:pic>
      <p:pic>
        <p:nvPicPr>
          <p:cNvPr id="7169" name="Picture 1" descr="\\fnp-srv01\publico\FNP Administrativo\2017\9. Reunião Geral\72ª Reunião Geral\Apresentações\Icones\icones_ppt-27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0800000">
            <a:off x="5606437" y="2413344"/>
            <a:ext cx="3810008" cy="3810008"/>
          </a:xfrm>
          <a:prstGeom prst="rect">
            <a:avLst/>
          </a:prstGeom>
          <a:noFill/>
        </p:spPr>
      </p:pic>
      <p:pic>
        <p:nvPicPr>
          <p:cNvPr id="12" name="Picture 2" descr="C:\Users\ingrid.freitas\Desktop\Like cópia@3x-8 (1)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661534" y="708771"/>
            <a:ext cx="1528058" cy="1526627"/>
          </a:xfrm>
          <a:prstGeom prst="rect">
            <a:avLst/>
          </a:prstGeom>
          <a:noFill/>
        </p:spPr>
      </p:pic>
      <p:sp>
        <p:nvSpPr>
          <p:cNvPr id="13" name="Retângulo 12"/>
          <p:cNvSpPr/>
          <p:nvPr/>
        </p:nvSpPr>
        <p:spPr>
          <a:xfrm rot="5400000">
            <a:off x="2207569" y="-2283631"/>
            <a:ext cx="768084" cy="528058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pt-BR" sz="2400">
              <a:solidFill>
                <a:prstClr val="white"/>
              </a:solidFill>
            </a:endParaRPr>
          </a:p>
        </p:txBody>
      </p:sp>
      <p:sp>
        <p:nvSpPr>
          <p:cNvPr id="14" name="CaixaDeTexto 13"/>
          <p:cNvSpPr txBox="1"/>
          <p:nvPr/>
        </p:nvSpPr>
        <p:spPr>
          <a:xfrm>
            <a:off x="47327" y="68627"/>
            <a:ext cx="5280588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pt-BR" sz="2667" b="1" dirty="0">
                <a:solidFill>
                  <a:prstClr val="white"/>
                </a:solidFill>
              </a:rPr>
              <a:t>Pauta FNP – </a:t>
            </a:r>
            <a:r>
              <a:rPr lang="pt-BR" sz="2667" b="1" dirty="0" smtClean="0">
                <a:solidFill>
                  <a:prstClr val="white"/>
                </a:solidFill>
              </a:rPr>
              <a:t>Governo Federal</a:t>
            </a:r>
            <a:endParaRPr lang="pt-BR" sz="2667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5043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76320" y="4773149"/>
            <a:ext cx="2976331" cy="17573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aixaDeTexto 4"/>
          <p:cNvSpPr txBox="1"/>
          <p:nvPr/>
        </p:nvSpPr>
        <p:spPr>
          <a:xfrm>
            <a:off x="47327" y="68627"/>
            <a:ext cx="5280588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667" b="1" dirty="0">
                <a:solidFill>
                  <a:schemeClr val="bg1"/>
                </a:solidFill>
              </a:rPr>
              <a:t>Pauta FNP – Congresso Nacional</a:t>
            </a:r>
          </a:p>
        </p:txBody>
      </p:sp>
      <p:sp>
        <p:nvSpPr>
          <p:cNvPr id="6" name="Retângulo 5"/>
          <p:cNvSpPr/>
          <p:nvPr/>
        </p:nvSpPr>
        <p:spPr>
          <a:xfrm>
            <a:off x="2063552" y="1508787"/>
            <a:ext cx="892899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sz="4800" b="1" dirty="0">
                <a:solidFill>
                  <a:schemeClr val="accent1">
                    <a:lumMod val="75000"/>
                  </a:schemeClr>
                </a:solidFill>
              </a:rPr>
              <a:t>g100</a:t>
            </a:r>
          </a:p>
          <a:p>
            <a:pPr>
              <a:defRPr/>
            </a:pPr>
            <a:endParaRPr lang="pt-BR" sz="2400" b="1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pt-BR" sz="4000" dirty="0"/>
              <a:t>A FNP defende um tratamento diferenciado e favorecido aos municípios do g100 nas políticas públicas.</a:t>
            </a:r>
          </a:p>
        </p:txBody>
      </p:sp>
      <p:sp>
        <p:nvSpPr>
          <p:cNvPr id="8" name="Retângulo 7"/>
          <p:cNvSpPr/>
          <p:nvPr/>
        </p:nvSpPr>
        <p:spPr>
          <a:xfrm rot="5400000">
            <a:off x="3311692" y="-3387755"/>
            <a:ext cx="672069" cy="739282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400"/>
          </a:p>
        </p:txBody>
      </p:sp>
      <p:sp>
        <p:nvSpPr>
          <p:cNvPr id="9" name="CaixaDeTexto 8"/>
          <p:cNvSpPr txBox="1"/>
          <p:nvPr/>
        </p:nvSpPr>
        <p:spPr>
          <a:xfrm>
            <a:off x="-1872884" y="68627"/>
            <a:ext cx="9601067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667" b="1" dirty="0">
                <a:solidFill>
                  <a:schemeClr val="bg1"/>
                </a:solidFill>
              </a:rPr>
              <a:t>	g100</a:t>
            </a:r>
          </a:p>
        </p:txBody>
      </p:sp>
      <p:pic>
        <p:nvPicPr>
          <p:cNvPr id="7" name="Picture 2" descr="C:\Users\ingrid.freitas\Desktop\Like cópia@3x-8 (1)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360" y="2564905"/>
            <a:ext cx="1757728" cy="175608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43940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tângulo 43"/>
          <p:cNvSpPr/>
          <p:nvPr/>
        </p:nvSpPr>
        <p:spPr>
          <a:xfrm rot="5400000">
            <a:off x="5759966" y="-843474"/>
            <a:ext cx="672069" cy="12481387"/>
          </a:xfrm>
          <a:prstGeom prst="rect">
            <a:avLst/>
          </a:prstGeom>
          <a:solidFill>
            <a:schemeClr val="bg1"/>
          </a:solidFill>
          <a:ln w="31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400" dirty="0">
              <a:solidFill>
                <a:schemeClr val="accent1"/>
              </a:solidFill>
            </a:endParaRPr>
          </a:p>
        </p:txBody>
      </p:sp>
      <p:pic>
        <p:nvPicPr>
          <p:cNvPr id="25" name="Picture 3" descr="\\fnp-srv01\publico\FNP Administrativo\2017\2. Comunicação\Apresentações\Materiais\uniao_europei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63552" y="4197086"/>
            <a:ext cx="1056117" cy="825645"/>
          </a:xfrm>
          <a:prstGeom prst="rect">
            <a:avLst/>
          </a:prstGeom>
          <a:noFill/>
        </p:spPr>
      </p:pic>
      <p:sp>
        <p:nvSpPr>
          <p:cNvPr id="4" name="Retângulo 3"/>
          <p:cNvSpPr/>
          <p:nvPr/>
        </p:nvSpPr>
        <p:spPr>
          <a:xfrm rot="5400000">
            <a:off x="3378259" y="-3438242"/>
            <a:ext cx="672069" cy="752800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400" dirty="0"/>
          </a:p>
        </p:txBody>
      </p:sp>
      <p:sp>
        <p:nvSpPr>
          <p:cNvPr id="6" name="Retângulo 5"/>
          <p:cNvSpPr/>
          <p:nvPr/>
        </p:nvSpPr>
        <p:spPr>
          <a:xfrm>
            <a:off x="359701" y="105277"/>
            <a:ext cx="6451407" cy="502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sz="2667" b="1" dirty="0">
                <a:solidFill>
                  <a:schemeClr val="bg1"/>
                </a:solidFill>
              </a:rPr>
              <a:t>Marco Jurídico das Entidades </a:t>
            </a:r>
            <a:r>
              <a:rPr lang="pt-BR" sz="2667" b="1" dirty="0" smtClean="0">
                <a:solidFill>
                  <a:schemeClr val="bg1"/>
                </a:solidFill>
              </a:rPr>
              <a:t>Municipalistas</a:t>
            </a:r>
            <a:endParaRPr lang="pt-BR" sz="1867" b="1" dirty="0">
              <a:solidFill>
                <a:schemeClr val="bg1"/>
              </a:solidFill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335360" y="1124745"/>
            <a:ext cx="10945216" cy="36826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endParaRPr lang="pt-BR" sz="2133" dirty="0"/>
          </a:p>
          <a:p>
            <a:pPr>
              <a:buFont typeface="Arial" pitchFamily="34" charset="0"/>
              <a:buChar char="•"/>
            </a:pPr>
            <a:endParaRPr lang="pt-BR" sz="2133" dirty="0"/>
          </a:p>
          <a:p>
            <a:pPr>
              <a:buFont typeface="Arial" pitchFamily="34" charset="0"/>
              <a:buChar char="•"/>
            </a:pPr>
            <a:r>
              <a:rPr lang="pt-BR" sz="2133" dirty="0"/>
              <a:t> Coordenação e organização do diálogo federativo;</a:t>
            </a:r>
          </a:p>
          <a:p>
            <a:r>
              <a:rPr lang="pt-BR" sz="2133" dirty="0"/>
              <a:t> </a:t>
            </a:r>
          </a:p>
          <a:p>
            <a:pPr>
              <a:buFont typeface="Arial" pitchFamily="34" charset="0"/>
              <a:buChar char="•"/>
            </a:pPr>
            <a:r>
              <a:rPr lang="pt-BR" sz="2133" dirty="0"/>
              <a:t> Representação do município nos Três Poderes da União e em órgãos internacionais multilaterais;</a:t>
            </a:r>
          </a:p>
          <a:p>
            <a:endParaRPr lang="pt-BR" sz="2133" dirty="0"/>
          </a:p>
          <a:p>
            <a:pPr>
              <a:buFont typeface="Arial" pitchFamily="34" charset="0"/>
              <a:buChar char="•"/>
            </a:pPr>
            <a:r>
              <a:rPr lang="pt-BR" sz="2133" dirty="0"/>
              <a:t> Segurança jurídica;</a:t>
            </a:r>
          </a:p>
          <a:p>
            <a:endParaRPr lang="pt-BR" sz="1467" dirty="0"/>
          </a:p>
          <a:p>
            <a:endParaRPr lang="pt-BR" sz="2400" dirty="0"/>
          </a:p>
          <a:p>
            <a:endParaRPr lang="pt-BR" sz="2400" dirty="0"/>
          </a:p>
        </p:txBody>
      </p:sp>
      <p:sp>
        <p:nvSpPr>
          <p:cNvPr id="26" name="Retângulo 25"/>
          <p:cNvSpPr/>
          <p:nvPr/>
        </p:nvSpPr>
        <p:spPr>
          <a:xfrm>
            <a:off x="335361" y="4293096"/>
            <a:ext cx="1725537" cy="4205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133" dirty="0"/>
              <a:t>Projeto com a</a:t>
            </a:r>
          </a:p>
        </p:txBody>
      </p:sp>
      <p:sp>
        <p:nvSpPr>
          <p:cNvPr id="27" name="Retângulo 26"/>
          <p:cNvSpPr/>
          <p:nvPr/>
        </p:nvSpPr>
        <p:spPr>
          <a:xfrm>
            <a:off x="2159563" y="2660915"/>
            <a:ext cx="1075319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t-BR" sz="2400" dirty="0"/>
          </a:p>
          <a:p>
            <a:endParaRPr lang="pt-BR" sz="2400" dirty="0"/>
          </a:p>
          <a:p>
            <a:endParaRPr lang="pt-BR" sz="2400" dirty="0"/>
          </a:p>
          <a:p>
            <a:endParaRPr lang="pt-BR" sz="2400" dirty="0"/>
          </a:p>
          <a:p>
            <a:endParaRPr lang="pt-BR" sz="2400" dirty="0"/>
          </a:p>
          <a:p>
            <a:endParaRPr lang="pt-BR" sz="2400" dirty="0"/>
          </a:p>
        </p:txBody>
      </p:sp>
      <p:pic>
        <p:nvPicPr>
          <p:cNvPr id="28" name="Imagem 27" descr="alemanha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351584" y="5954237"/>
            <a:ext cx="751824" cy="451095"/>
          </a:xfrm>
          <a:prstGeom prst="rect">
            <a:avLst/>
          </a:prstGeom>
        </p:spPr>
      </p:pic>
      <p:pic>
        <p:nvPicPr>
          <p:cNvPr id="29" name="Imagem 28" descr="frança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372409" y="5925278"/>
            <a:ext cx="722975" cy="480053"/>
          </a:xfrm>
          <a:prstGeom prst="rect">
            <a:avLst/>
          </a:prstGeom>
        </p:spPr>
      </p:pic>
      <p:pic>
        <p:nvPicPr>
          <p:cNvPr id="30" name="Imagem 29" descr="italia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428526" y="5925277"/>
            <a:ext cx="763485" cy="545347"/>
          </a:xfrm>
          <a:prstGeom prst="rect">
            <a:avLst/>
          </a:prstGeom>
        </p:spPr>
      </p:pic>
      <p:pic>
        <p:nvPicPr>
          <p:cNvPr id="31" name="Imagem 30" descr="portugal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527303" y="5925278"/>
            <a:ext cx="736069" cy="489820"/>
          </a:xfrm>
          <a:prstGeom prst="rect">
            <a:avLst/>
          </a:prstGeom>
        </p:spPr>
      </p:pic>
      <p:pic>
        <p:nvPicPr>
          <p:cNvPr id="32" name="Imagem 31" descr="tchecoslováquia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583420" y="5884834"/>
            <a:ext cx="768085" cy="520497"/>
          </a:xfrm>
          <a:prstGeom prst="rect">
            <a:avLst/>
          </a:prstGeom>
        </p:spPr>
      </p:pic>
      <p:sp>
        <p:nvSpPr>
          <p:cNvPr id="33" name="CaixaDeTexto 32"/>
          <p:cNvSpPr txBox="1"/>
          <p:nvPr/>
        </p:nvSpPr>
        <p:spPr>
          <a:xfrm>
            <a:off x="5514542" y="6405331"/>
            <a:ext cx="523990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333" dirty="0"/>
              <a:t>Itália</a:t>
            </a:r>
          </a:p>
        </p:txBody>
      </p:sp>
      <p:sp>
        <p:nvSpPr>
          <p:cNvPr id="34" name="CaixaDeTexto 33"/>
          <p:cNvSpPr txBox="1"/>
          <p:nvPr/>
        </p:nvSpPr>
        <p:spPr>
          <a:xfrm>
            <a:off x="2255574" y="6365068"/>
            <a:ext cx="1344149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33" dirty="0"/>
              <a:t>Alemanha</a:t>
            </a:r>
          </a:p>
        </p:txBody>
      </p:sp>
      <p:sp>
        <p:nvSpPr>
          <p:cNvPr id="35" name="CaixaDeTexto 34"/>
          <p:cNvSpPr txBox="1"/>
          <p:nvPr/>
        </p:nvSpPr>
        <p:spPr>
          <a:xfrm>
            <a:off x="4110061" y="6365068"/>
            <a:ext cx="1318464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333" dirty="0"/>
              <a:t>França</a:t>
            </a:r>
          </a:p>
        </p:txBody>
      </p:sp>
      <p:sp>
        <p:nvSpPr>
          <p:cNvPr id="36" name="CaixaDeTexto 35"/>
          <p:cNvSpPr txBox="1"/>
          <p:nvPr/>
        </p:nvSpPr>
        <p:spPr>
          <a:xfrm>
            <a:off x="6096001" y="6365068"/>
            <a:ext cx="1583431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333" dirty="0"/>
              <a:t>Portugal</a:t>
            </a:r>
          </a:p>
        </p:txBody>
      </p:sp>
      <p:sp>
        <p:nvSpPr>
          <p:cNvPr id="37" name="Retângulo 36"/>
          <p:cNvSpPr/>
          <p:nvPr/>
        </p:nvSpPr>
        <p:spPr>
          <a:xfrm>
            <a:off x="7270135" y="6365069"/>
            <a:ext cx="1514164" cy="2974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333" dirty="0"/>
              <a:t>República Checa</a:t>
            </a:r>
          </a:p>
        </p:txBody>
      </p:sp>
      <p:pic>
        <p:nvPicPr>
          <p:cNvPr id="40" name="Imagem 39" descr="Romênia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8636292" y="5925278"/>
            <a:ext cx="761043" cy="504957"/>
          </a:xfrm>
          <a:prstGeom prst="rect">
            <a:avLst/>
          </a:prstGeom>
        </p:spPr>
      </p:pic>
      <p:sp>
        <p:nvSpPr>
          <p:cNvPr id="41" name="Retângulo 40"/>
          <p:cNvSpPr/>
          <p:nvPr/>
        </p:nvSpPr>
        <p:spPr>
          <a:xfrm>
            <a:off x="8614285" y="6405331"/>
            <a:ext cx="1898207" cy="2974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333" dirty="0"/>
              <a:t>Romênia</a:t>
            </a:r>
          </a:p>
        </p:txBody>
      </p:sp>
      <p:sp>
        <p:nvSpPr>
          <p:cNvPr id="42" name="Retângulo 41"/>
          <p:cNvSpPr/>
          <p:nvPr/>
        </p:nvSpPr>
        <p:spPr>
          <a:xfrm>
            <a:off x="335361" y="5157193"/>
            <a:ext cx="276351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b="1" dirty="0"/>
              <a:t>Direito Comparado:</a:t>
            </a:r>
            <a:r>
              <a:rPr lang="pt-BR" sz="2400" b="1" dirty="0">
                <a:solidFill>
                  <a:schemeClr val="bg1"/>
                </a:solidFill>
              </a:rPr>
              <a:t> </a:t>
            </a:r>
            <a:endParaRPr lang="pt-BR" sz="2400" dirty="0">
              <a:solidFill>
                <a:schemeClr val="bg1"/>
              </a:solidFill>
            </a:endParaRPr>
          </a:p>
        </p:txBody>
      </p:sp>
      <p:sp>
        <p:nvSpPr>
          <p:cNvPr id="43" name="CaixaDeTexto 42"/>
          <p:cNvSpPr txBox="1"/>
          <p:nvPr/>
        </p:nvSpPr>
        <p:spPr>
          <a:xfrm>
            <a:off x="2927648" y="5061182"/>
            <a:ext cx="8928992" cy="913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867" dirty="0"/>
              <a:t>Implementação de marcos regulatórios para associações de governos locais em outros países e as perspectivas para o contexto brasileiro</a:t>
            </a:r>
          </a:p>
          <a:p>
            <a:endParaRPr lang="pt-BR" sz="1600" dirty="0"/>
          </a:p>
        </p:txBody>
      </p:sp>
      <p:pic>
        <p:nvPicPr>
          <p:cNvPr id="45" name="Imagem 44" descr="espanha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340032" y="5925278"/>
            <a:ext cx="739280" cy="512020"/>
          </a:xfrm>
          <a:prstGeom prst="rect">
            <a:avLst/>
          </a:prstGeom>
        </p:spPr>
      </p:pic>
      <p:sp>
        <p:nvSpPr>
          <p:cNvPr id="46" name="CaixaDeTexto 45"/>
          <p:cNvSpPr txBox="1"/>
          <p:nvPr/>
        </p:nvSpPr>
        <p:spPr>
          <a:xfrm>
            <a:off x="3348210" y="6397035"/>
            <a:ext cx="768159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333" dirty="0"/>
              <a:t>Espanha</a:t>
            </a:r>
          </a:p>
        </p:txBody>
      </p:sp>
      <p:pic>
        <p:nvPicPr>
          <p:cNvPr id="49" name="Picture 2" descr="C:\Users\ingrid.freitas\Desktop\Like cópia@3x-8 (1)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0608501" y="69776"/>
            <a:ext cx="1248139" cy="12469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80427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3269" y="4497"/>
            <a:ext cx="1498762" cy="646386"/>
          </a:xfrm>
          <a:prstGeom prst="rect">
            <a:avLst/>
          </a:prstGeom>
        </p:spPr>
      </p:pic>
      <p:pic>
        <p:nvPicPr>
          <p:cNvPr id="2050" name="Picture 2" descr="Resultado de imagem para vitória fn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97"/>
            <a:ext cx="3106615" cy="2071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ixaDeTexto 8"/>
          <p:cNvSpPr txBox="1"/>
          <p:nvPr/>
        </p:nvSpPr>
        <p:spPr>
          <a:xfrm>
            <a:off x="413278" y="2415570"/>
            <a:ext cx="657292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400" b="1" dirty="0">
                <a:solidFill>
                  <a:srgbClr val="002060"/>
                </a:solidFill>
              </a:rPr>
              <a:t>Repatriação de Ativos;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400" b="1" dirty="0">
                <a:solidFill>
                  <a:srgbClr val="002060"/>
                </a:solidFill>
              </a:rPr>
              <a:t>Novos Cursos de Medicina;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400" b="1" dirty="0" smtClean="0">
                <a:solidFill>
                  <a:srgbClr val="002060"/>
                </a:solidFill>
              </a:rPr>
              <a:t>Renegociação de Dívidas com a União;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400" b="1" dirty="0" smtClean="0">
                <a:solidFill>
                  <a:srgbClr val="002060"/>
                </a:solidFill>
              </a:rPr>
              <a:t>Parcelamento de débitos com INSS;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400" b="1" dirty="0" smtClean="0">
                <a:solidFill>
                  <a:srgbClr val="002060"/>
                </a:solidFill>
              </a:rPr>
              <a:t>Encontro de Contas;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400" b="1" dirty="0" smtClean="0">
                <a:solidFill>
                  <a:srgbClr val="002060"/>
                </a:solidFill>
              </a:rPr>
              <a:t>Veto ao porte de arma para agentes de trânsito;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400" b="1" dirty="0" smtClean="0">
                <a:solidFill>
                  <a:srgbClr val="002060"/>
                </a:solidFill>
              </a:rPr>
              <a:t>Precatórios, Atribuições dos ACS e ACE</a:t>
            </a:r>
            <a:endParaRPr lang="pt-BR" sz="2400" dirty="0">
              <a:solidFill>
                <a:srgbClr val="002060"/>
              </a:solidFill>
            </a:endParaRPr>
          </a:p>
        </p:txBody>
      </p:sp>
      <p:sp>
        <p:nvSpPr>
          <p:cNvPr id="11" name="Título 1"/>
          <p:cNvSpPr txBox="1">
            <a:spLocks/>
          </p:cNvSpPr>
          <p:nvPr/>
        </p:nvSpPr>
        <p:spPr>
          <a:xfrm>
            <a:off x="4438826" y="756105"/>
            <a:ext cx="4681728" cy="567860"/>
          </a:xfrm>
          <a:prstGeom prst="rect">
            <a:avLst/>
          </a:prstGeom>
        </p:spPr>
        <p:txBody>
          <a:bodyPr vert="horz" lIns="91440" tIns="27432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 spc="-5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200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Conquistas Recentes</a:t>
            </a:r>
            <a:endParaRPr lang="pt-BR" sz="32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1909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47327" y="68627"/>
            <a:ext cx="5280588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pt-BR" sz="2667" b="1" dirty="0">
                <a:solidFill>
                  <a:prstClr val="white"/>
                </a:solidFill>
              </a:rPr>
              <a:t>Pauta FNP – Congresso Nacional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-1872884" y="68627"/>
            <a:ext cx="9601067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pt-BR" sz="2667" b="1" dirty="0">
                <a:solidFill>
                  <a:prstClr val="white"/>
                </a:solidFill>
              </a:rPr>
              <a:t>	Sugestão e Pauta FNP – Congresso Nacional</a:t>
            </a:r>
          </a:p>
        </p:txBody>
      </p:sp>
      <p:sp>
        <p:nvSpPr>
          <p:cNvPr id="10" name="Retângulo 9"/>
          <p:cNvSpPr/>
          <p:nvPr/>
        </p:nvSpPr>
        <p:spPr>
          <a:xfrm rot="5400000">
            <a:off x="2128239" y="-2315637"/>
            <a:ext cx="1024112" cy="528058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pt-BR" sz="2400">
              <a:solidFill>
                <a:prstClr val="white"/>
              </a:solidFill>
            </a:endParaRPr>
          </a:p>
        </p:txBody>
      </p:sp>
      <p:pic>
        <p:nvPicPr>
          <p:cNvPr id="11" name="Imagem 10" descr="Links FNP_horizontal.pn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08419" y="1655420"/>
            <a:ext cx="7104789" cy="3386671"/>
          </a:xfrm>
          <a:prstGeom prst="rect">
            <a:avLst/>
          </a:prstGeom>
        </p:spPr>
      </p:pic>
      <p:sp>
        <p:nvSpPr>
          <p:cNvPr id="14" name="CaixaDeTexto 13"/>
          <p:cNvSpPr txBox="1"/>
          <p:nvPr/>
        </p:nvSpPr>
        <p:spPr>
          <a:xfrm>
            <a:off x="47329" y="-27384"/>
            <a:ext cx="5280588" cy="625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pt-BR" sz="3467" b="1" dirty="0">
                <a:solidFill>
                  <a:prstClr val="white"/>
                </a:solidFill>
              </a:rPr>
              <a:t>Comunicação</a:t>
            </a:r>
            <a:r>
              <a:rPr lang="pt-BR" sz="2667" b="1" dirty="0">
                <a:solidFill>
                  <a:prstClr val="white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50550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Resultado de imagem para foto de cidades  com pessoas metrópol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433243" y="0"/>
            <a:ext cx="22045716" cy="6858000"/>
          </a:xfrm>
          <a:prstGeom prst="rect">
            <a:avLst/>
          </a:prstGeom>
          <a:noFill/>
        </p:spPr>
      </p:pic>
      <p:sp>
        <p:nvSpPr>
          <p:cNvPr id="6" name="Retângulo 5"/>
          <p:cNvSpPr/>
          <p:nvPr/>
        </p:nvSpPr>
        <p:spPr>
          <a:xfrm>
            <a:off x="5999989" y="2660916"/>
            <a:ext cx="8736971" cy="16321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pt-BR" sz="2400">
              <a:solidFill>
                <a:prstClr val="white"/>
              </a:solidFill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5039883" y="2756928"/>
            <a:ext cx="643271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1219170"/>
            <a:r>
              <a:rPr lang="pt-BR" sz="8000" b="1" dirty="0">
                <a:solidFill>
                  <a:srgbClr val="002060"/>
                </a:solidFill>
              </a:rPr>
              <a:t>Obrigado</a:t>
            </a:r>
          </a:p>
        </p:txBody>
      </p:sp>
      <p:pic>
        <p:nvPicPr>
          <p:cNvPr id="8" name="Picture 3" descr="\\fnp-srv01\publico\FNP Administrativo\2017\2. Comunicação\Apresentações\Comunicação\fotos\Logo\fnp_o brasil vive aqui-2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70638" y="761840"/>
            <a:ext cx="6550681" cy="468338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8611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Retângulo 102"/>
          <p:cNvSpPr/>
          <p:nvPr/>
        </p:nvSpPr>
        <p:spPr>
          <a:xfrm rot="5400000">
            <a:off x="1151451" y="-1227517"/>
            <a:ext cx="768084" cy="316835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400"/>
          </a:p>
        </p:txBody>
      </p:sp>
      <p:sp>
        <p:nvSpPr>
          <p:cNvPr id="104" name="CaixaDeTexto 103"/>
          <p:cNvSpPr txBox="1"/>
          <p:nvPr/>
        </p:nvSpPr>
        <p:spPr>
          <a:xfrm>
            <a:off x="-240705" y="68627"/>
            <a:ext cx="3744417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667" b="1" dirty="0">
                <a:solidFill>
                  <a:schemeClr val="bg1"/>
                </a:solidFill>
              </a:rPr>
              <a:t>Diretoria Executiva</a:t>
            </a:r>
          </a:p>
        </p:txBody>
      </p:sp>
      <p:pic>
        <p:nvPicPr>
          <p:cNvPr id="105" name="Picture 3" descr="C:\Users\PAULA~1.AGU\AppData\Local\Temp\Rar$DIa0.134\Logo FNP 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559819" y="1"/>
            <a:ext cx="1632181" cy="703927"/>
          </a:xfrm>
          <a:prstGeom prst="rect">
            <a:avLst/>
          </a:prstGeom>
          <a:noFill/>
        </p:spPr>
      </p:pic>
      <p:pic>
        <p:nvPicPr>
          <p:cNvPr id="53349" name="Picture 101" descr="\\fnp-srv01\publico\FNP Administrativo\2017\2. Comunicação\Carometro 2017-2019\Prefeitos\P (5)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03424" y="1793859"/>
            <a:ext cx="1432560" cy="1786891"/>
          </a:xfrm>
          <a:prstGeom prst="rect">
            <a:avLst/>
          </a:prstGeom>
          <a:noFill/>
        </p:spPr>
      </p:pic>
      <p:pic>
        <p:nvPicPr>
          <p:cNvPr id="53350" name="Picture 102" descr="\\fnp-srv01\publico\FNP Administrativo\2017\2. Comunicação\Carometro 2017-2019\Prefeitos\P (6)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88656" y="1793859"/>
            <a:ext cx="1432560" cy="1786891"/>
          </a:xfrm>
          <a:prstGeom prst="rect">
            <a:avLst/>
          </a:prstGeom>
          <a:noFill/>
        </p:spPr>
      </p:pic>
      <p:pic>
        <p:nvPicPr>
          <p:cNvPr id="53351" name="Picture 103" descr="\\fnp-srv01\publico\FNP Administrativo\2017\2. Comunicação\Carometro 2017-2019\Prefeitos\P (7)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068544" y="1756547"/>
            <a:ext cx="1432560" cy="1817371"/>
          </a:xfrm>
          <a:prstGeom prst="rect">
            <a:avLst/>
          </a:prstGeom>
          <a:noFill/>
        </p:spPr>
      </p:pic>
      <p:pic>
        <p:nvPicPr>
          <p:cNvPr id="53352" name="Picture 104" descr="\\fnp-srv01\publico\FNP Administrativo\2017\2. Comunicação\Carometro 2017-2019\Prefeitos\P (8)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508704" y="1763379"/>
            <a:ext cx="1432560" cy="1817371"/>
          </a:xfrm>
          <a:prstGeom prst="rect">
            <a:avLst/>
          </a:prstGeom>
          <a:noFill/>
        </p:spPr>
      </p:pic>
      <p:pic>
        <p:nvPicPr>
          <p:cNvPr id="53353" name="Picture 105" descr="\\fnp-srv01\publico\FNP Administrativo\2017\2. Comunicação\Carometro 2017-2019\Prefeitos\P (9)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86907" y="4345648"/>
            <a:ext cx="1432560" cy="1771651"/>
          </a:xfrm>
          <a:prstGeom prst="rect">
            <a:avLst/>
          </a:prstGeom>
          <a:noFill/>
        </p:spPr>
      </p:pic>
      <p:pic>
        <p:nvPicPr>
          <p:cNvPr id="53354" name="Picture 106" descr="\\fnp-srv01\publico\FNP Administrativo\2017\2. Comunicação\Carometro 2017-2019\Prefeitos\P (10)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967541" y="4345648"/>
            <a:ext cx="1432560" cy="1771651"/>
          </a:xfrm>
          <a:prstGeom prst="rect">
            <a:avLst/>
          </a:prstGeom>
          <a:noFill/>
        </p:spPr>
      </p:pic>
      <p:pic>
        <p:nvPicPr>
          <p:cNvPr id="53355" name="Picture 107" descr="\\fnp-srv01\publico\FNP Administrativo\2017\2. Comunicação\Carometro 2017-2019\Prefeitos\P (11)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407701" y="4345648"/>
            <a:ext cx="1432560" cy="1741171"/>
          </a:xfrm>
          <a:prstGeom prst="rect">
            <a:avLst/>
          </a:prstGeom>
          <a:noFill/>
        </p:spPr>
      </p:pic>
      <p:pic>
        <p:nvPicPr>
          <p:cNvPr id="53356" name="Picture 108" descr="\\fnp-srv01\publico\FNP Administrativo\2017\2. Comunicação\Carometro 2017-2019\Prefeitos\P (12)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895595" y="4345648"/>
            <a:ext cx="1276351" cy="1737360"/>
          </a:xfrm>
          <a:prstGeom prst="rect">
            <a:avLst/>
          </a:prstGeom>
          <a:noFill/>
        </p:spPr>
      </p:pic>
      <p:pic>
        <p:nvPicPr>
          <p:cNvPr id="53357" name="Picture 109" descr="\\fnp-srv01\publico\FNP Administrativo\2017\2. Comunicação\Carometro 2017-2019\Prefeitos\P (13)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239745" y="4345648"/>
            <a:ext cx="1276351" cy="1630680"/>
          </a:xfrm>
          <a:prstGeom prst="rect">
            <a:avLst/>
          </a:prstGeom>
          <a:noFill/>
        </p:spPr>
      </p:pic>
      <p:pic>
        <p:nvPicPr>
          <p:cNvPr id="53358" name="Picture 110" descr="\\fnp-srv01\publico\FNP Administrativo\2017\2. Comunicação\Carometro 2017-2019\Prefeitos\P (14)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583893" y="4345648"/>
            <a:ext cx="1356360" cy="1630680"/>
          </a:xfrm>
          <a:prstGeom prst="rect">
            <a:avLst/>
          </a:prstGeom>
          <a:noFill/>
        </p:spPr>
      </p:pic>
      <p:pic>
        <p:nvPicPr>
          <p:cNvPr id="53359" name="Picture 111" descr="\\fnp-srv01\publico\FNP Administrativo\2017\2. Comunicação\Carometro 2017-2019\Prefeitos\P (15)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9072331" y="4347149"/>
            <a:ext cx="1432560" cy="1630680"/>
          </a:xfrm>
          <a:prstGeom prst="rect">
            <a:avLst/>
          </a:prstGeom>
          <a:noFill/>
        </p:spPr>
      </p:pic>
      <p:pic>
        <p:nvPicPr>
          <p:cNvPr id="53360" name="Picture 112" descr="\\fnp-srv01\publico\FNP Administrativo\2017\2. Comunicação\Carometro 2017-2019\Prefeitos\P (16).pn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0516280" y="4345654"/>
            <a:ext cx="1436371" cy="1734693"/>
          </a:xfrm>
          <a:prstGeom prst="rect">
            <a:avLst/>
          </a:prstGeom>
          <a:noFill/>
        </p:spPr>
      </p:pic>
      <p:pic>
        <p:nvPicPr>
          <p:cNvPr id="53361" name="Picture 113" descr="\\fnp-srv01\publico\FNP Administrativo\2017\2. Comunicação\Carometro 2017-2019\Prefeitos\P (1).pn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143339" y="644691"/>
            <a:ext cx="2304256" cy="2831295"/>
          </a:xfrm>
          <a:prstGeom prst="rect">
            <a:avLst/>
          </a:prstGeom>
          <a:noFill/>
        </p:spPr>
      </p:pic>
      <p:pic>
        <p:nvPicPr>
          <p:cNvPr id="53362" name="Picture 114" descr="\\fnp-srv01\publico\FNP Administrativo\2017\2. Comunicação\Carometro 2017-2019\Prefeitos\P (2).pn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2155776" y="1788575"/>
            <a:ext cx="1432560" cy="1847851"/>
          </a:xfrm>
          <a:prstGeom prst="rect">
            <a:avLst/>
          </a:prstGeom>
          <a:noFill/>
        </p:spPr>
      </p:pic>
      <p:pic>
        <p:nvPicPr>
          <p:cNvPr id="53363" name="Picture 115" descr="\\fnp-srv01\publico\FNP Administrativo\2017\2. Comunicação\Carometro 2017-2019\Prefeitos\P (3).png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3507525" y="1788575"/>
            <a:ext cx="1432560" cy="1847851"/>
          </a:xfrm>
          <a:prstGeom prst="rect">
            <a:avLst/>
          </a:prstGeom>
          <a:noFill/>
        </p:spPr>
      </p:pic>
      <p:pic>
        <p:nvPicPr>
          <p:cNvPr id="53364" name="Picture 116" descr="\\fnp-srv01\publico\FNP Administrativo\2017\2. Comunicação\Carometro 2017-2019\Prefeitos\P (4).png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4804347" y="1788575"/>
            <a:ext cx="1432560" cy="189357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63842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Picture 3" descr="C:\Users\PAULA~1.AGU\AppData\Local\Temp\Rar$DIa0.134\Logo FNP 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559819" y="1"/>
            <a:ext cx="1632181" cy="703927"/>
          </a:xfrm>
          <a:prstGeom prst="rect">
            <a:avLst/>
          </a:prstGeom>
          <a:noFill/>
        </p:spPr>
      </p:pic>
      <p:sp>
        <p:nvSpPr>
          <p:cNvPr id="21" name="Retângulo 20"/>
          <p:cNvSpPr/>
          <p:nvPr/>
        </p:nvSpPr>
        <p:spPr>
          <a:xfrm rot="5400000">
            <a:off x="1691681" y="-1748730"/>
            <a:ext cx="576063" cy="40324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CaixaDeTexto 21"/>
          <p:cNvSpPr txBox="1"/>
          <p:nvPr/>
        </p:nvSpPr>
        <p:spPr>
          <a:xfrm>
            <a:off x="-180529" y="51470"/>
            <a:ext cx="41764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 smtClean="0">
                <a:solidFill>
                  <a:schemeClr val="bg1"/>
                </a:solidFill>
              </a:rPr>
              <a:t>Vice-presidências Temáticas</a:t>
            </a:r>
            <a:endParaRPr lang="pt-BR" sz="2000" b="1" dirty="0">
              <a:solidFill>
                <a:schemeClr val="bg1"/>
              </a:solidFill>
            </a:endParaRPr>
          </a:p>
        </p:txBody>
      </p:sp>
      <p:pic>
        <p:nvPicPr>
          <p:cNvPr id="23" name="Picture 16" descr="\\fnp-srv01\publico\FNP Administrativo\2017\2. Comunicação\Carometro 2017-2019\Prefeitos\P (31)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83401" y="1140408"/>
            <a:ext cx="1598385" cy="1837008"/>
          </a:xfrm>
          <a:prstGeom prst="rect">
            <a:avLst/>
          </a:prstGeom>
          <a:noFill/>
        </p:spPr>
      </p:pic>
      <p:pic>
        <p:nvPicPr>
          <p:cNvPr id="24" name="Picture 6" descr="\\fnp-srv01\publico\FNP Administrativo\2017\2. Comunicação\Carometro 2017-2019\Prefeitos\P (45)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87809" y="627534"/>
            <a:ext cx="1607407" cy="1914135"/>
          </a:xfrm>
          <a:prstGeom prst="rect">
            <a:avLst/>
          </a:prstGeom>
          <a:noFill/>
        </p:spPr>
      </p:pic>
      <p:pic>
        <p:nvPicPr>
          <p:cNvPr id="25" name="Picture 12" descr="\\fnp-srv01\publico\FNP Administrativo\2017\2. Comunicação\Carometro 2017-2019\Prefeitos\P (52)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32601" y="1140408"/>
            <a:ext cx="1631218" cy="1881258"/>
          </a:xfrm>
          <a:prstGeom prst="rect">
            <a:avLst/>
          </a:prstGeom>
          <a:noFill/>
        </p:spPr>
      </p:pic>
      <p:pic>
        <p:nvPicPr>
          <p:cNvPr id="26" name="Picture 9" descr="\\fnp-srv01\publico\FNP Administrativo\2017\2. Comunicação\Carometro 2017-2019\Prefeitos\P (59)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64263" y="703928"/>
            <a:ext cx="1555414" cy="1879784"/>
          </a:xfrm>
          <a:prstGeom prst="rect">
            <a:avLst/>
          </a:prstGeom>
          <a:noFill/>
        </p:spPr>
      </p:pic>
      <p:pic>
        <p:nvPicPr>
          <p:cNvPr id="27" name="Picture 13" descr="\\fnp-srv01\publico\FNP Administrativo\2017\2. Comunicação\Carometro 2017-2019\Prefeitos\P (75)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835272" y="627534"/>
            <a:ext cx="1587763" cy="2014625"/>
          </a:xfrm>
          <a:prstGeom prst="rect">
            <a:avLst/>
          </a:prstGeom>
          <a:noFill/>
        </p:spPr>
      </p:pic>
      <p:pic>
        <p:nvPicPr>
          <p:cNvPr id="28" name="Picture 23" descr="\\fnp-srv01\publico\FNP Administrativo\2017\2. Comunicação\Carometro 2017-2019\Prefeitos\P (85)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757062" y="1184658"/>
            <a:ext cx="1593362" cy="1837008"/>
          </a:xfrm>
          <a:prstGeom prst="rect">
            <a:avLst/>
          </a:prstGeom>
          <a:noFill/>
        </p:spPr>
      </p:pic>
      <p:pic>
        <p:nvPicPr>
          <p:cNvPr id="29" name="Picture 24" descr="\\fnp-srv01\publico\FNP Administrativo\2017\2. Comunicação\Carometro 2017-2019\Prefeitos\P (86)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607685" y="625136"/>
            <a:ext cx="1615117" cy="1944413"/>
          </a:xfrm>
          <a:prstGeom prst="rect">
            <a:avLst/>
          </a:prstGeom>
          <a:noFill/>
        </p:spPr>
      </p:pic>
      <p:sp>
        <p:nvSpPr>
          <p:cNvPr id="30" name="CaixaDeTexto 29"/>
          <p:cNvSpPr txBox="1"/>
          <p:nvPr/>
        </p:nvSpPr>
        <p:spPr>
          <a:xfrm>
            <a:off x="248043" y="3494515"/>
            <a:ext cx="91792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 smtClean="0">
                <a:solidFill>
                  <a:srgbClr val="002060"/>
                </a:solidFill>
              </a:rPr>
              <a:t>Administração Municipal</a:t>
            </a:r>
            <a:endParaRPr lang="pt-BR" sz="2000" b="1" dirty="0">
              <a:solidFill>
                <a:srgbClr val="002060"/>
              </a:solidFill>
            </a:endParaRPr>
          </a:p>
        </p:txBody>
      </p:sp>
      <p:pic>
        <p:nvPicPr>
          <p:cNvPr id="31" name="Picture 17" descr="\\fnp-srv01\publico\FNP Administrativo\2017\2. Comunicação\Carometro 2017-2019\Prefeitos\P (79)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941970" y="4442469"/>
            <a:ext cx="1908755" cy="2200629"/>
          </a:xfrm>
          <a:prstGeom prst="rect">
            <a:avLst/>
          </a:prstGeom>
          <a:noFill/>
        </p:spPr>
      </p:pic>
      <p:pic>
        <p:nvPicPr>
          <p:cNvPr id="32" name="Picture 18" descr="\\fnp-srv01\publico\FNP Administrativo\2017\2. Comunicação\Carometro 2017-2019\Prefeitos\P (80)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942928" y="4094680"/>
            <a:ext cx="1842208" cy="2123906"/>
          </a:xfrm>
          <a:prstGeom prst="rect">
            <a:avLst/>
          </a:prstGeom>
          <a:noFill/>
        </p:spPr>
      </p:pic>
      <p:pic>
        <p:nvPicPr>
          <p:cNvPr id="33" name="Picture 19" descr="\\fnp-srv01\publico\FNP Administrativo\2017\2. Comunicação\Carometro 2017-2019\Prefeitos\P (81)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759957" y="4439705"/>
            <a:ext cx="1847404" cy="2129896"/>
          </a:xfrm>
          <a:prstGeom prst="rect">
            <a:avLst/>
          </a:prstGeom>
          <a:noFill/>
        </p:spPr>
      </p:pic>
      <p:pic>
        <p:nvPicPr>
          <p:cNvPr id="34" name="Picture 20" descr="\\fnp-srv01\publico\FNP Administrativo\2017\2. Comunicação\Carometro 2017-2019\Prefeitos\P (82)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732208" y="4094680"/>
            <a:ext cx="1830697" cy="2110635"/>
          </a:xfrm>
          <a:prstGeom prst="rect">
            <a:avLst/>
          </a:prstGeom>
          <a:noFill/>
        </p:spPr>
      </p:pic>
      <p:pic>
        <p:nvPicPr>
          <p:cNvPr id="35" name="Picture 21" descr="\\fnp-srv01\publico\FNP Administrativo\2017\2. Comunicação\Carometro 2017-2019\Prefeitos\P (83).pn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8633976" y="4478999"/>
            <a:ext cx="1845386" cy="2127570"/>
          </a:xfrm>
          <a:prstGeom prst="rect">
            <a:avLst/>
          </a:prstGeom>
          <a:noFill/>
        </p:spPr>
      </p:pic>
      <p:cxnSp>
        <p:nvCxnSpPr>
          <p:cNvPr id="36" name="Conector reto 35"/>
          <p:cNvCxnSpPr/>
          <p:nvPr/>
        </p:nvCxnSpPr>
        <p:spPr>
          <a:xfrm>
            <a:off x="3233750" y="3694570"/>
            <a:ext cx="604867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5524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3966692" y="361604"/>
            <a:ext cx="4965836" cy="13465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50" b="1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 </a:t>
            </a:r>
            <a:r>
              <a:rPr lang="pt-BR" sz="405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CIDADES </a:t>
            </a:r>
          </a:p>
          <a:p>
            <a:pPr algn="ctr">
              <a:spcAft>
                <a:spcPts val="600"/>
              </a:spcAft>
            </a:pPr>
            <a:r>
              <a:rPr lang="pt-BR" b="1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Finanças dos Municípios do Brasil</a:t>
            </a:r>
          </a:p>
          <a:p>
            <a:pPr algn="ctr"/>
            <a:r>
              <a:rPr lang="pt-BR" b="1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Ano 13 </a:t>
            </a:r>
            <a:r>
              <a:rPr lang="pt-BR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pt-BR" b="1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2018</a:t>
            </a:r>
            <a:endParaRPr lang="pt-BR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522253">
            <a:off x="1561514" y="2362950"/>
            <a:ext cx="3091057" cy="3679355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2136" y="2191276"/>
            <a:ext cx="4649689" cy="4022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292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61872" y="14798"/>
            <a:ext cx="9692640" cy="1397124"/>
          </a:xfrm>
        </p:spPr>
        <p:txBody>
          <a:bodyPr>
            <a:normAutofit/>
          </a:bodyPr>
          <a:lstStyle/>
          <a:p>
            <a:r>
              <a:rPr lang="pt-BR" sz="3200" dirty="0">
                <a:latin typeface="Arial" panose="020B0604020202020204" pitchFamily="34" charset="0"/>
                <a:cs typeface="Arial" panose="020B0604020202020204" pitchFamily="34" charset="0"/>
              </a:rPr>
              <a:t>Fontes de dados do </a:t>
            </a:r>
            <a:r>
              <a:rPr lang="pt-BR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anuário</a:t>
            </a:r>
            <a:endParaRPr lang="pt-BR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261871" y="1828800"/>
            <a:ext cx="9363199" cy="4351337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pt-BR" sz="1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Principal fonte: Secretaria do Tesouro Nacional (STN)</a:t>
            </a:r>
          </a:p>
          <a:p>
            <a:pPr>
              <a:lnSpc>
                <a:spcPct val="170000"/>
              </a:lnSpc>
              <a:spcAft>
                <a:spcPts val="600"/>
              </a:spcAft>
            </a:pPr>
            <a:r>
              <a:rPr lang="pt-BR" sz="1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Outras fontes:</a:t>
            </a:r>
          </a:p>
          <a:p>
            <a:pPr marL="808038" lvl="2" indent="-268288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pt-BR" sz="1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Instituto Brasileiro de Geografia e Estatística (IBGE)</a:t>
            </a:r>
          </a:p>
          <a:p>
            <a:pPr marL="808038" lvl="2" indent="-268288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pt-BR" sz="1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Instituto Nacional de Estudos e Pesquisas Educacionais Anísio Teixeira (Inep)</a:t>
            </a:r>
          </a:p>
          <a:p>
            <a:pPr marL="808038" lvl="2" indent="-268288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pt-BR" sz="1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Ministério da Saúde</a:t>
            </a:r>
          </a:p>
          <a:p>
            <a:pPr marL="808038" lvl="2" indent="-268288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pt-BR" sz="1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Departamento Nacional de Trânsito (Denatran)</a:t>
            </a:r>
          </a:p>
          <a:p>
            <a:pPr marL="808038" lvl="2" indent="-268288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pt-BR" sz="1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Receita Federal do Brasil (RFB)</a:t>
            </a:r>
          </a:p>
          <a:p>
            <a:pPr marL="808038" lvl="2" indent="-268288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pt-BR" sz="1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Sistema de Informações sobre Orçamento Público em Saúde (</a:t>
            </a:r>
            <a:r>
              <a:rPr lang="pt-BR" sz="17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Siops</a:t>
            </a:r>
            <a:r>
              <a:rPr lang="pt-BR" sz="1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808038" lvl="2" indent="-268288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pt-BR" sz="1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Sistema de Informações sobre Orçamento Público em Educação (</a:t>
            </a:r>
            <a:r>
              <a:rPr lang="pt-BR" sz="17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Siope</a:t>
            </a:r>
            <a:r>
              <a:rPr lang="pt-BR" sz="17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endParaRPr lang="pt-BR" sz="1700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3269" y="4497"/>
            <a:ext cx="1498762" cy="646386"/>
          </a:xfrm>
          <a:prstGeom prst="rect">
            <a:avLst/>
          </a:prstGeom>
        </p:spPr>
      </p:pic>
      <p:pic>
        <p:nvPicPr>
          <p:cNvPr id="5" name="Picture 2" descr="C:\Users\paula.aguiar\Downloads\multi_cidade_financa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7335" y="4497"/>
            <a:ext cx="2486776" cy="5475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56616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ço Reservado para Conteúdo 2"/>
          <p:cNvSpPr txBox="1">
            <a:spLocks/>
          </p:cNvSpPr>
          <p:nvPr/>
        </p:nvSpPr>
        <p:spPr>
          <a:xfrm>
            <a:off x="448421" y="1523223"/>
            <a:ext cx="9479108" cy="5174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defRPr sz="2000" kern="1200" spc="1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defTabSz="457200">
              <a:lnSpc>
                <a:spcPct val="150000"/>
              </a:lnSpc>
              <a:spcAft>
                <a:spcPts val="600"/>
              </a:spcAft>
            </a:pPr>
            <a:r>
              <a:rPr lang="pt-BR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Municípios têm pequeno avanço no total das receitas disponíveis.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7335" y="2266605"/>
            <a:ext cx="7159816" cy="3938252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61872" y="14798"/>
            <a:ext cx="9692640" cy="1397124"/>
          </a:xfrm>
        </p:spPr>
        <p:txBody>
          <a:bodyPr>
            <a:normAutofit/>
          </a:bodyPr>
          <a:lstStyle/>
          <a:p>
            <a:r>
              <a:rPr lang="pt-BR" sz="3200" dirty="0">
                <a:latin typeface="Arial" panose="020B0604020202020204" pitchFamily="34" charset="0"/>
                <a:cs typeface="Arial" panose="020B0604020202020204" pitchFamily="34" charset="0"/>
              </a:rPr>
              <a:t>Divisão da receita entre as esferas de governo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3269" y="4497"/>
            <a:ext cx="1498762" cy="646386"/>
          </a:xfrm>
          <a:prstGeom prst="rect">
            <a:avLst/>
          </a:prstGeom>
        </p:spPr>
      </p:pic>
      <p:pic>
        <p:nvPicPr>
          <p:cNvPr id="5" name="Picture 2" descr="C:\Users\paula.aguiar\Downloads\multi_cidade_financas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57335" y="4497"/>
            <a:ext cx="2486776" cy="547593"/>
          </a:xfrm>
          <a:prstGeom prst="rect">
            <a:avLst/>
          </a:prstGeom>
          <a:noFill/>
        </p:spPr>
      </p:pic>
      <p:sp>
        <p:nvSpPr>
          <p:cNvPr id="6" name="CaixaDeTexto 5"/>
          <p:cNvSpPr txBox="1"/>
          <p:nvPr/>
        </p:nvSpPr>
        <p:spPr>
          <a:xfrm>
            <a:off x="448421" y="2255740"/>
            <a:ext cx="482803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pt-B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Aumento de atribuições é proporcionalmente superior.</a:t>
            </a:r>
          </a:p>
          <a:p>
            <a:pPr marL="285750" indent="-285750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pt-BR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pt-B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2016 - </a:t>
            </a:r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crescimento da participação dos municípios na receita disponível </a:t>
            </a:r>
            <a:r>
              <a:rPr lang="pt-BR" sz="16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não se traduziu no aumento da </a:t>
            </a:r>
            <a:r>
              <a:rPr lang="pt-BR" sz="16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arrecadação.</a:t>
            </a:r>
            <a:endParaRPr lang="pt-B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pt-BR" sz="16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6810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iew">
  <a:themeElements>
    <a:clrScheme name="View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View">
      <a:majorFont>
        <a:latin typeface="Century Schoolbook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View">
      <a:fillStyleLst>
        <a:solidFill>
          <a:schemeClr val="phClr"/>
        </a:solidFill>
        <a:solidFill>
          <a:schemeClr val="phClr">
            <a:tint val="60000"/>
            <a:satMod val="120000"/>
          </a:schemeClr>
        </a:solidFill>
        <a:solidFill>
          <a:schemeClr val="phClr">
            <a:shade val="75000"/>
            <a:satMod val="13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3970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95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240" dir="5400000" algn="tl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9525" prstMaterial="flat">
            <a:bevelT w="0" h="0" prst="coolSlant"/>
            <a:contourClr>
              <a:schemeClr val="phClr">
                <a:shade val="35000"/>
                <a:satMod val="130000"/>
              </a:schemeClr>
            </a:contourClr>
          </a:sp3d>
        </a:effectStyle>
        <a:effectStyle>
          <a:effectLst>
            <a:outerShdw blurRad="76200" dist="25400" dir="5400000" algn="tl" rotWithShape="0">
              <a:srgbClr val="000000">
                <a:alpha val="5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9050" prstMaterial="flat">
            <a:bevelT w="0" h="0" prst="coolSlant"/>
            <a:contourClr>
              <a:schemeClr val="phClr">
                <a:shade val="25000"/>
                <a:satMod val="14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4000"/>
                <a:shade val="98000"/>
                <a:satMod val="130000"/>
                <a:lumMod val="102000"/>
              </a:schemeClr>
            </a:gs>
            <a:gs pos="100000">
              <a:schemeClr val="phClr">
                <a:tint val="98000"/>
                <a:shade val="78000"/>
                <a:satMod val="14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iew" id="{BA0EB5A6-F2D4-4F82-977B-64ADEE4A2A69}" vid="{7B713C7F-58B7-4AE9-B361-B13EB9EC4C0C}"/>
    </a:ext>
  </a:ext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5_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TM03457515[[fn=Exibir]]</Template>
  <TotalTime>2474</TotalTime>
  <Words>1952</Words>
  <Application>Microsoft Office PowerPoint</Application>
  <PresentationFormat>Widescreen</PresentationFormat>
  <Paragraphs>469</Paragraphs>
  <Slides>49</Slides>
  <Notes>40</Notes>
  <HiddenSlides>0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7</vt:i4>
      </vt:variant>
      <vt:variant>
        <vt:lpstr>Títulos de slides</vt:lpstr>
      </vt:variant>
      <vt:variant>
        <vt:i4>49</vt:i4>
      </vt:variant>
    </vt:vector>
  </HeadingPairs>
  <TitlesOfParts>
    <vt:vector size="62" baseType="lpstr">
      <vt:lpstr>Arial</vt:lpstr>
      <vt:lpstr>Calibri</vt:lpstr>
      <vt:lpstr>Century Schoolbook</vt:lpstr>
      <vt:lpstr>Courier New</vt:lpstr>
      <vt:lpstr>Verdana</vt:lpstr>
      <vt:lpstr>Wingdings 2</vt:lpstr>
      <vt:lpstr>View</vt:lpstr>
      <vt:lpstr>Tema do Office</vt:lpstr>
      <vt:lpstr>1_Tema do Office</vt:lpstr>
      <vt:lpstr>2_Tema do Office</vt:lpstr>
      <vt:lpstr>3_Tema do Office</vt:lpstr>
      <vt:lpstr>4_Tema do Office</vt:lpstr>
      <vt:lpstr>5_Tema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Fontes de dados do anuário</vt:lpstr>
      <vt:lpstr>Divisão da receita entre as esferas de governo</vt:lpstr>
      <vt:lpstr>Comportamento das receitas municipais</vt:lpstr>
      <vt:lpstr>Repatriação: fundamental no fechamento das contas</vt:lpstr>
      <vt:lpstr>Municípios voltam a apresentar superávit</vt:lpstr>
      <vt:lpstr>Comportamento das despesas municipais</vt:lpstr>
      <vt:lpstr>Composição da despesa municipal</vt:lpstr>
      <vt:lpstr>Investimentos</vt:lpstr>
      <vt:lpstr>FNP garante redução da dívida dos municípios</vt:lpstr>
      <vt:lpstr>Despesa com o Legislativo</vt:lpstr>
      <vt:lpstr>Saúde chega a 24% dos recursos vinculados</vt:lpstr>
      <vt:lpstr>Educação chegou a 27,5% da despesa total</vt:lpstr>
      <vt:lpstr>Áreas sociais chegam a 55,4% das despesas</vt:lpstr>
      <vt:lpstr>Apresentação do PowerPoint</vt:lpstr>
      <vt:lpstr>Organização da Pauta Municipalista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Juliano Aequus</dc:creator>
  <cp:lastModifiedBy>Thiago Sanches Battaglini</cp:lastModifiedBy>
  <cp:revision>137</cp:revision>
  <cp:lastPrinted>2017-12-05T16:31:31Z</cp:lastPrinted>
  <dcterms:created xsi:type="dcterms:W3CDTF">2017-10-31T11:39:18Z</dcterms:created>
  <dcterms:modified xsi:type="dcterms:W3CDTF">2017-12-15T14:34:24Z</dcterms:modified>
</cp:coreProperties>
</file>