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0" r:id="rId2"/>
    <p:sldId id="271" r:id="rId3"/>
    <p:sldId id="258" r:id="rId4"/>
    <p:sldId id="260" r:id="rId5"/>
    <p:sldId id="261" r:id="rId6"/>
    <p:sldId id="262" r:id="rId7"/>
    <p:sldId id="273" r:id="rId8"/>
    <p:sldId id="277" r:id="rId9"/>
    <p:sldId id="278" r:id="rId10"/>
    <p:sldId id="279" r:id="rId11"/>
    <p:sldId id="292" r:id="rId12"/>
    <p:sldId id="275" r:id="rId13"/>
    <p:sldId id="280" r:id="rId14"/>
    <p:sldId id="281" r:id="rId15"/>
    <p:sldId id="285" r:id="rId16"/>
    <p:sldId id="286" r:id="rId17"/>
    <p:sldId id="283" r:id="rId18"/>
    <p:sldId id="287" r:id="rId19"/>
    <p:sldId id="288" r:id="rId20"/>
    <p:sldId id="289" r:id="rId21"/>
    <p:sldId id="284" r:id="rId22"/>
    <p:sldId id="291" r:id="rId23"/>
    <p:sldId id="266" r:id="rId24"/>
    <p:sldId id="276" r:id="rId25"/>
    <p:sldId id="268" r:id="rId2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67">
          <p15:clr>
            <a:srgbClr val="A4A3A4"/>
          </p15:clr>
        </p15:guide>
        <p15:guide id="3" pos="56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66FFCC"/>
    <a:srgbClr val="4F81BD"/>
    <a:srgbClr val="F2DC0E"/>
    <a:srgbClr val="007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94633" autoAdjust="0"/>
  </p:normalViewPr>
  <p:slideViewPr>
    <p:cSldViewPr>
      <p:cViewPr varScale="1">
        <p:scale>
          <a:sx n="59" d="100"/>
          <a:sy n="59" d="100"/>
        </p:scale>
        <p:origin x="796" y="56"/>
      </p:cViewPr>
      <p:guideLst>
        <p:guide orient="horz"/>
        <p:guide pos="2867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BBB213D-8C17-435E-B6FE-C7DAC7B59E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5A8782C-1867-497F-BFC5-47245F61A42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3EA7AE-4514-48C8-B240-E5380220C6EB}" type="datetimeFigureOut">
              <a:rPr lang="pt-BR"/>
              <a:pPr>
                <a:defRPr/>
              </a:pPr>
              <a:t>22/11/2018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3EBCE7E4-8E26-4469-8833-988E47D252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AEEBC82B-A4D3-410E-AE99-F8A1ABE44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500EE5-8102-4848-9995-D6BEA8461C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DB219C-195A-498F-9C2D-5A5C3DD2B3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40507E-7C38-42BB-A82C-16F4D1C0C0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EC4300FB-19C4-4AEE-8736-891D251B06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91F6053C-E31C-42B0-B9E3-CB95D007D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B717E904-059A-40DF-B5A7-F8886006B6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561C8F-8491-47FD-9A34-8435C19C74BC}" type="slidenum">
              <a:rPr lang="pt-BR" altLang="pt-BR" smtClean="0"/>
              <a:pPr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687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>
            <a:extLst>
              <a:ext uri="{FF2B5EF4-FFF2-40B4-BE49-F238E27FC236}">
                <a16:creationId xmlns:a16="http://schemas.microsoft.com/office/drawing/2014/main" id="{38862674-7AC1-47FA-9B74-1669FA003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>
            <a:extLst>
              <a:ext uri="{FF2B5EF4-FFF2-40B4-BE49-F238E27FC236}">
                <a16:creationId xmlns:a16="http://schemas.microsoft.com/office/drawing/2014/main" id="{6F0F458C-3822-418F-A724-98F42FF45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9220" name="Espaço Reservado para Número de Slide 3">
            <a:extLst>
              <a:ext uri="{FF2B5EF4-FFF2-40B4-BE49-F238E27FC236}">
                <a16:creationId xmlns:a16="http://schemas.microsoft.com/office/drawing/2014/main" id="{E30E03C4-E75E-43C3-929F-900A0300E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E1C9F7-EE19-4826-A2D8-48CBF7481199}" type="slidenum">
              <a:rPr lang="pt-BR" altLang="pt-BR" smtClean="0"/>
              <a:pPr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791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0507E-7C38-42BB-A82C-16F4D1C0C0A0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46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0507E-7C38-42BB-A82C-16F4D1C0C0A0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216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0507E-7C38-42BB-A82C-16F4D1C0C0A0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74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>
            <a:extLst>
              <a:ext uri="{FF2B5EF4-FFF2-40B4-BE49-F238E27FC236}">
                <a16:creationId xmlns:a16="http://schemas.microsoft.com/office/drawing/2014/main" id="{C02F23F6-990A-4125-A391-8FD320E3BA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>
            <a:extLst>
              <a:ext uri="{FF2B5EF4-FFF2-40B4-BE49-F238E27FC236}">
                <a16:creationId xmlns:a16="http://schemas.microsoft.com/office/drawing/2014/main" id="{C21EABF1-4245-4587-A574-F117A066B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3316" name="Espaço Reservado para Número de Slide 3">
            <a:extLst>
              <a:ext uri="{FF2B5EF4-FFF2-40B4-BE49-F238E27FC236}">
                <a16:creationId xmlns:a16="http://schemas.microsoft.com/office/drawing/2014/main" id="{8825D837-1077-49EA-86DE-77883BEA33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2016A04-4FDA-4DBD-955E-EE25668B8FDB}" type="slidenum">
              <a:rPr lang="pt-BR" altLang="pt-BR" smtClean="0"/>
              <a:pPr/>
              <a:t>25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10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2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04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emf"/><Relationship Id="rId4" Type="http://schemas.openxmlformats.org/officeDocument/2006/relationships/image" Target="../media/image21.jpeg"/><Relationship Id="rId9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F564AE8-E4FD-4854-96F1-992BEB22CE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8921" y="-27384"/>
            <a:ext cx="5059743" cy="213033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2191DCE-7ED8-4264-8064-330A831C58B4}"/>
              </a:ext>
            </a:extLst>
          </p:cNvPr>
          <p:cNvSpPr/>
          <p:nvPr/>
        </p:nvSpPr>
        <p:spPr>
          <a:xfrm>
            <a:off x="107505" y="116632"/>
            <a:ext cx="6217403" cy="830997"/>
          </a:xfrm>
          <a:prstGeom prst="rect">
            <a:avLst/>
          </a:prstGeom>
          <a:effectLst>
            <a:outerShdw blurRad="50800" dist="12700" dir="2700000" algn="ctr" rotWithShape="0">
              <a:schemeClr val="tx1">
                <a:alpha val="25000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i="1" dirty="0"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nossos cases</a:t>
            </a:r>
            <a:endParaRPr kumimoji="0" lang="pt-BR" sz="4800" b="1" i="1" u="none" strike="noStrike" kern="1200" cap="none" spc="0" normalizeH="0" baseline="0" noProof="0" dirty="0">
              <a:ln>
                <a:noFill/>
              </a:ln>
              <a:uLnTx/>
              <a:uFillTx/>
              <a:latin typeface="Segoe UI" panose="020B0502040204020203" pitchFamily="34" charset="0"/>
              <a:ea typeface="ＭＳ Ｐゴシック" panose="020B0600070205080204" pitchFamily="34" charset="-128"/>
              <a:cs typeface="Segoe UI" panose="020B0502040204020203" pitchFamily="34" charset="0"/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79C346BB-244E-4739-8A4C-94BE8C5F2CA9}"/>
              </a:ext>
            </a:extLst>
          </p:cNvPr>
          <p:cNvGrpSpPr/>
          <p:nvPr/>
        </p:nvGrpSpPr>
        <p:grpSpPr>
          <a:xfrm>
            <a:off x="1409525" y="2089036"/>
            <a:ext cx="2082355" cy="3216791"/>
            <a:chOff x="826359" y="2089036"/>
            <a:chExt cx="2082355" cy="3216791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6D7FE25E-6184-4024-AEEC-688D3417666F}"/>
                </a:ext>
              </a:extLst>
            </p:cNvPr>
            <p:cNvGrpSpPr/>
            <p:nvPr/>
          </p:nvGrpSpPr>
          <p:grpSpPr>
            <a:xfrm>
              <a:off x="827584" y="2089036"/>
              <a:ext cx="2081130" cy="2493610"/>
              <a:chOff x="2483768" y="1866414"/>
              <a:chExt cx="2081130" cy="2493610"/>
            </a:xfrm>
          </p:grpSpPr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6A77934-8473-44B4-BF41-AC6E5AE8E5BB}"/>
                  </a:ext>
                </a:extLst>
              </p:cNvPr>
              <p:cNvSpPr/>
              <p:nvPr/>
            </p:nvSpPr>
            <p:spPr>
              <a:xfrm>
                <a:off x="2762317" y="2497976"/>
                <a:ext cx="1524033" cy="1862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sz="11500" b="1" i="1" spc="300" dirty="0">
                    <a:latin typeface="Segoe UI" panose="020B0502040204020203" pitchFamily="34" charset="0"/>
                    <a:ea typeface="ＭＳ Ｐゴシック" panose="020B0600070205080204" pitchFamily="34" charset="-128"/>
                    <a:cs typeface="Segoe UI" panose="020B0502040204020203" pitchFamily="34" charset="0"/>
                  </a:rPr>
                  <a:t>1</a:t>
                </a:r>
                <a:endParaRPr kumimoji="0" lang="pt-BR" sz="11500" b="1" i="1" u="none" strike="noStrike" kern="1200" cap="none" spc="30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ＭＳ Ｐゴシック" panose="020B0600070205080204" pitchFamily="34" charset="-128"/>
                  <a:cs typeface="Segoe UI" panose="020B0502040204020203" pitchFamily="34" charset="0"/>
                </a:endParaRPr>
              </a:p>
            </p:txBody>
          </p:sp>
          <p:pic>
            <p:nvPicPr>
              <p:cNvPr id="6" name="Gráfico 5">
                <a:extLst>
                  <a:ext uri="{FF2B5EF4-FFF2-40B4-BE49-F238E27FC236}">
                    <a16:creationId xmlns:a16="http://schemas.microsoft.com/office/drawing/2014/main" id="{7D62A525-86AF-41BA-8B5F-CF2BE73F2B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244496" y="1866414"/>
                <a:ext cx="541568" cy="658664"/>
              </a:xfrm>
              <a:prstGeom prst="rect">
                <a:avLst/>
              </a:prstGeom>
            </p:spPr>
          </p:pic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334F2643-F87C-4AAC-9D96-75AEA765E508}"/>
                  </a:ext>
                </a:extLst>
              </p:cNvPr>
              <p:cNvGrpSpPr/>
              <p:nvPr/>
            </p:nvGrpSpPr>
            <p:grpSpPr>
              <a:xfrm>
                <a:off x="2483768" y="3497945"/>
                <a:ext cx="2081130" cy="0"/>
                <a:chOff x="624114" y="3497945"/>
                <a:chExt cx="1719942" cy="0"/>
              </a:xfrm>
            </p:grpSpPr>
            <p:cxnSp>
              <p:nvCxnSpPr>
                <p:cNvPr id="8" name="Conector reto 7">
                  <a:extLst>
                    <a:ext uri="{FF2B5EF4-FFF2-40B4-BE49-F238E27FC236}">
                      <a16:creationId xmlns:a16="http://schemas.microsoft.com/office/drawing/2014/main" id="{F5BE8B89-5DF6-4DFB-AE9A-58FD323ECD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4114" y="3497945"/>
                  <a:ext cx="53702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ector reto 8">
                  <a:extLst>
                    <a:ext uri="{FF2B5EF4-FFF2-40B4-BE49-F238E27FC236}">
                      <a16:creationId xmlns:a16="http://schemas.microsoft.com/office/drawing/2014/main" id="{89C938F3-7361-41A7-8508-956BB3581B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07027" y="3497945"/>
                  <a:ext cx="53702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022A121-7038-4354-8581-11EB81BCE3A8}"/>
                </a:ext>
              </a:extLst>
            </p:cNvPr>
            <p:cNvSpPr txBox="1"/>
            <p:nvPr/>
          </p:nvSpPr>
          <p:spPr>
            <a:xfrm>
              <a:off x="826359" y="4770296"/>
              <a:ext cx="1997497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PLANEJAMENTO DE COMPRAS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A95B5D30-900B-446E-84AC-C6879D93CF49}"/>
              </a:ext>
            </a:extLst>
          </p:cNvPr>
          <p:cNvGrpSpPr/>
          <p:nvPr/>
        </p:nvGrpSpPr>
        <p:grpSpPr>
          <a:xfrm>
            <a:off x="5493758" y="2009534"/>
            <a:ext cx="2174586" cy="3323149"/>
            <a:chOff x="4766576" y="2009534"/>
            <a:chExt cx="2174586" cy="3323149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0B0BB7F1-ED33-464B-9F8E-8F6DE3756114}"/>
                </a:ext>
              </a:extLst>
            </p:cNvPr>
            <p:cNvGrpSpPr/>
            <p:nvPr/>
          </p:nvGrpSpPr>
          <p:grpSpPr>
            <a:xfrm>
              <a:off x="4860032" y="2009534"/>
              <a:ext cx="2081130" cy="2499586"/>
              <a:chOff x="4860032" y="1865518"/>
              <a:chExt cx="2081130" cy="2499586"/>
            </a:xfrm>
          </p:grpSpPr>
          <p:grpSp>
            <p:nvGrpSpPr>
              <p:cNvPr id="12" name="Agrupar 11">
                <a:extLst>
                  <a:ext uri="{FF2B5EF4-FFF2-40B4-BE49-F238E27FC236}">
                    <a16:creationId xmlns:a16="http://schemas.microsoft.com/office/drawing/2014/main" id="{83A16861-4629-41E2-8212-F40E52AA521F}"/>
                  </a:ext>
                </a:extLst>
              </p:cNvPr>
              <p:cNvGrpSpPr/>
              <p:nvPr/>
            </p:nvGrpSpPr>
            <p:grpSpPr>
              <a:xfrm>
                <a:off x="5138581" y="1865518"/>
                <a:ext cx="1524033" cy="2499586"/>
                <a:chOff x="5138581" y="1860438"/>
                <a:chExt cx="1524033" cy="2499586"/>
              </a:xfrm>
            </p:grpSpPr>
            <p:sp>
              <p:nvSpPr>
                <p:cNvPr id="16" name="Retângulo 15">
                  <a:extLst>
                    <a:ext uri="{FF2B5EF4-FFF2-40B4-BE49-F238E27FC236}">
                      <a16:creationId xmlns:a16="http://schemas.microsoft.com/office/drawing/2014/main" id="{ADD6228A-F8F3-42F7-A3FE-1D13B7B20DC5}"/>
                    </a:ext>
                  </a:extLst>
                </p:cNvPr>
                <p:cNvSpPr/>
                <p:nvPr/>
              </p:nvSpPr>
              <p:spPr>
                <a:xfrm>
                  <a:off x="5138581" y="2497976"/>
                  <a:ext cx="1524033" cy="18620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pt-BR" sz="11500" b="1" i="1" spc="300" dirty="0">
                      <a:latin typeface="Segoe UI" panose="020B0502040204020203" pitchFamily="34" charset="0"/>
                      <a:ea typeface="ＭＳ Ｐゴシック" panose="020B0600070205080204" pitchFamily="34" charset="-128"/>
                      <a:cs typeface="Segoe UI" panose="020B0502040204020203" pitchFamily="34" charset="0"/>
                    </a:rPr>
                    <a:t>2</a:t>
                  </a:r>
                  <a:endParaRPr kumimoji="0" lang="pt-BR" sz="11500" b="1" i="1" u="none" strike="noStrike" kern="1200" cap="none" spc="30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egoe UI" panose="020B0502040204020203" pitchFamily="34" charset="0"/>
                    <a:ea typeface="ＭＳ Ｐゴシック" panose="020B0600070205080204" pitchFamily="34" charset="-128"/>
                    <a:cs typeface="Segoe UI" panose="020B0502040204020203" pitchFamily="34" charset="0"/>
                  </a:endParaRPr>
                </a:p>
              </p:txBody>
            </p:sp>
            <p:pic>
              <p:nvPicPr>
                <p:cNvPr id="17" name="Gráfico 16">
                  <a:extLst>
                    <a:ext uri="{FF2B5EF4-FFF2-40B4-BE49-F238E27FC236}">
                      <a16:creationId xmlns:a16="http://schemas.microsoft.com/office/drawing/2014/main" id="{5ACAE0D6-FB84-4199-83EE-829D0781F4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99764" y="1860438"/>
                  <a:ext cx="601666" cy="536015"/>
                </a:xfrm>
                <a:prstGeom prst="rect">
                  <a:avLst/>
                </a:prstGeom>
              </p:spPr>
            </p:pic>
          </p:grpSp>
          <p:grpSp>
            <p:nvGrpSpPr>
              <p:cNvPr id="13" name="Agrupar 12">
                <a:extLst>
                  <a:ext uri="{FF2B5EF4-FFF2-40B4-BE49-F238E27FC236}">
                    <a16:creationId xmlns:a16="http://schemas.microsoft.com/office/drawing/2014/main" id="{C4526D59-926D-4B59-9172-D2ADD27B6EAF}"/>
                  </a:ext>
                </a:extLst>
              </p:cNvPr>
              <p:cNvGrpSpPr/>
              <p:nvPr/>
            </p:nvGrpSpPr>
            <p:grpSpPr>
              <a:xfrm flipV="1">
                <a:off x="4860032" y="3497944"/>
                <a:ext cx="2081130" cy="45719"/>
                <a:chOff x="624114" y="3497945"/>
                <a:chExt cx="1719942" cy="0"/>
              </a:xfrm>
            </p:grpSpPr>
            <p:cxnSp>
              <p:nvCxnSpPr>
                <p:cNvPr id="14" name="Conector reto 13">
                  <a:extLst>
                    <a:ext uri="{FF2B5EF4-FFF2-40B4-BE49-F238E27FC236}">
                      <a16:creationId xmlns:a16="http://schemas.microsoft.com/office/drawing/2014/main" id="{9A99C0D1-D18C-41DA-A6A0-8EA0B790C1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4114" y="3497945"/>
                  <a:ext cx="53702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ector reto 14">
                  <a:extLst>
                    <a:ext uri="{FF2B5EF4-FFF2-40B4-BE49-F238E27FC236}">
                      <a16:creationId xmlns:a16="http://schemas.microsoft.com/office/drawing/2014/main" id="{00895DD8-403E-41D2-9861-189071BE38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07027" y="3497945"/>
                  <a:ext cx="53702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21B93B78-2F38-46B7-9A06-0DB4BA6A0E8B}"/>
                </a:ext>
              </a:extLst>
            </p:cNvPr>
            <p:cNvSpPr txBox="1"/>
            <p:nvPr/>
          </p:nvSpPr>
          <p:spPr>
            <a:xfrm>
              <a:off x="4766576" y="4797152"/>
              <a:ext cx="1997497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GESTÃO DE PROJETOS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915AE6C-19A0-47F8-8209-897AC03A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80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3134898-21FD-45B7-B117-DC0A685A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7" y="862369"/>
            <a:ext cx="8431705" cy="566297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87DB5C8-255E-4AF3-A6F6-61913804BE87}"/>
              </a:ext>
            </a:extLst>
          </p:cNvPr>
          <p:cNvSpPr txBox="1"/>
          <p:nvPr/>
        </p:nvSpPr>
        <p:spPr>
          <a:xfrm>
            <a:off x="35496" y="11663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3. Se necessário </a:t>
            </a:r>
            <a:r>
              <a:rPr lang="pt-BR" b="1"/>
              <a:t>é feita </a:t>
            </a:r>
            <a:r>
              <a:rPr lang="pt-BR" b="1" dirty="0"/>
              <a:t>uma negociação entre o analista e as secretarias.</a:t>
            </a:r>
          </a:p>
        </p:txBody>
      </p:sp>
    </p:spTree>
    <p:extLst>
      <p:ext uri="{BB962C8B-B14F-4D97-AF65-F5344CB8AC3E}">
        <p14:creationId xmlns:p14="http://schemas.microsoft.com/office/powerpoint/2010/main" val="80351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5FA9A0F-B313-4445-8671-452E8CC0C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80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BA709F1-53E2-464B-996F-BB6E64F10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19571"/>
            <a:ext cx="8743051" cy="543376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6DC160D-32B3-4C8B-8487-314CB766AA20}"/>
              </a:ext>
            </a:extLst>
          </p:cNvPr>
          <p:cNvSpPr txBox="1"/>
          <p:nvPr/>
        </p:nvSpPr>
        <p:spPr>
          <a:xfrm>
            <a:off x="35496" y="11663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4. Acompanhamento sistemático das ações.</a:t>
            </a:r>
          </a:p>
        </p:txBody>
      </p:sp>
    </p:spTree>
    <p:extLst>
      <p:ext uri="{BB962C8B-B14F-4D97-AF65-F5344CB8AC3E}">
        <p14:creationId xmlns:p14="http://schemas.microsoft.com/office/powerpoint/2010/main" val="408580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id="{F6496B18-F14B-4C54-88CD-91105EE7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Agrupar 41">
            <a:extLst>
              <a:ext uri="{FF2B5EF4-FFF2-40B4-BE49-F238E27FC236}">
                <a16:creationId xmlns:a16="http://schemas.microsoft.com/office/drawing/2014/main" id="{2FDB2390-8028-4899-A710-D836701B4EA7}"/>
              </a:ext>
            </a:extLst>
          </p:cNvPr>
          <p:cNvGrpSpPr/>
          <p:nvPr/>
        </p:nvGrpSpPr>
        <p:grpSpPr>
          <a:xfrm>
            <a:off x="4325938" y="0"/>
            <a:ext cx="5283200" cy="7102475"/>
            <a:chOff x="4325938" y="0"/>
            <a:chExt cx="5283200" cy="7102475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A6271688-1362-4CF4-A0CF-516C76049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04" r="4752"/>
            <a:stretch>
              <a:fillRect/>
            </a:stretch>
          </p:blipFill>
          <p:spPr bwMode="auto">
            <a:xfrm>
              <a:off x="4325938" y="0"/>
              <a:ext cx="52832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F57D5A41-B71B-4C5D-ACF9-192FAA879746}"/>
                </a:ext>
              </a:extLst>
            </p:cNvPr>
            <p:cNvGrpSpPr/>
            <p:nvPr/>
          </p:nvGrpSpPr>
          <p:grpSpPr>
            <a:xfrm>
              <a:off x="5167313" y="0"/>
              <a:ext cx="3559175" cy="7102475"/>
              <a:chOff x="5167313" y="0"/>
              <a:chExt cx="3559175" cy="7102475"/>
            </a:xfrm>
          </p:grpSpPr>
          <p:grpSp>
            <p:nvGrpSpPr>
              <p:cNvPr id="6" name="Agrupar 5">
                <a:extLst>
                  <a:ext uri="{FF2B5EF4-FFF2-40B4-BE49-F238E27FC236}">
                    <a16:creationId xmlns:a16="http://schemas.microsoft.com/office/drawing/2014/main" id="{086C014F-9B29-4CC3-9CFF-56E60F6B00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7313" y="0"/>
                <a:ext cx="3559175" cy="7102475"/>
                <a:chOff x="5166805" y="0"/>
                <a:chExt cx="3559946" cy="7102131"/>
              </a:xfrm>
            </p:grpSpPr>
            <p:sp>
              <p:nvSpPr>
                <p:cNvPr id="7" name="Retângulo 6">
                  <a:extLst>
                    <a:ext uri="{FF2B5EF4-FFF2-40B4-BE49-F238E27FC236}">
                      <a16:creationId xmlns:a16="http://schemas.microsoft.com/office/drawing/2014/main" id="{1310A9EC-B56C-4CBB-96D1-64A54FCC42B9}"/>
                    </a:ext>
                  </a:extLst>
                </p:cNvPr>
                <p:cNvSpPr/>
                <p:nvPr/>
              </p:nvSpPr>
              <p:spPr>
                <a:xfrm>
                  <a:off x="5166805" y="914356"/>
                  <a:ext cx="3559946" cy="527342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solidFill>
                      <a:srgbClr val="262626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8" name="Retângulo 7">
                  <a:extLst>
                    <a:ext uri="{FF2B5EF4-FFF2-40B4-BE49-F238E27FC236}">
                      <a16:creationId xmlns:a16="http://schemas.microsoft.com/office/drawing/2014/main" id="{3B891422-2B1D-4AFB-8477-326623411990}"/>
                    </a:ext>
                  </a:extLst>
                </p:cNvPr>
                <p:cNvSpPr/>
                <p:nvPr/>
              </p:nvSpPr>
              <p:spPr>
                <a:xfrm>
                  <a:off x="5166805" y="0"/>
                  <a:ext cx="3559946" cy="914356"/>
                </a:xfrm>
                <a:prstGeom prst="rect">
                  <a:avLst/>
                </a:prstGeom>
                <a:solidFill>
                  <a:srgbClr val="D9D9D9">
                    <a:alpha val="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solidFill>
                      <a:srgbClr val="262626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9" name="Retângulo 8">
                  <a:extLst>
                    <a:ext uri="{FF2B5EF4-FFF2-40B4-BE49-F238E27FC236}">
                      <a16:creationId xmlns:a16="http://schemas.microsoft.com/office/drawing/2014/main" id="{6E074B25-E904-4239-B9F4-8A414A7CD74F}"/>
                    </a:ext>
                  </a:extLst>
                </p:cNvPr>
                <p:cNvSpPr/>
                <p:nvPr/>
              </p:nvSpPr>
              <p:spPr>
                <a:xfrm>
                  <a:off x="5166805" y="6187775"/>
                  <a:ext cx="3559946" cy="914356"/>
                </a:xfrm>
                <a:prstGeom prst="rect">
                  <a:avLst/>
                </a:prstGeom>
                <a:solidFill>
                  <a:srgbClr val="D9D9D9">
                    <a:alpha val="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solidFill>
                      <a:srgbClr val="262626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10" name="Text Box 19">
                <a:extLst>
                  <a:ext uri="{FF2B5EF4-FFF2-40B4-BE49-F238E27FC236}">
                    <a16:creationId xmlns:a16="http://schemas.microsoft.com/office/drawing/2014/main" id="{7ADAA0DD-37D7-4335-B7D0-EE57378758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2080" y="1052736"/>
                <a:ext cx="3362325" cy="2419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pt-BR" altLang="pt-BR" sz="2800" b="1" dirty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Sistemática de Acompanhamento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endParaRPr lang="pt-BR" altLang="pt-BR" sz="2800" b="1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  <a:p>
                <a:pPr algn="ctr" eaLnBrk="1" hangingPunct="1">
                  <a:lnSpc>
                    <a:spcPct val="90000"/>
                  </a:lnSpc>
                </a:pPr>
                <a:endParaRPr lang="pt-BR" altLang="pt-BR" sz="2800" b="1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  <a:p>
                <a:pPr algn="ctr" eaLnBrk="1" hangingPunct="1">
                  <a:lnSpc>
                    <a:spcPct val="90000"/>
                  </a:lnSpc>
                </a:pPr>
                <a:endParaRPr lang="pt-BR" altLang="pt-BR" sz="2800" b="1" dirty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pt-BR" altLang="pt-BR" sz="2800" b="1" dirty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Gestão à vista</a:t>
                </a:r>
              </a:p>
            </p:txBody>
          </p:sp>
          <p:pic>
            <p:nvPicPr>
              <p:cNvPr id="10246" name="Imagem 12">
                <a:extLst>
                  <a:ext uri="{FF2B5EF4-FFF2-40B4-BE49-F238E27FC236}">
                    <a16:creationId xmlns:a16="http://schemas.microsoft.com/office/drawing/2014/main" id="{28F4F3BB-D640-4A1E-A008-D8BCF0E085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7313" y="4794250"/>
                <a:ext cx="3548062" cy="137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0C398E78-890D-4F03-A0E4-ED5AA5B59FB6}"/>
              </a:ext>
            </a:extLst>
          </p:cNvPr>
          <p:cNvGrpSpPr/>
          <p:nvPr/>
        </p:nvGrpSpPr>
        <p:grpSpPr>
          <a:xfrm>
            <a:off x="179512" y="17462"/>
            <a:ext cx="4522663" cy="2531208"/>
            <a:chOff x="179512" y="17462"/>
            <a:chExt cx="4522663" cy="2531208"/>
          </a:xfrm>
        </p:grpSpPr>
        <p:sp>
          <p:nvSpPr>
            <p:cNvPr id="12" name="Subtítulo 5">
              <a:extLst>
                <a:ext uri="{FF2B5EF4-FFF2-40B4-BE49-F238E27FC236}">
                  <a16:creationId xmlns:a16="http://schemas.microsoft.com/office/drawing/2014/main" id="{70CDF81E-AAEA-450F-A645-0B38956E21A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9512" y="17462"/>
              <a:ext cx="4522663" cy="235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285750" indent="-285750" eaLnBrk="1" hangingPunct="1">
                <a:lnSpc>
                  <a:spcPct val="8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C05200"/>
                </a:buClr>
                <a:buFont typeface="Arial" panose="020B0604020202020204" pitchFamily="34" charset="0"/>
                <a:buChar char="•"/>
                <a:defRPr/>
              </a:pPr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Economicidade</a:t>
              </a:r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BDDC2FD2-F2C3-4727-9600-59EC912AD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512" y="332656"/>
              <a:ext cx="2406441" cy="2216014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EEB87C0A-EADE-4878-9E46-1CD69D88D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687" y="1052736"/>
              <a:ext cx="1756313" cy="981828"/>
            </a:xfrm>
            <a:prstGeom prst="rect">
              <a:avLst/>
            </a:prstGeom>
          </p:spPr>
        </p:pic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22E04E76-76F8-4196-BD32-BB0E01D7E248}"/>
              </a:ext>
            </a:extLst>
          </p:cNvPr>
          <p:cNvGrpSpPr/>
          <p:nvPr/>
        </p:nvGrpSpPr>
        <p:grpSpPr>
          <a:xfrm>
            <a:off x="107504" y="2677774"/>
            <a:ext cx="4960360" cy="2355850"/>
            <a:chOff x="107504" y="2677774"/>
            <a:chExt cx="4960360" cy="2355850"/>
          </a:xfrm>
        </p:grpSpPr>
        <p:sp>
          <p:nvSpPr>
            <p:cNvPr id="15" name="Subtítulo 5">
              <a:extLst>
                <a:ext uri="{FF2B5EF4-FFF2-40B4-BE49-F238E27FC236}">
                  <a16:creationId xmlns:a16="http://schemas.microsoft.com/office/drawing/2014/main" id="{EE62A076-B4F6-420A-95C1-6469E7C7CF7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7138" y="2677774"/>
              <a:ext cx="4522663" cy="235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285750" indent="-285750" eaLnBrk="1" hangingPunct="1">
                <a:lnSpc>
                  <a:spcPct val="8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C05200"/>
                </a:buClr>
                <a:buFont typeface="Arial" panose="020B0604020202020204" pitchFamily="34" charset="0"/>
                <a:buChar char="•"/>
                <a:defRPr/>
              </a:pPr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Plano de Ação e Status</a:t>
              </a: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CA67BACC-3E8D-4F29-90B1-E5D02BC75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229064"/>
              <a:ext cx="3316921" cy="1058359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0E866695-8534-4721-BF71-6BEDF96E4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362" y="3207303"/>
              <a:ext cx="1495502" cy="1301817"/>
            </a:xfrm>
            <a:prstGeom prst="rect">
              <a:avLst/>
            </a:prstGeom>
          </p:spPr>
        </p:pic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664835CF-7DE8-44E0-B26C-149A427B67E5}"/>
              </a:ext>
            </a:extLst>
          </p:cNvPr>
          <p:cNvGrpSpPr/>
          <p:nvPr/>
        </p:nvGrpSpPr>
        <p:grpSpPr>
          <a:xfrm>
            <a:off x="-94080" y="4640585"/>
            <a:ext cx="5040731" cy="2355850"/>
            <a:chOff x="-94080" y="4640585"/>
            <a:chExt cx="5040731" cy="2355850"/>
          </a:xfrm>
        </p:grpSpPr>
        <p:sp>
          <p:nvSpPr>
            <p:cNvPr id="33" name="Subtítulo 5">
              <a:extLst>
                <a:ext uri="{FF2B5EF4-FFF2-40B4-BE49-F238E27FC236}">
                  <a16:creationId xmlns:a16="http://schemas.microsoft.com/office/drawing/2014/main" id="{9341844B-8373-4A58-8731-311C318502E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6583" y="4640585"/>
              <a:ext cx="4522663" cy="235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285750" indent="-285750" eaLnBrk="1" hangingPunct="1">
                <a:lnSpc>
                  <a:spcPct val="8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C05200"/>
                </a:buClr>
                <a:buFont typeface="Arial" panose="020B0604020202020204" pitchFamily="34" charset="0"/>
                <a:buChar char="•"/>
                <a:defRPr/>
              </a:pPr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Eficiência</a:t>
              </a:r>
            </a:p>
          </p:txBody>
        </p:sp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C16651ED-EDCF-4561-8C1D-EFF8CDB64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94080" y="5023332"/>
              <a:ext cx="5040731" cy="1502012"/>
            </a:xfrm>
            <a:prstGeom prst="rect">
              <a:avLst/>
            </a:prstGeom>
          </p:spPr>
        </p:pic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60C18096-55B7-421E-A01E-A6474B1FA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009" y="5793750"/>
              <a:ext cx="1579991" cy="883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09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941BD876-76DB-4C47-9EDD-6E8A7CD09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 descr="Uma imagem contendo dispositivo&#10;&#10;Descrição gerada com alta confiança">
            <a:extLst>
              <a:ext uri="{FF2B5EF4-FFF2-40B4-BE49-F238E27FC236}">
                <a16:creationId xmlns:a16="http://schemas.microsoft.com/office/drawing/2014/main" id="{4EDF8834-9658-46FE-AE0F-BF9A91DAA6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571969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B1180BC6-4D06-423D-AFD8-77D3DFF7151A}"/>
              </a:ext>
            </a:extLst>
          </p:cNvPr>
          <p:cNvSpPr/>
          <p:nvPr/>
        </p:nvSpPr>
        <p:spPr>
          <a:xfrm>
            <a:off x="643024" y="4509120"/>
            <a:ext cx="7857951" cy="1752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                      GESTÃO DE PROJETOS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8A4EA656-4F91-470C-B11D-1B0642C84AB8}"/>
              </a:ext>
            </a:extLst>
          </p:cNvPr>
          <p:cNvSpPr/>
          <p:nvPr/>
        </p:nvSpPr>
        <p:spPr>
          <a:xfrm>
            <a:off x="824954" y="4604321"/>
            <a:ext cx="1814513" cy="1416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ct val="30000"/>
              </a:spcAft>
              <a:defRPr/>
            </a:pPr>
            <a:endParaRPr lang="pt-BR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15" name="Imagem 11">
            <a:extLst>
              <a:ext uri="{FF2B5EF4-FFF2-40B4-BE49-F238E27FC236}">
                <a16:creationId xmlns:a16="http://schemas.microsoft.com/office/drawing/2014/main" id="{CCBEA7AB-F927-4264-AB94-2F528EFE2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29" y="4940871"/>
            <a:ext cx="19351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819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3181F060-1EC8-408C-83F5-4F3192709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27384"/>
            <a:ext cx="9144000" cy="6874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398621F5-331A-48CD-B1AF-92C503494315}"/>
              </a:ext>
            </a:extLst>
          </p:cNvPr>
          <p:cNvSpPr/>
          <p:nvPr/>
        </p:nvSpPr>
        <p:spPr>
          <a:xfrm>
            <a:off x="1632371" y="-260251"/>
            <a:ext cx="375936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400" b="0" i="1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ganhos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C458A8E-A992-4EFD-B89A-AD990D89B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120453" cy="3030004"/>
          </a:xfrm>
          <a:prstGeom prst="rect">
            <a:avLst/>
          </a:prstGeom>
        </p:spPr>
      </p:pic>
      <p:sp>
        <p:nvSpPr>
          <p:cNvPr id="25" name="Freeform 62">
            <a:extLst>
              <a:ext uri="{FF2B5EF4-FFF2-40B4-BE49-F238E27FC236}">
                <a16:creationId xmlns:a16="http://schemas.microsoft.com/office/drawing/2014/main" id="{79194C12-EAC7-499C-B857-D736D8DFDDAC}"/>
              </a:ext>
            </a:extLst>
          </p:cNvPr>
          <p:cNvSpPr>
            <a:spLocks noEditPoints="1"/>
          </p:cNvSpPr>
          <p:nvPr/>
        </p:nvSpPr>
        <p:spPr bwMode="auto">
          <a:xfrm>
            <a:off x="755576" y="2602897"/>
            <a:ext cx="746810" cy="806968"/>
          </a:xfrm>
          <a:custGeom>
            <a:avLst/>
            <a:gdLst>
              <a:gd name="T0" fmla="*/ 26 w 458"/>
              <a:gd name="T1" fmla="*/ 460 h 495"/>
              <a:gd name="T2" fmla="*/ 70 w 458"/>
              <a:gd name="T3" fmla="*/ 440 h 495"/>
              <a:gd name="T4" fmla="*/ 0 w 458"/>
              <a:gd name="T5" fmla="*/ 282 h 495"/>
              <a:gd name="T6" fmla="*/ 132 w 458"/>
              <a:gd name="T7" fmla="*/ 0 h 495"/>
              <a:gd name="T8" fmla="*/ 147 w 458"/>
              <a:gd name="T9" fmla="*/ 297 h 495"/>
              <a:gd name="T10" fmla="*/ 96 w 458"/>
              <a:gd name="T11" fmla="*/ 448 h 495"/>
              <a:gd name="T12" fmla="*/ 309 w 458"/>
              <a:gd name="T13" fmla="*/ 440 h 495"/>
              <a:gd name="T14" fmla="*/ 219 w 458"/>
              <a:gd name="T15" fmla="*/ 354 h 495"/>
              <a:gd name="T16" fmla="*/ 202 w 458"/>
              <a:gd name="T17" fmla="*/ 326 h 495"/>
              <a:gd name="T18" fmla="*/ 172 w 458"/>
              <a:gd name="T19" fmla="*/ 136 h 495"/>
              <a:gd name="T20" fmla="*/ 427 w 458"/>
              <a:gd name="T21" fmla="*/ 106 h 495"/>
              <a:gd name="T22" fmla="*/ 449 w 458"/>
              <a:gd name="T23" fmla="*/ 317 h 495"/>
              <a:gd name="T24" fmla="*/ 388 w 458"/>
              <a:gd name="T25" fmla="*/ 347 h 495"/>
              <a:gd name="T26" fmla="*/ 404 w 458"/>
              <a:gd name="T27" fmla="*/ 392 h 495"/>
              <a:gd name="T28" fmla="*/ 335 w 458"/>
              <a:gd name="T29" fmla="*/ 448 h 495"/>
              <a:gd name="T30" fmla="*/ 440 w 458"/>
              <a:gd name="T31" fmla="*/ 473 h 495"/>
              <a:gd name="T32" fmla="*/ 315 w 458"/>
              <a:gd name="T33" fmla="*/ 495 h 495"/>
              <a:gd name="T34" fmla="*/ 96 w 458"/>
              <a:gd name="T35" fmla="*/ 487 h 495"/>
              <a:gd name="T36" fmla="*/ 49 w 458"/>
              <a:gd name="T37" fmla="*/ 473 h 495"/>
              <a:gd name="T38" fmla="*/ 300 w 458"/>
              <a:gd name="T39" fmla="*/ 467 h 495"/>
              <a:gd name="T40" fmla="*/ 330 w 458"/>
              <a:gd name="T41" fmla="*/ 467 h 495"/>
              <a:gd name="T42" fmla="*/ 388 w 458"/>
              <a:gd name="T43" fmla="*/ 360 h 495"/>
              <a:gd name="T44" fmla="*/ 232 w 458"/>
              <a:gd name="T45" fmla="*/ 360 h 495"/>
              <a:gd name="T46" fmla="*/ 375 w 458"/>
              <a:gd name="T47" fmla="*/ 326 h 495"/>
              <a:gd name="T48" fmla="*/ 229 w 458"/>
              <a:gd name="T49" fmla="*/ 226 h 495"/>
              <a:gd name="T50" fmla="*/ 219 w 458"/>
              <a:gd name="T51" fmla="*/ 217 h 495"/>
              <a:gd name="T52" fmla="*/ 255 w 458"/>
              <a:gd name="T53" fmla="*/ 157 h 495"/>
              <a:gd name="T54" fmla="*/ 214 w 458"/>
              <a:gd name="T55" fmla="*/ 189 h 495"/>
              <a:gd name="T56" fmla="*/ 197 w 458"/>
              <a:gd name="T57" fmla="*/ 132 h 495"/>
              <a:gd name="T58" fmla="*/ 432 w 458"/>
              <a:gd name="T59" fmla="*/ 132 h 495"/>
              <a:gd name="T60" fmla="*/ 445 w 458"/>
              <a:gd name="T61" fmla="*/ 136 h 495"/>
              <a:gd name="T62" fmla="*/ 190 w 458"/>
              <a:gd name="T63" fmla="*/ 124 h 495"/>
              <a:gd name="T64" fmla="*/ 192 w 458"/>
              <a:gd name="T65" fmla="*/ 254 h 495"/>
              <a:gd name="T66" fmla="*/ 423 w 458"/>
              <a:gd name="T67" fmla="*/ 142 h 495"/>
              <a:gd name="T68" fmla="*/ 205 w 458"/>
              <a:gd name="T69" fmla="*/ 146 h 495"/>
              <a:gd name="T70" fmla="*/ 302 w 458"/>
              <a:gd name="T71" fmla="*/ 278 h 495"/>
              <a:gd name="T72" fmla="*/ 302 w 458"/>
              <a:gd name="T73" fmla="*/ 303 h 495"/>
              <a:gd name="T74" fmla="*/ 333 w 458"/>
              <a:gd name="T75" fmla="*/ 291 h 495"/>
              <a:gd name="T76" fmla="*/ 315 w 458"/>
              <a:gd name="T77" fmla="*/ 286 h 495"/>
              <a:gd name="T78" fmla="*/ 315 w 458"/>
              <a:gd name="T79" fmla="*/ 296 h 495"/>
              <a:gd name="T80" fmla="*/ 318 w 458"/>
              <a:gd name="T81" fmla="*/ 287 h 495"/>
              <a:gd name="T82" fmla="*/ 190 w 458"/>
              <a:gd name="T83" fmla="*/ 308 h 495"/>
              <a:gd name="T84" fmla="*/ 440 w 458"/>
              <a:gd name="T85" fmla="*/ 308 h 495"/>
              <a:gd name="T86" fmla="*/ 140 w 458"/>
              <a:gd name="T87" fmla="*/ 168 h 495"/>
              <a:gd name="T88" fmla="*/ 140 w 458"/>
              <a:gd name="T89" fmla="*/ 181 h 495"/>
              <a:gd name="T90" fmla="*/ 21 w 458"/>
              <a:gd name="T91" fmla="*/ 290 h 495"/>
              <a:gd name="T92" fmla="*/ 140 w 458"/>
              <a:gd name="T93" fmla="*/ 181 h 495"/>
              <a:gd name="T94" fmla="*/ 138 w 458"/>
              <a:gd name="T95" fmla="*/ 16 h 495"/>
              <a:gd name="T96" fmla="*/ 13 w 458"/>
              <a:gd name="T97" fmla="*/ 21 h 495"/>
              <a:gd name="T98" fmla="*/ 13 w 458"/>
              <a:gd name="T99" fmla="*/ 123 h 495"/>
              <a:gd name="T100" fmla="*/ 96 w 458"/>
              <a:gd name="T101" fmla="*/ 200 h 495"/>
              <a:gd name="T102" fmla="*/ 96 w 458"/>
              <a:gd name="T103" fmla="*/ 227 h 495"/>
              <a:gd name="T104" fmla="*/ 123 w 458"/>
              <a:gd name="T105" fmla="*/ 227 h 495"/>
              <a:gd name="T106" fmla="*/ 114 w 458"/>
              <a:gd name="T107" fmla="*/ 209 h 495"/>
              <a:gd name="T108" fmla="*/ 103 w 458"/>
              <a:gd name="T109" fmla="*/ 213 h 495"/>
              <a:gd name="T110" fmla="*/ 114 w 458"/>
              <a:gd name="T111" fmla="*/ 218 h 495"/>
              <a:gd name="T112" fmla="*/ 109 w 458"/>
              <a:gd name="T113" fmla="*/ 237 h 495"/>
              <a:gd name="T114" fmla="*/ 109 w 458"/>
              <a:gd name="T115" fmla="*/ 282 h 495"/>
              <a:gd name="T116" fmla="*/ 109 w 458"/>
              <a:gd name="T117" fmla="*/ 237 h 495"/>
              <a:gd name="T118" fmla="*/ 100 w 458"/>
              <a:gd name="T119" fmla="*/ 260 h 495"/>
              <a:gd name="T120" fmla="*/ 119 w 458"/>
              <a:gd name="T121" fmla="*/ 260 h 495"/>
              <a:gd name="T122" fmla="*/ 66 w 458"/>
              <a:gd name="T123" fmla="*/ 457 h 495"/>
              <a:gd name="T124" fmla="*/ 87 w 458"/>
              <a:gd name="T125" fmla="*/ 478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" h="495">
                <a:moveTo>
                  <a:pt x="49" y="473"/>
                </a:moveTo>
                <a:cubicBezTo>
                  <a:pt x="26" y="473"/>
                  <a:pt x="26" y="473"/>
                  <a:pt x="26" y="473"/>
                </a:cubicBezTo>
                <a:cubicBezTo>
                  <a:pt x="23" y="473"/>
                  <a:pt x="20" y="470"/>
                  <a:pt x="20" y="466"/>
                </a:cubicBezTo>
                <a:cubicBezTo>
                  <a:pt x="20" y="462"/>
                  <a:pt x="23" y="460"/>
                  <a:pt x="26" y="460"/>
                </a:cubicBezTo>
                <a:cubicBezTo>
                  <a:pt x="50" y="460"/>
                  <a:pt x="50" y="460"/>
                  <a:pt x="50" y="460"/>
                </a:cubicBezTo>
                <a:cubicBezTo>
                  <a:pt x="51" y="455"/>
                  <a:pt x="54" y="451"/>
                  <a:pt x="57" y="448"/>
                </a:cubicBezTo>
                <a:cubicBezTo>
                  <a:pt x="57" y="448"/>
                  <a:pt x="57" y="448"/>
                  <a:pt x="57" y="448"/>
                </a:cubicBezTo>
                <a:cubicBezTo>
                  <a:pt x="61" y="444"/>
                  <a:pt x="65" y="442"/>
                  <a:pt x="70" y="440"/>
                </a:cubicBezTo>
                <a:cubicBezTo>
                  <a:pt x="70" y="303"/>
                  <a:pt x="70" y="303"/>
                  <a:pt x="70" y="303"/>
                </a:cubicBezTo>
                <a:cubicBezTo>
                  <a:pt x="21" y="303"/>
                  <a:pt x="21" y="303"/>
                  <a:pt x="21" y="303"/>
                </a:cubicBezTo>
                <a:cubicBezTo>
                  <a:pt x="16" y="303"/>
                  <a:pt x="10" y="301"/>
                  <a:pt x="7" y="297"/>
                </a:cubicBezTo>
                <a:cubicBezTo>
                  <a:pt x="3" y="293"/>
                  <a:pt x="0" y="288"/>
                  <a:pt x="0" y="282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5"/>
                  <a:pt x="3" y="10"/>
                  <a:pt x="7" y="6"/>
                </a:cubicBezTo>
                <a:cubicBezTo>
                  <a:pt x="10" y="3"/>
                  <a:pt x="16" y="0"/>
                  <a:pt x="21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8" y="0"/>
                  <a:pt x="143" y="3"/>
                  <a:pt x="147" y="6"/>
                </a:cubicBezTo>
                <a:cubicBezTo>
                  <a:pt x="151" y="10"/>
                  <a:pt x="153" y="15"/>
                  <a:pt x="153" y="21"/>
                </a:cubicBezTo>
                <a:cubicBezTo>
                  <a:pt x="153" y="282"/>
                  <a:pt x="153" y="282"/>
                  <a:pt x="153" y="282"/>
                </a:cubicBezTo>
                <a:cubicBezTo>
                  <a:pt x="153" y="288"/>
                  <a:pt x="151" y="293"/>
                  <a:pt x="147" y="297"/>
                </a:cubicBezTo>
                <a:cubicBezTo>
                  <a:pt x="143" y="301"/>
                  <a:pt x="138" y="303"/>
                  <a:pt x="132" y="303"/>
                </a:cubicBezTo>
                <a:cubicBezTo>
                  <a:pt x="83" y="303"/>
                  <a:pt x="83" y="303"/>
                  <a:pt x="83" y="303"/>
                </a:cubicBezTo>
                <a:cubicBezTo>
                  <a:pt x="83" y="440"/>
                  <a:pt x="83" y="440"/>
                  <a:pt x="83" y="440"/>
                </a:cubicBezTo>
                <a:cubicBezTo>
                  <a:pt x="88" y="442"/>
                  <a:pt x="93" y="444"/>
                  <a:pt x="96" y="448"/>
                </a:cubicBezTo>
                <a:cubicBezTo>
                  <a:pt x="100" y="451"/>
                  <a:pt x="102" y="455"/>
                  <a:pt x="103" y="460"/>
                </a:cubicBezTo>
                <a:cubicBezTo>
                  <a:pt x="289" y="460"/>
                  <a:pt x="289" y="460"/>
                  <a:pt x="289" y="460"/>
                </a:cubicBezTo>
                <a:cubicBezTo>
                  <a:pt x="290" y="455"/>
                  <a:pt x="292" y="451"/>
                  <a:pt x="296" y="448"/>
                </a:cubicBezTo>
                <a:cubicBezTo>
                  <a:pt x="299" y="444"/>
                  <a:pt x="304" y="442"/>
                  <a:pt x="309" y="440"/>
                </a:cubicBezTo>
                <a:cubicBezTo>
                  <a:pt x="309" y="392"/>
                  <a:pt x="309" y="392"/>
                  <a:pt x="309" y="392"/>
                </a:cubicBezTo>
                <a:cubicBezTo>
                  <a:pt x="226" y="392"/>
                  <a:pt x="226" y="392"/>
                  <a:pt x="226" y="392"/>
                </a:cubicBezTo>
                <a:cubicBezTo>
                  <a:pt x="222" y="392"/>
                  <a:pt x="219" y="389"/>
                  <a:pt x="219" y="385"/>
                </a:cubicBezTo>
                <a:cubicBezTo>
                  <a:pt x="219" y="354"/>
                  <a:pt x="219" y="354"/>
                  <a:pt x="219" y="354"/>
                </a:cubicBezTo>
                <a:cubicBezTo>
                  <a:pt x="219" y="350"/>
                  <a:pt x="222" y="347"/>
                  <a:pt x="226" y="347"/>
                </a:cubicBezTo>
                <a:cubicBezTo>
                  <a:pt x="242" y="347"/>
                  <a:pt x="242" y="347"/>
                  <a:pt x="242" y="347"/>
                </a:cubicBezTo>
                <a:cubicBezTo>
                  <a:pt x="242" y="326"/>
                  <a:pt x="242" y="326"/>
                  <a:pt x="242" y="326"/>
                </a:cubicBezTo>
                <a:cubicBezTo>
                  <a:pt x="202" y="326"/>
                  <a:pt x="202" y="326"/>
                  <a:pt x="202" y="326"/>
                </a:cubicBezTo>
                <a:cubicBezTo>
                  <a:pt x="194" y="326"/>
                  <a:pt x="186" y="323"/>
                  <a:pt x="181" y="317"/>
                </a:cubicBezTo>
                <a:cubicBezTo>
                  <a:pt x="181" y="317"/>
                  <a:pt x="181" y="317"/>
                  <a:pt x="181" y="317"/>
                </a:cubicBezTo>
                <a:cubicBezTo>
                  <a:pt x="175" y="311"/>
                  <a:pt x="172" y="304"/>
                  <a:pt x="172" y="296"/>
                </a:cubicBezTo>
                <a:cubicBezTo>
                  <a:pt x="172" y="136"/>
                  <a:pt x="172" y="136"/>
                  <a:pt x="172" y="136"/>
                </a:cubicBezTo>
                <a:cubicBezTo>
                  <a:pt x="172" y="128"/>
                  <a:pt x="175" y="120"/>
                  <a:pt x="181" y="115"/>
                </a:cubicBezTo>
                <a:cubicBezTo>
                  <a:pt x="181" y="115"/>
                  <a:pt x="181" y="115"/>
                  <a:pt x="181" y="115"/>
                </a:cubicBezTo>
                <a:cubicBezTo>
                  <a:pt x="186" y="109"/>
                  <a:pt x="194" y="106"/>
                  <a:pt x="202" y="106"/>
                </a:cubicBezTo>
                <a:cubicBezTo>
                  <a:pt x="427" y="106"/>
                  <a:pt x="427" y="106"/>
                  <a:pt x="427" y="106"/>
                </a:cubicBezTo>
                <a:cubicBezTo>
                  <a:pt x="436" y="106"/>
                  <a:pt x="443" y="109"/>
                  <a:pt x="449" y="115"/>
                </a:cubicBezTo>
                <a:cubicBezTo>
                  <a:pt x="454" y="120"/>
                  <a:pt x="458" y="128"/>
                  <a:pt x="458" y="136"/>
                </a:cubicBezTo>
                <a:cubicBezTo>
                  <a:pt x="458" y="296"/>
                  <a:pt x="458" y="296"/>
                  <a:pt x="458" y="296"/>
                </a:cubicBezTo>
                <a:cubicBezTo>
                  <a:pt x="458" y="304"/>
                  <a:pt x="454" y="311"/>
                  <a:pt x="449" y="317"/>
                </a:cubicBezTo>
                <a:cubicBezTo>
                  <a:pt x="449" y="317"/>
                  <a:pt x="449" y="317"/>
                  <a:pt x="449" y="317"/>
                </a:cubicBezTo>
                <a:cubicBezTo>
                  <a:pt x="443" y="323"/>
                  <a:pt x="436" y="326"/>
                  <a:pt x="427" y="326"/>
                </a:cubicBezTo>
                <a:cubicBezTo>
                  <a:pt x="388" y="326"/>
                  <a:pt x="388" y="326"/>
                  <a:pt x="388" y="326"/>
                </a:cubicBezTo>
                <a:cubicBezTo>
                  <a:pt x="388" y="347"/>
                  <a:pt x="388" y="347"/>
                  <a:pt x="388" y="347"/>
                </a:cubicBezTo>
                <a:cubicBezTo>
                  <a:pt x="404" y="347"/>
                  <a:pt x="404" y="347"/>
                  <a:pt x="404" y="347"/>
                </a:cubicBezTo>
                <a:cubicBezTo>
                  <a:pt x="408" y="347"/>
                  <a:pt x="411" y="350"/>
                  <a:pt x="411" y="354"/>
                </a:cubicBezTo>
                <a:cubicBezTo>
                  <a:pt x="411" y="385"/>
                  <a:pt x="411" y="385"/>
                  <a:pt x="411" y="385"/>
                </a:cubicBezTo>
                <a:cubicBezTo>
                  <a:pt x="411" y="389"/>
                  <a:pt x="408" y="392"/>
                  <a:pt x="404" y="392"/>
                </a:cubicBezTo>
                <a:cubicBezTo>
                  <a:pt x="322" y="392"/>
                  <a:pt x="322" y="392"/>
                  <a:pt x="322" y="392"/>
                </a:cubicBezTo>
                <a:cubicBezTo>
                  <a:pt x="322" y="440"/>
                  <a:pt x="322" y="440"/>
                  <a:pt x="322" y="440"/>
                </a:cubicBezTo>
                <a:cubicBezTo>
                  <a:pt x="327" y="442"/>
                  <a:pt x="331" y="444"/>
                  <a:pt x="335" y="448"/>
                </a:cubicBezTo>
                <a:cubicBezTo>
                  <a:pt x="335" y="448"/>
                  <a:pt x="335" y="448"/>
                  <a:pt x="335" y="448"/>
                </a:cubicBezTo>
                <a:cubicBezTo>
                  <a:pt x="338" y="451"/>
                  <a:pt x="341" y="455"/>
                  <a:pt x="342" y="460"/>
                </a:cubicBezTo>
                <a:cubicBezTo>
                  <a:pt x="440" y="460"/>
                  <a:pt x="440" y="460"/>
                  <a:pt x="440" y="460"/>
                </a:cubicBezTo>
                <a:cubicBezTo>
                  <a:pt x="444" y="460"/>
                  <a:pt x="447" y="462"/>
                  <a:pt x="447" y="466"/>
                </a:cubicBezTo>
                <a:cubicBezTo>
                  <a:pt x="447" y="470"/>
                  <a:pt x="444" y="473"/>
                  <a:pt x="440" y="473"/>
                </a:cubicBezTo>
                <a:cubicBezTo>
                  <a:pt x="343" y="473"/>
                  <a:pt x="343" y="473"/>
                  <a:pt x="343" y="473"/>
                </a:cubicBezTo>
                <a:cubicBezTo>
                  <a:pt x="341" y="478"/>
                  <a:pt x="339" y="483"/>
                  <a:pt x="335" y="487"/>
                </a:cubicBezTo>
                <a:cubicBezTo>
                  <a:pt x="335" y="487"/>
                  <a:pt x="335" y="487"/>
                  <a:pt x="335" y="487"/>
                </a:cubicBezTo>
                <a:cubicBezTo>
                  <a:pt x="330" y="492"/>
                  <a:pt x="323" y="495"/>
                  <a:pt x="315" y="495"/>
                </a:cubicBezTo>
                <a:cubicBezTo>
                  <a:pt x="308" y="495"/>
                  <a:pt x="301" y="492"/>
                  <a:pt x="296" y="487"/>
                </a:cubicBezTo>
                <a:cubicBezTo>
                  <a:pt x="292" y="483"/>
                  <a:pt x="289" y="478"/>
                  <a:pt x="288" y="473"/>
                </a:cubicBezTo>
                <a:cubicBezTo>
                  <a:pt x="104" y="473"/>
                  <a:pt x="104" y="473"/>
                  <a:pt x="104" y="473"/>
                </a:cubicBezTo>
                <a:cubicBezTo>
                  <a:pt x="103" y="478"/>
                  <a:pt x="100" y="483"/>
                  <a:pt x="96" y="487"/>
                </a:cubicBezTo>
                <a:cubicBezTo>
                  <a:pt x="91" y="492"/>
                  <a:pt x="84" y="495"/>
                  <a:pt x="77" y="495"/>
                </a:cubicBezTo>
                <a:cubicBezTo>
                  <a:pt x="69" y="495"/>
                  <a:pt x="62" y="492"/>
                  <a:pt x="57" y="487"/>
                </a:cubicBezTo>
                <a:cubicBezTo>
                  <a:pt x="57" y="487"/>
                  <a:pt x="57" y="487"/>
                  <a:pt x="57" y="487"/>
                </a:cubicBezTo>
                <a:cubicBezTo>
                  <a:pt x="53" y="483"/>
                  <a:pt x="50" y="478"/>
                  <a:pt x="49" y="473"/>
                </a:cubicBezTo>
                <a:close/>
                <a:moveTo>
                  <a:pt x="326" y="457"/>
                </a:moveTo>
                <a:cubicBezTo>
                  <a:pt x="323" y="454"/>
                  <a:pt x="319" y="453"/>
                  <a:pt x="315" y="453"/>
                </a:cubicBezTo>
                <a:cubicBezTo>
                  <a:pt x="311" y="453"/>
                  <a:pt x="307" y="454"/>
                  <a:pt x="305" y="457"/>
                </a:cubicBezTo>
                <a:cubicBezTo>
                  <a:pt x="302" y="460"/>
                  <a:pt x="300" y="463"/>
                  <a:pt x="300" y="467"/>
                </a:cubicBezTo>
                <a:cubicBezTo>
                  <a:pt x="300" y="471"/>
                  <a:pt x="302" y="475"/>
                  <a:pt x="305" y="478"/>
                </a:cubicBezTo>
                <a:cubicBezTo>
                  <a:pt x="307" y="480"/>
                  <a:pt x="311" y="482"/>
                  <a:pt x="315" y="482"/>
                </a:cubicBezTo>
                <a:cubicBezTo>
                  <a:pt x="319" y="482"/>
                  <a:pt x="323" y="480"/>
                  <a:pt x="326" y="478"/>
                </a:cubicBezTo>
                <a:cubicBezTo>
                  <a:pt x="328" y="475"/>
                  <a:pt x="330" y="471"/>
                  <a:pt x="330" y="467"/>
                </a:cubicBezTo>
                <a:cubicBezTo>
                  <a:pt x="330" y="463"/>
                  <a:pt x="328" y="460"/>
                  <a:pt x="326" y="457"/>
                </a:cubicBezTo>
                <a:close/>
                <a:moveTo>
                  <a:pt x="398" y="379"/>
                </a:moveTo>
                <a:cubicBezTo>
                  <a:pt x="398" y="360"/>
                  <a:pt x="398" y="360"/>
                  <a:pt x="398" y="360"/>
                </a:cubicBezTo>
                <a:cubicBezTo>
                  <a:pt x="388" y="360"/>
                  <a:pt x="388" y="360"/>
                  <a:pt x="388" y="360"/>
                </a:cubicBezTo>
                <a:cubicBezTo>
                  <a:pt x="382" y="360"/>
                  <a:pt x="382" y="360"/>
                  <a:pt x="382" y="360"/>
                </a:cubicBezTo>
                <a:cubicBezTo>
                  <a:pt x="249" y="360"/>
                  <a:pt x="249" y="360"/>
                  <a:pt x="249" y="360"/>
                </a:cubicBezTo>
                <a:cubicBezTo>
                  <a:pt x="242" y="360"/>
                  <a:pt x="242" y="360"/>
                  <a:pt x="242" y="360"/>
                </a:cubicBezTo>
                <a:cubicBezTo>
                  <a:pt x="232" y="360"/>
                  <a:pt x="232" y="360"/>
                  <a:pt x="232" y="360"/>
                </a:cubicBezTo>
                <a:cubicBezTo>
                  <a:pt x="232" y="379"/>
                  <a:pt x="232" y="379"/>
                  <a:pt x="232" y="379"/>
                </a:cubicBezTo>
                <a:cubicBezTo>
                  <a:pt x="398" y="379"/>
                  <a:pt x="398" y="379"/>
                  <a:pt x="398" y="379"/>
                </a:cubicBezTo>
                <a:close/>
                <a:moveTo>
                  <a:pt x="375" y="347"/>
                </a:moveTo>
                <a:cubicBezTo>
                  <a:pt x="375" y="326"/>
                  <a:pt x="375" y="326"/>
                  <a:pt x="375" y="326"/>
                </a:cubicBezTo>
                <a:cubicBezTo>
                  <a:pt x="255" y="326"/>
                  <a:pt x="255" y="326"/>
                  <a:pt x="255" y="326"/>
                </a:cubicBezTo>
                <a:cubicBezTo>
                  <a:pt x="255" y="347"/>
                  <a:pt x="255" y="347"/>
                  <a:pt x="255" y="347"/>
                </a:cubicBezTo>
                <a:cubicBezTo>
                  <a:pt x="375" y="347"/>
                  <a:pt x="375" y="347"/>
                  <a:pt x="375" y="347"/>
                </a:cubicBezTo>
                <a:close/>
                <a:moveTo>
                  <a:pt x="229" y="226"/>
                </a:moveTo>
                <a:cubicBezTo>
                  <a:pt x="287" y="166"/>
                  <a:pt x="287" y="166"/>
                  <a:pt x="287" y="166"/>
                </a:cubicBezTo>
                <a:cubicBezTo>
                  <a:pt x="289" y="163"/>
                  <a:pt x="289" y="159"/>
                  <a:pt x="286" y="157"/>
                </a:cubicBezTo>
                <a:cubicBezTo>
                  <a:pt x="284" y="154"/>
                  <a:pt x="280" y="154"/>
                  <a:pt x="277" y="157"/>
                </a:cubicBezTo>
                <a:cubicBezTo>
                  <a:pt x="219" y="217"/>
                  <a:pt x="219" y="217"/>
                  <a:pt x="219" y="217"/>
                </a:cubicBezTo>
                <a:cubicBezTo>
                  <a:pt x="217" y="220"/>
                  <a:pt x="217" y="224"/>
                  <a:pt x="219" y="226"/>
                </a:cubicBezTo>
                <a:cubicBezTo>
                  <a:pt x="222" y="229"/>
                  <a:pt x="226" y="229"/>
                  <a:pt x="229" y="226"/>
                </a:cubicBezTo>
                <a:close/>
                <a:moveTo>
                  <a:pt x="223" y="189"/>
                </a:moveTo>
                <a:cubicBezTo>
                  <a:pt x="255" y="157"/>
                  <a:pt x="255" y="157"/>
                  <a:pt x="255" y="157"/>
                </a:cubicBezTo>
                <a:cubicBezTo>
                  <a:pt x="258" y="155"/>
                  <a:pt x="258" y="151"/>
                  <a:pt x="255" y="148"/>
                </a:cubicBezTo>
                <a:cubicBezTo>
                  <a:pt x="253" y="145"/>
                  <a:pt x="249" y="145"/>
                  <a:pt x="246" y="148"/>
                </a:cubicBezTo>
                <a:cubicBezTo>
                  <a:pt x="214" y="180"/>
                  <a:pt x="214" y="180"/>
                  <a:pt x="214" y="180"/>
                </a:cubicBezTo>
                <a:cubicBezTo>
                  <a:pt x="212" y="182"/>
                  <a:pt x="212" y="186"/>
                  <a:pt x="214" y="189"/>
                </a:cubicBezTo>
                <a:cubicBezTo>
                  <a:pt x="217" y="191"/>
                  <a:pt x="221" y="191"/>
                  <a:pt x="223" y="189"/>
                </a:cubicBezTo>
                <a:close/>
                <a:moveTo>
                  <a:pt x="192" y="254"/>
                </a:moveTo>
                <a:cubicBezTo>
                  <a:pt x="192" y="146"/>
                  <a:pt x="192" y="146"/>
                  <a:pt x="192" y="146"/>
                </a:cubicBezTo>
                <a:cubicBezTo>
                  <a:pt x="192" y="141"/>
                  <a:pt x="194" y="136"/>
                  <a:pt x="197" y="132"/>
                </a:cubicBezTo>
                <a:cubicBezTo>
                  <a:pt x="201" y="129"/>
                  <a:pt x="206" y="127"/>
                  <a:pt x="211" y="127"/>
                </a:cubicBezTo>
                <a:cubicBezTo>
                  <a:pt x="418" y="127"/>
                  <a:pt x="418" y="127"/>
                  <a:pt x="418" y="127"/>
                </a:cubicBezTo>
                <a:cubicBezTo>
                  <a:pt x="424" y="127"/>
                  <a:pt x="428" y="129"/>
                  <a:pt x="432" y="132"/>
                </a:cubicBezTo>
                <a:cubicBezTo>
                  <a:pt x="432" y="132"/>
                  <a:pt x="432" y="132"/>
                  <a:pt x="432" y="132"/>
                </a:cubicBezTo>
                <a:cubicBezTo>
                  <a:pt x="435" y="136"/>
                  <a:pt x="438" y="141"/>
                  <a:pt x="438" y="146"/>
                </a:cubicBezTo>
                <a:cubicBezTo>
                  <a:pt x="438" y="254"/>
                  <a:pt x="438" y="254"/>
                  <a:pt x="438" y="254"/>
                </a:cubicBezTo>
                <a:cubicBezTo>
                  <a:pt x="445" y="254"/>
                  <a:pt x="445" y="254"/>
                  <a:pt x="445" y="254"/>
                </a:cubicBezTo>
                <a:cubicBezTo>
                  <a:pt x="445" y="136"/>
                  <a:pt x="445" y="136"/>
                  <a:pt x="445" y="136"/>
                </a:cubicBezTo>
                <a:cubicBezTo>
                  <a:pt x="445" y="132"/>
                  <a:pt x="443" y="127"/>
                  <a:pt x="440" y="124"/>
                </a:cubicBezTo>
                <a:cubicBezTo>
                  <a:pt x="437" y="121"/>
                  <a:pt x="432" y="119"/>
                  <a:pt x="427" y="119"/>
                </a:cubicBezTo>
                <a:cubicBezTo>
                  <a:pt x="202" y="119"/>
                  <a:pt x="202" y="119"/>
                  <a:pt x="202" y="119"/>
                </a:cubicBezTo>
                <a:cubicBezTo>
                  <a:pt x="197" y="119"/>
                  <a:pt x="193" y="121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7" y="127"/>
                  <a:pt x="185" y="132"/>
                  <a:pt x="185" y="136"/>
                </a:cubicBezTo>
                <a:cubicBezTo>
                  <a:pt x="185" y="254"/>
                  <a:pt x="185" y="254"/>
                  <a:pt x="185" y="254"/>
                </a:cubicBezTo>
                <a:cubicBezTo>
                  <a:pt x="192" y="254"/>
                  <a:pt x="192" y="254"/>
                  <a:pt x="192" y="254"/>
                </a:cubicBezTo>
                <a:close/>
                <a:moveTo>
                  <a:pt x="424" y="254"/>
                </a:moveTo>
                <a:cubicBezTo>
                  <a:pt x="424" y="146"/>
                  <a:pt x="424" y="146"/>
                  <a:pt x="424" y="146"/>
                </a:cubicBezTo>
                <a:cubicBezTo>
                  <a:pt x="424" y="144"/>
                  <a:pt x="424" y="143"/>
                  <a:pt x="423" y="142"/>
                </a:cubicBezTo>
                <a:cubicBezTo>
                  <a:pt x="423" y="142"/>
                  <a:pt x="423" y="142"/>
                  <a:pt x="423" y="142"/>
                </a:cubicBezTo>
                <a:cubicBezTo>
                  <a:pt x="422" y="140"/>
                  <a:pt x="420" y="140"/>
                  <a:pt x="418" y="140"/>
                </a:cubicBezTo>
                <a:cubicBezTo>
                  <a:pt x="211" y="140"/>
                  <a:pt x="211" y="140"/>
                  <a:pt x="211" y="140"/>
                </a:cubicBezTo>
                <a:cubicBezTo>
                  <a:pt x="209" y="140"/>
                  <a:pt x="208" y="140"/>
                  <a:pt x="207" y="142"/>
                </a:cubicBezTo>
                <a:cubicBezTo>
                  <a:pt x="206" y="143"/>
                  <a:pt x="205" y="144"/>
                  <a:pt x="205" y="146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424" y="254"/>
                  <a:pt x="424" y="254"/>
                  <a:pt x="424" y="254"/>
                </a:cubicBezTo>
                <a:close/>
                <a:moveTo>
                  <a:pt x="315" y="273"/>
                </a:moveTo>
                <a:cubicBezTo>
                  <a:pt x="310" y="273"/>
                  <a:pt x="305" y="275"/>
                  <a:pt x="302" y="278"/>
                </a:cubicBezTo>
                <a:cubicBezTo>
                  <a:pt x="302" y="278"/>
                  <a:pt x="302" y="278"/>
                  <a:pt x="302" y="278"/>
                </a:cubicBezTo>
                <a:cubicBezTo>
                  <a:pt x="299" y="281"/>
                  <a:pt x="297" y="286"/>
                  <a:pt x="297" y="291"/>
                </a:cubicBezTo>
                <a:cubicBezTo>
                  <a:pt x="297" y="296"/>
                  <a:pt x="299" y="300"/>
                  <a:pt x="302" y="303"/>
                </a:cubicBezTo>
                <a:cubicBezTo>
                  <a:pt x="302" y="303"/>
                  <a:pt x="302" y="303"/>
                  <a:pt x="302" y="303"/>
                </a:cubicBezTo>
                <a:cubicBezTo>
                  <a:pt x="305" y="307"/>
                  <a:pt x="310" y="309"/>
                  <a:pt x="315" y="309"/>
                </a:cubicBezTo>
                <a:cubicBezTo>
                  <a:pt x="320" y="309"/>
                  <a:pt x="324" y="307"/>
                  <a:pt x="327" y="303"/>
                </a:cubicBezTo>
                <a:cubicBezTo>
                  <a:pt x="327" y="303"/>
                  <a:pt x="327" y="303"/>
                  <a:pt x="327" y="303"/>
                </a:cubicBezTo>
                <a:cubicBezTo>
                  <a:pt x="331" y="300"/>
                  <a:pt x="333" y="296"/>
                  <a:pt x="333" y="291"/>
                </a:cubicBezTo>
                <a:cubicBezTo>
                  <a:pt x="333" y="286"/>
                  <a:pt x="331" y="281"/>
                  <a:pt x="327" y="278"/>
                </a:cubicBezTo>
                <a:cubicBezTo>
                  <a:pt x="324" y="275"/>
                  <a:pt x="320" y="273"/>
                  <a:pt x="315" y="273"/>
                </a:cubicBezTo>
                <a:close/>
                <a:moveTo>
                  <a:pt x="318" y="287"/>
                </a:moveTo>
                <a:cubicBezTo>
                  <a:pt x="317" y="287"/>
                  <a:pt x="316" y="286"/>
                  <a:pt x="315" y="286"/>
                </a:cubicBezTo>
                <a:cubicBezTo>
                  <a:pt x="313" y="286"/>
                  <a:pt x="312" y="287"/>
                  <a:pt x="311" y="287"/>
                </a:cubicBezTo>
                <a:cubicBezTo>
                  <a:pt x="311" y="288"/>
                  <a:pt x="310" y="289"/>
                  <a:pt x="310" y="291"/>
                </a:cubicBezTo>
                <a:cubicBezTo>
                  <a:pt x="310" y="292"/>
                  <a:pt x="311" y="293"/>
                  <a:pt x="311" y="294"/>
                </a:cubicBezTo>
                <a:cubicBezTo>
                  <a:pt x="312" y="295"/>
                  <a:pt x="313" y="296"/>
                  <a:pt x="315" y="296"/>
                </a:cubicBezTo>
                <a:cubicBezTo>
                  <a:pt x="316" y="296"/>
                  <a:pt x="317" y="295"/>
                  <a:pt x="318" y="294"/>
                </a:cubicBezTo>
                <a:cubicBezTo>
                  <a:pt x="318" y="294"/>
                  <a:pt x="318" y="294"/>
                  <a:pt x="318" y="294"/>
                </a:cubicBezTo>
                <a:cubicBezTo>
                  <a:pt x="319" y="293"/>
                  <a:pt x="319" y="292"/>
                  <a:pt x="319" y="291"/>
                </a:cubicBezTo>
                <a:cubicBezTo>
                  <a:pt x="319" y="289"/>
                  <a:pt x="319" y="288"/>
                  <a:pt x="318" y="287"/>
                </a:cubicBezTo>
                <a:close/>
                <a:moveTo>
                  <a:pt x="445" y="267"/>
                </a:moveTo>
                <a:cubicBezTo>
                  <a:pt x="185" y="267"/>
                  <a:pt x="185" y="267"/>
                  <a:pt x="185" y="267"/>
                </a:cubicBezTo>
                <a:cubicBezTo>
                  <a:pt x="185" y="296"/>
                  <a:pt x="185" y="296"/>
                  <a:pt x="185" y="296"/>
                </a:cubicBezTo>
                <a:cubicBezTo>
                  <a:pt x="185" y="300"/>
                  <a:pt x="187" y="305"/>
                  <a:pt x="190" y="308"/>
                </a:cubicBezTo>
                <a:cubicBezTo>
                  <a:pt x="193" y="311"/>
                  <a:pt x="197" y="313"/>
                  <a:pt x="202" y="313"/>
                </a:cubicBezTo>
                <a:cubicBezTo>
                  <a:pt x="427" y="313"/>
                  <a:pt x="427" y="313"/>
                  <a:pt x="427" y="313"/>
                </a:cubicBezTo>
                <a:cubicBezTo>
                  <a:pt x="432" y="313"/>
                  <a:pt x="437" y="311"/>
                  <a:pt x="440" y="308"/>
                </a:cubicBezTo>
                <a:cubicBezTo>
                  <a:pt x="440" y="308"/>
                  <a:pt x="440" y="308"/>
                  <a:pt x="440" y="308"/>
                </a:cubicBezTo>
                <a:cubicBezTo>
                  <a:pt x="443" y="305"/>
                  <a:pt x="445" y="300"/>
                  <a:pt x="445" y="296"/>
                </a:cubicBezTo>
                <a:cubicBezTo>
                  <a:pt x="445" y="267"/>
                  <a:pt x="445" y="267"/>
                  <a:pt x="445" y="267"/>
                </a:cubicBezTo>
                <a:close/>
                <a:moveTo>
                  <a:pt x="13" y="168"/>
                </a:moveTo>
                <a:cubicBezTo>
                  <a:pt x="140" y="168"/>
                  <a:pt x="140" y="168"/>
                  <a:pt x="140" y="168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" y="136"/>
                  <a:pt x="13" y="136"/>
                  <a:pt x="13" y="136"/>
                </a:cubicBezTo>
                <a:cubicBezTo>
                  <a:pt x="13" y="168"/>
                  <a:pt x="13" y="168"/>
                  <a:pt x="13" y="168"/>
                </a:cubicBezTo>
                <a:close/>
                <a:moveTo>
                  <a:pt x="140" y="181"/>
                </a:moveTo>
                <a:cubicBezTo>
                  <a:pt x="13" y="181"/>
                  <a:pt x="13" y="181"/>
                  <a:pt x="13" y="181"/>
                </a:cubicBezTo>
                <a:cubicBezTo>
                  <a:pt x="13" y="282"/>
                  <a:pt x="13" y="282"/>
                  <a:pt x="13" y="282"/>
                </a:cubicBezTo>
                <a:cubicBezTo>
                  <a:pt x="13" y="284"/>
                  <a:pt x="14" y="286"/>
                  <a:pt x="16" y="288"/>
                </a:cubicBezTo>
                <a:cubicBezTo>
                  <a:pt x="17" y="289"/>
                  <a:pt x="19" y="290"/>
                  <a:pt x="21" y="290"/>
                </a:cubicBezTo>
                <a:cubicBezTo>
                  <a:pt x="132" y="290"/>
                  <a:pt x="132" y="290"/>
                  <a:pt x="132" y="290"/>
                </a:cubicBezTo>
                <a:cubicBezTo>
                  <a:pt x="134" y="290"/>
                  <a:pt x="136" y="289"/>
                  <a:pt x="138" y="288"/>
                </a:cubicBezTo>
                <a:cubicBezTo>
                  <a:pt x="139" y="286"/>
                  <a:pt x="140" y="284"/>
                  <a:pt x="140" y="282"/>
                </a:cubicBezTo>
                <a:cubicBezTo>
                  <a:pt x="140" y="181"/>
                  <a:pt x="140" y="181"/>
                  <a:pt x="140" y="181"/>
                </a:cubicBezTo>
                <a:close/>
                <a:moveTo>
                  <a:pt x="13" y="78"/>
                </a:moveTo>
                <a:cubicBezTo>
                  <a:pt x="140" y="78"/>
                  <a:pt x="140" y="78"/>
                  <a:pt x="140" y="78"/>
                </a:cubicBezTo>
                <a:cubicBezTo>
                  <a:pt x="140" y="21"/>
                  <a:pt x="140" y="21"/>
                  <a:pt x="140" y="21"/>
                </a:cubicBezTo>
                <a:cubicBezTo>
                  <a:pt x="140" y="19"/>
                  <a:pt x="139" y="17"/>
                  <a:pt x="138" y="16"/>
                </a:cubicBezTo>
                <a:cubicBezTo>
                  <a:pt x="136" y="14"/>
                  <a:pt x="134" y="13"/>
                  <a:pt x="132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19" y="13"/>
                  <a:pt x="17" y="14"/>
                  <a:pt x="16" y="16"/>
                </a:cubicBezTo>
                <a:cubicBezTo>
                  <a:pt x="14" y="17"/>
                  <a:pt x="13" y="19"/>
                  <a:pt x="13" y="21"/>
                </a:cubicBezTo>
                <a:cubicBezTo>
                  <a:pt x="13" y="78"/>
                  <a:pt x="13" y="78"/>
                  <a:pt x="13" y="78"/>
                </a:cubicBezTo>
                <a:close/>
                <a:moveTo>
                  <a:pt x="140" y="91"/>
                </a:moveTo>
                <a:cubicBezTo>
                  <a:pt x="13" y="91"/>
                  <a:pt x="13" y="91"/>
                  <a:pt x="13" y="91"/>
                </a:cubicBezTo>
                <a:cubicBezTo>
                  <a:pt x="13" y="123"/>
                  <a:pt x="13" y="123"/>
                  <a:pt x="13" y="123"/>
                </a:cubicBezTo>
                <a:cubicBezTo>
                  <a:pt x="140" y="123"/>
                  <a:pt x="140" y="123"/>
                  <a:pt x="140" y="123"/>
                </a:cubicBezTo>
                <a:cubicBezTo>
                  <a:pt x="140" y="91"/>
                  <a:pt x="140" y="91"/>
                  <a:pt x="140" y="91"/>
                </a:cubicBezTo>
                <a:close/>
                <a:moveTo>
                  <a:pt x="109" y="194"/>
                </a:moveTo>
                <a:cubicBezTo>
                  <a:pt x="104" y="194"/>
                  <a:pt x="99" y="196"/>
                  <a:pt x="96" y="200"/>
                </a:cubicBezTo>
                <a:cubicBezTo>
                  <a:pt x="96" y="200"/>
                  <a:pt x="96" y="200"/>
                  <a:pt x="96" y="200"/>
                </a:cubicBezTo>
                <a:cubicBezTo>
                  <a:pt x="92" y="203"/>
                  <a:pt x="90" y="208"/>
                  <a:pt x="90" y="213"/>
                </a:cubicBezTo>
                <a:cubicBezTo>
                  <a:pt x="90" y="219"/>
                  <a:pt x="92" y="223"/>
                  <a:pt x="96" y="227"/>
                </a:cubicBezTo>
                <a:cubicBezTo>
                  <a:pt x="96" y="227"/>
                  <a:pt x="96" y="227"/>
                  <a:pt x="96" y="227"/>
                </a:cubicBezTo>
                <a:cubicBezTo>
                  <a:pt x="96" y="227"/>
                  <a:pt x="96" y="227"/>
                  <a:pt x="96" y="227"/>
                </a:cubicBezTo>
                <a:cubicBezTo>
                  <a:pt x="99" y="231"/>
                  <a:pt x="104" y="233"/>
                  <a:pt x="109" y="233"/>
                </a:cubicBezTo>
                <a:cubicBezTo>
                  <a:pt x="115" y="233"/>
                  <a:pt x="120" y="231"/>
                  <a:pt x="123" y="227"/>
                </a:cubicBezTo>
                <a:cubicBezTo>
                  <a:pt x="123" y="227"/>
                  <a:pt x="123" y="227"/>
                  <a:pt x="123" y="227"/>
                </a:cubicBezTo>
                <a:cubicBezTo>
                  <a:pt x="127" y="224"/>
                  <a:pt x="129" y="219"/>
                  <a:pt x="129" y="213"/>
                </a:cubicBezTo>
                <a:cubicBezTo>
                  <a:pt x="129" y="208"/>
                  <a:pt x="127" y="203"/>
                  <a:pt x="123" y="200"/>
                </a:cubicBezTo>
                <a:cubicBezTo>
                  <a:pt x="120" y="196"/>
                  <a:pt x="115" y="194"/>
                  <a:pt x="109" y="194"/>
                </a:cubicBezTo>
                <a:close/>
                <a:moveTo>
                  <a:pt x="114" y="209"/>
                </a:moveTo>
                <a:cubicBezTo>
                  <a:pt x="113" y="208"/>
                  <a:pt x="111" y="207"/>
                  <a:pt x="109" y="207"/>
                </a:cubicBezTo>
                <a:cubicBezTo>
                  <a:pt x="108" y="207"/>
                  <a:pt x="106" y="208"/>
                  <a:pt x="105" y="209"/>
                </a:cubicBezTo>
                <a:cubicBezTo>
                  <a:pt x="105" y="209"/>
                  <a:pt x="105" y="209"/>
                  <a:pt x="105" y="209"/>
                </a:cubicBezTo>
                <a:cubicBezTo>
                  <a:pt x="104" y="210"/>
                  <a:pt x="103" y="212"/>
                  <a:pt x="103" y="213"/>
                </a:cubicBezTo>
                <a:cubicBezTo>
                  <a:pt x="103" y="215"/>
                  <a:pt x="104" y="217"/>
                  <a:pt x="105" y="218"/>
                </a:cubicBezTo>
                <a:cubicBezTo>
                  <a:pt x="105" y="218"/>
                  <a:pt x="105" y="218"/>
                  <a:pt x="105" y="218"/>
                </a:cubicBezTo>
                <a:cubicBezTo>
                  <a:pt x="106" y="219"/>
                  <a:pt x="108" y="220"/>
                  <a:pt x="109" y="220"/>
                </a:cubicBezTo>
                <a:cubicBezTo>
                  <a:pt x="111" y="220"/>
                  <a:pt x="113" y="219"/>
                  <a:pt x="114" y="218"/>
                </a:cubicBezTo>
                <a:cubicBezTo>
                  <a:pt x="114" y="218"/>
                  <a:pt x="114" y="218"/>
                  <a:pt x="114" y="218"/>
                </a:cubicBezTo>
                <a:cubicBezTo>
                  <a:pt x="115" y="217"/>
                  <a:pt x="116" y="215"/>
                  <a:pt x="116" y="213"/>
                </a:cubicBezTo>
                <a:cubicBezTo>
                  <a:pt x="116" y="212"/>
                  <a:pt x="115" y="210"/>
                  <a:pt x="114" y="209"/>
                </a:cubicBezTo>
                <a:close/>
                <a:moveTo>
                  <a:pt x="109" y="237"/>
                </a:moveTo>
                <a:cubicBezTo>
                  <a:pt x="103" y="237"/>
                  <a:pt x="98" y="240"/>
                  <a:pt x="94" y="244"/>
                </a:cubicBezTo>
                <a:cubicBezTo>
                  <a:pt x="90" y="248"/>
                  <a:pt x="87" y="254"/>
                  <a:pt x="87" y="260"/>
                </a:cubicBezTo>
                <a:cubicBezTo>
                  <a:pt x="87" y="266"/>
                  <a:pt x="90" y="272"/>
                  <a:pt x="94" y="276"/>
                </a:cubicBezTo>
                <a:cubicBezTo>
                  <a:pt x="98" y="280"/>
                  <a:pt x="103" y="282"/>
                  <a:pt x="109" y="282"/>
                </a:cubicBezTo>
                <a:cubicBezTo>
                  <a:pt x="116" y="282"/>
                  <a:pt x="121" y="280"/>
                  <a:pt x="125" y="276"/>
                </a:cubicBezTo>
                <a:cubicBezTo>
                  <a:pt x="129" y="272"/>
                  <a:pt x="132" y="266"/>
                  <a:pt x="132" y="260"/>
                </a:cubicBezTo>
                <a:cubicBezTo>
                  <a:pt x="132" y="254"/>
                  <a:pt x="129" y="248"/>
                  <a:pt x="125" y="244"/>
                </a:cubicBezTo>
                <a:cubicBezTo>
                  <a:pt x="121" y="240"/>
                  <a:pt x="116" y="237"/>
                  <a:pt x="109" y="237"/>
                </a:cubicBezTo>
                <a:close/>
                <a:moveTo>
                  <a:pt x="116" y="253"/>
                </a:moveTo>
                <a:cubicBezTo>
                  <a:pt x="114" y="252"/>
                  <a:pt x="112" y="251"/>
                  <a:pt x="109" y="251"/>
                </a:cubicBezTo>
                <a:cubicBezTo>
                  <a:pt x="107" y="251"/>
                  <a:pt x="105" y="252"/>
                  <a:pt x="103" y="253"/>
                </a:cubicBezTo>
                <a:cubicBezTo>
                  <a:pt x="101" y="255"/>
                  <a:pt x="100" y="257"/>
                  <a:pt x="100" y="260"/>
                </a:cubicBezTo>
                <a:cubicBezTo>
                  <a:pt x="100" y="262"/>
                  <a:pt x="101" y="265"/>
                  <a:pt x="103" y="267"/>
                </a:cubicBezTo>
                <a:cubicBezTo>
                  <a:pt x="105" y="268"/>
                  <a:pt x="107" y="269"/>
                  <a:pt x="109" y="269"/>
                </a:cubicBezTo>
                <a:cubicBezTo>
                  <a:pt x="112" y="269"/>
                  <a:pt x="114" y="268"/>
                  <a:pt x="116" y="267"/>
                </a:cubicBezTo>
                <a:cubicBezTo>
                  <a:pt x="118" y="265"/>
                  <a:pt x="119" y="262"/>
                  <a:pt x="119" y="260"/>
                </a:cubicBezTo>
                <a:cubicBezTo>
                  <a:pt x="119" y="257"/>
                  <a:pt x="118" y="255"/>
                  <a:pt x="116" y="253"/>
                </a:cubicBezTo>
                <a:close/>
                <a:moveTo>
                  <a:pt x="87" y="457"/>
                </a:moveTo>
                <a:cubicBezTo>
                  <a:pt x="84" y="454"/>
                  <a:pt x="81" y="453"/>
                  <a:pt x="77" y="453"/>
                </a:cubicBezTo>
                <a:cubicBezTo>
                  <a:pt x="73" y="453"/>
                  <a:pt x="69" y="454"/>
                  <a:pt x="66" y="457"/>
                </a:cubicBezTo>
                <a:cubicBezTo>
                  <a:pt x="64" y="460"/>
                  <a:pt x="62" y="463"/>
                  <a:pt x="62" y="467"/>
                </a:cubicBezTo>
                <a:cubicBezTo>
                  <a:pt x="62" y="471"/>
                  <a:pt x="64" y="475"/>
                  <a:pt x="66" y="478"/>
                </a:cubicBezTo>
                <a:cubicBezTo>
                  <a:pt x="69" y="480"/>
                  <a:pt x="73" y="482"/>
                  <a:pt x="77" y="482"/>
                </a:cubicBezTo>
                <a:cubicBezTo>
                  <a:pt x="81" y="482"/>
                  <a:pt x="84" y="480"/>
                  <a:pt x="87" y="478"/>
                </a:cubicBezTo>
                <a:cubicBezTo>
                  <a:pt x="90" y="475"/>
                  <a:pt x="91" y="471"/>
                  <a:pt x="91" y="467"/>
                </a:cubicBezTo>
                <a:cubicBezTo>
                  <a:pt x="91" y="463"/>
                  <a:pt x="90" y="460"/>
                  <a:pt x="87" y="45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grpSp>
        <p:nvGrpSpPr>
          <p:cNvPr id="26" name="Group 828">
            <a:extLst>
              <a:ext uri="{FF2B5EF4-FFF2-40B4-BE49-F238E27FC236}">
                <a16:creationId xmlns:a16="http://schemas.microsoft.com/office/drawing/2014/main" id="{EE12A611-2B1B-4C64-AB8E-42723ADBABED}"/>
              </a:ext>
            </a:extLst>
          </p:cNvPr>
          <p:cNvGrpSpPr/>
          <p:nvPr/>
        </p:nvGrpSpPr>
        <p:grpSpPr>
          <a:xfrm>
            <a:off x="3115795" y="2263175"/>
            <a:ext cx="792513" cy="636802"/>
            <a:chOff x="4433888" y="5776913"/>
            <a:chExt cx="1171575" cy="941387"/>
          </a:xfrm>
          <a:solidFill>
            <a:schemeClr val="tx1"/>
          </a:solidFill>
        </p:grpSpPr>
        <p:sp>
          <p:nvSpPr>
            <p:cNvPr id="27" name="Oval 47">
              <a:extLst>
                <a:ext uri="{FF2B5EF4-FFF2-40B4-BE49-F238E27FC236}">
                  <a16:creationId xmlns:a16="http://schemas.microsoft.com/office/drawing/2014/main" id="{3FA0D04F-D3DA-4ACB-B25B-3850217D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550" y="6134100"/>
              <a:ext cx="73025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2C14B4D4-1EA1-46CC-9B44-21C325185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3888" y="5776913"/>
              <a:ext cx="1044575" cy="781050"/>
            </a:xfrm>
            <a:custGeom>
              <a:avLst/>
              <a:gdLst>
                <a:gd name="T0" fmla="*/ 62 w 246"/>
                <a:gd name="T1" fmla="*/ 170 h 184"/>
                <a:gd name="T2" fmla="*/ 62 w 246"/>
                <a:gd name="T3" fmla="*/ 14 h 184"/>
                <a:gd name="T4" fmla="*/ 226 w 246"/>
                <a:gd name="T5" fmla="*/ 14 h 184"/>
                <a:gd name="T6" fmla="*/ 232 w 246"/>
                <a:gd name="T7" fmla="*/ 20 h 184"/>
                <a:gd name="T8" fmla="*/ 232 w 246"/>
                <a:gd name="T9" fmla="*/ 114 h 184"/>
                <a:gd name="T10" fmla="*/ 246 w 246"/>
                <a:gd name="T11" fmla="*/ 116 h 184"/>
                <a:gd name="T12" fmla="*/ 246 w 246"/>
                <a:gd name="T13" fmla="*/ 20 h 184"/>
                <a:gd name="T14" fmla="*/ 226 w 246"/>
                <a:gd name="T15" fmla="*/ 0 h 184"/>
                <a:gd name="T16" fmla="*/ 20 w 246"/>
                <a:gd name="T17" fmla="*/ 0 h 184"/>
                <a:gd name="T18" fmla="*/ 0 w 246"/>
                <a:gd name="T19" fmla="*/ 20 h 184"/>
                <a:gd name="T20" fmla="*/ 0 w 246"/>
                <a:gd name="T21" fmla="*/ 164 h 184"/>
                <a:gd name="T22" fmla="*/ 20 w 246"/>
                <a:gd name="T23" fmla="*/ 184 h 184"/>
                <a:gd name="T24" fmla="*/ 135 w 246"/>
                <a:gd name="T25" fmla="*/ 184 h 184"/>
                <a:gd name="T26" fmla="*/ 124 w 246"/>
                <a:gd name="T27" fmla="*/ 170 h 184"/>
                <a:gd name="T28" fmla="*/ 62 w 246"/>
                <a:gd name="T29" fmla="*/ 170 h 184"/>
                <a:gd name="T30" fmla="*/ 14 w 246"/>
                <a:gd name="T31" fmla="*/ 164 h 184"/>
                <a:gd name="T32" fmla="*/ 14 w 246"/>
                <a:gd name="T33" fmla="*/ 20 h 184"/>
                <a:gd name="T34" fmla="*/ 20 w 246"/>
                <a:gd name="T35" fmla="*/ 14 h 184"/>
                <a:gd name="T36" fmla="*/ 48 w 246"/>
                <a:gd name="T37" fmla="*/ 14 h 184"/>
                <a:gd name="T38" fmla="*/ 48 w 246"/>
                <a:gd name="T39" fmla="*/ 170 h 184"/>
                <a:gd name="T40" fmla="*/ 20 w 246"/>
                <a:gd name="T41" fmla="*/ 170 h 184"/>
                <a:gd name="T42" fmla="*/ 14 w 246"/>
                <a:gd name="T43" fmla="*/ 16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184">
                  <a:moveTo>
                    <a:pt x="62" y="170"/>
                  </a:moveTo>
                  <a:cubicBezTo>
                    <a:pt x="62" y="14"/>
                    <a:pt x="62" y="14"/>
                    <a:pt x="62" y="14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4"/>
                    <a:pt x="232" y="17"/>
                    <a:pt x="232" y="20"/>
                  </a:cubicBezTo>
                  <a:cubicBezTo>
                    <a:pt x="232" y="114"/>
                    <a:pt x="232" y="114"/>
                    <a:pt x="232" y="114"/>
                  </a:cubicBezTo>
                  <a:cubicBezTo>
                    <a:pt x="246" y="116"/>
                    <a:pt x="246" y="116"/>
                    <a:pt x="246" y="116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6" y="9"/>
                    <a:pt x="237" y="0"/>
                    <a:pt x="22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75"/>
                    <a:pt x="9" y="184"/>
                    <a:pt x="20" y="184"/>
                  </a:cubicBezTo>
                  <a:cubicBezTo>
                    <a:pt x="135" y="184"/>
                    <a:pt x="135" y="184"/>
                    <a:pt x="135" y="184"/>
                  </a:cubicBezTo>
                  <a:cubicBezTo>
                    <a:pt x="124" y="170"/>
                    <a:pt x="124" y="170"/>
                    <a:pt x="124" y="170"/>
                  </a:cubicBezTo>
                  <a:lnTo>
                    <a:pt x="62" y="170"/>
                  </a:lnTo>
                  <a:close/>
                  <a:moveTo>
                    <a:pt x="14" y="164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17"/>
                    <a:pt x="17" y="14"/>
                    <a:pt x="20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70"/>
                    <a:pt x="48" y="170"/>
                    <a:pt x="48" y="170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7" y="170"/>
                    <a:pt x="14" y="167"/>
                    <a:pt x="14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49">
              <a:extLst>
                <a:ext uri="{FF2B5EF4-FFF2-40B4-BE49-F238E27FC236}">
                  <a16:creationId xmlns:a16="http://schemas.microsoft.com/office/drawing/2014/main" id="{6E3AFA35-2AEA-4FB9-9AD4-CF5B2A49D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6048375"/>
              <a:ext cx="619125" cy="669925"/>
            </a:xfrm>
            <a:custGeom>
              <a:avLst/>
              <a:gdLst>
                <a:gd name="T0" fmla="*/ 125 w 146"/>
                <a:gd name="T1" fmla="*/ 65 h 158"/>
                <a:gd name="T2" fmla="*/ 85 w 146"/>
                <a:gd name="T3" fmla="*/ 58 h 158"/>
                <a:gd name="T4" fmla="*/ 85 w 146"/>
                <a:gd name="T5" fmla="*/ 19 h 158"/>
                <a:gd name="T6" fmla="*/ 66 w 146"/>
                <a:gd name="T7" fmla="*/ 0 h 158"/>
                <a:gd name="T8" fmla="*/ 65 w 146"/>
                <a:gd name="T9" fmla="*/ 0 h 158"/>
                <a:gd name="T10" fmla="*/ 46 w 146"/>
                <a:gd name="T11" fmla="*/ 19 h 158"/>
                <a:gd name="T12" fmla="*/ 46 w 146"/>
                <a:gd name="T13" fmla="*/ 90 h 158"/>
                <a:gd name="T14" fmla="*/ 36 w 146"/>
                <a:gd name="T15" fmla="*/ 80 h 158"/>
                <a:gd name="T16" fmla="*/ 23 w 146"/>
                <a:gd name="T17" fmla="*/ 74 h 158"/>
                <a:gd name="T18" fmla="*/ 9 w 146"/>
                <a:gd name="T19" fmla="*/ 79 h 158"/>
                <a:gd name="T20" fmla="*/ 8 w 146"/>
                <a:gd name="T21" fmla="*/ 81 h 158"/>
                <a:gd name="T22" fmla="*/ 8 w 146"/>
                <a:gd name="T23" fmla="*/ 108 h 158"/>
                <a:gd name="T24" fmla="*/ 56 w 146"/>
                <a:gd name="T25" fmla="*/ 156 h 158"/>
                <a:gd name="T26" fmla="*/ 61 w 146"/>
                <a:gd name="T27" fmla="*/ 158 h 158"/>
                <a:gd name="T28" fmla="*/ 66 w 146"/>
                <a:gd name="T29" fmla="*/ 156 h 158"/>
                <a:gd name="T30" fmla="*/ 66 w 146"/>
                <a:gd name="T31" fmla="*/ 146 h 158"/>
                <a:gd name="T32" fmla="*/ 18 w 146"/>
                <a:gd name="T33" fmla="*/ 98 h 158"/>
                <a:gd name="T34" fmla="*/ 18 w 146"/>
                <a:gd name="T35" fmla="*/ 91 h 158"/>
                <a:gd name="T36" fmla="*/ 19 w 146"/>
                <a:gd name="T37" fmla="*/ 89 h 158"/>
                <a:gd name="T38" fmla="*/ 23 w 146"/>
                <a:gd name="T39" fmla="*/ 88 h 158"/>
                <a:gd name="T40" fmla="*/ 26 w 146"/>
                <a:gd name="T41" fmla="*/ 89 h 158"/>
                <a:gd name="T42" fmla="*/ 43 w 146"/>
                <a:gd name="T43" fmla="*/ 106 h 158"/>
                <a:gd name="T44" fmla="*/ 46 w 146"/>
                <a:gd name="T45" fmla="*/ 108 h 158"/>
                <a:gd name="T46" fmla="*/ 52 w 146"/>
                <a:gd name="T47" fmla="*/ 108 h 158"/>
                <a:gd name="T48" fmla="*/ 59 w 146"/>
                <a:gd name="T49" fmla="*/ 102 h 158"/>
                <a:gd name="T50" fmla="*/ 60 w 146"/>
                <a:gd name="T51" fmla="*/ 96 h 158"/>
                <a:gd name="T52" fmla="*/ 60 w 146"/>
                <a:gd name="T53" fmla="*/ 94 h 158"/>
                <a:gd name="T54" fmla="*/ 60 w 146"/>
                <a:gd name="T55" fmla="*/ 94 h 158"/>
                <a:gd name="T56" fmla="*/ 60 w 146"/>
                <a:gd name="T57" fmla="*/ 94 h 158"/>
                <a:gd name="T58" fmla="*/ 60 w 146"/>
                <a:gd name="T59" fmla="*/ 19 h 158"/>
                <a:gd name="T60" fmla="*/ 65 w 146"/>
                <a:gd name="T61" fmla="*/ 14 h 158"/>
                <a:gd name="T62" fmla="*/ 66 w 146"/>
                <a:gd name="T63" fmla="*/ 14 h 158"/>
                <a:gd name="T64" fmla="*/ 71 w 146"/>
                <a:gd name="T65" fmla="*/ 19 h 158"/>
                <a:gd name="T66" fmla="*/ 71 w 146"/>
                <a:gd name="T67" fmla="*/ 70 h 158"/>
                <a:gd name="T68" fmla="*/ 123 w 146"/>
                <a:gd name="T69" fmla="*/ 78 h 158"/>
                <a:gd name="T70" fmla="*/ 132 w 146"/>
                <a:gd name="T71" fmla="*/ 94 h 158"/>
                <a:gd name="T72" fmla="*/ 128 w 146"/>
                <a:gd name="T73" fmla="*/ 149 h 158"/>
                <a:gd name="T74" fmla="*/ 134 w 146"/>
                <a:gd name="T75" fmla="*/ 156 h 158"/>
                <a:gd name="T76" fmla="*/ 135 w 146"/>
                <a:gd name="T77" fmla="*/ 156 h 158"/>
                <a:gd name="T78" fmla="*/ 142 w 146"/>
                <a:gd name="T79" fmla="*/ 150 h 158"/>
                <a:gd name="T80" fmla="*/ 146 w 146"/>
                <a:gd name="T81" fmla="*/ 95 h 158"/>
                <a:gd name="T82" fmla="*/ 146 w 146"/>
                <a:gd name="T83" fmla="*/ 94 h 158"/>
                <a:gd name="T84" fmla="*/ 125 w 146"/>
                <a:gd name="T85" fmla="*/ 6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6" h="158">
                  <a:moveTo>
                    <a:pt x="125" y="65"/>
                  </a:moveTo>
                  <a:cubicBezTo>
                    <a:pt x="85" y="58"/>
                    <a:pt x="85" y="58"/>
                    <a:pt x="85" y="5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8"/>
                    <a:pt x="77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6" y="8"/>
                    <a:pt x="46" y="19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3" y="76"/>
                    <a:pt x="28" y="74"/>
                    <a:pt x="23" y="74"/>
                  </a:cubicBezTo>
                  <a:cubicBezTo>
                    <a:pt x="18" y="74"/>
                    <a:pt x="13" y="76"/>
                    <a:pt x="9" y="7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0" y="88"/>
                    <a:pt x="0" y="100"/>
                    <a:pt x="8" y="108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57" y="157"/>
                    <a:pt x="59" y="158"/>
                    <a:pt x="61" y="158"/>
                  </a:cubicBezTo>
                  <a:cubicBezTo>
                    <a:pt x="63" y="158"/>
                    <a:pt x="65" y="157"/>
                    <a:pt x="66" y="156"/>
                  </a:cubicBezTo>
                  <a:cubicBezTo>
                    <a:pt x="69" y="153"/>
                    <a:pt x="69" y="149"/>
                    <a:pt x="66" y="146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6"/>
                    <a:pt x="16" y="93"/>
                    <a:pt x="18" y="91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0" y="88"/>
                    <a:pt x="21" y="88"/>
                    <a:pt x="23" y="88"/>
                  </a:cubicBezTo>
                  <a:cubicBezTo>
                    <a:pt x="24" y="88"/>
                    <a:pt x="25" y="88"/>
                    <a:pt x="26" y="89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7"/>
                    <a:pt x="45" y="108"/>
                    <a:pt x="46" y="108"/>
                  </a:cubicBezTo>
                  <a:cubicBezTo>
                    <a:pt x="49" y="109"/>
                    <a:pt x="52" y="108"/>
                    <a:pt x="52" y="108"/>
                  </a:cubicBezTo>
                  <a:cubicBezTo>
                    <a:pt x="56" y="108"/>
                    <a:pt x="57" y="105"/>
                    <a:pt x="59" y="102"/>
                  </a:cubicBezTo>
                  <a:cubicBezTo>
                    <a:pt x="59" y="100"/>
                    <a:pt x="60" y="98"/>
                    <a:pt x="60" y="96"/>
                  </a:cubicBezTo>
                  <a:cubicBezTo>
                    <a:pt x="60" y="95"/>
                    <a:pt x="60" y="94"/>
                    <a:pt x="60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6"/>
                    <a:pt x="62" y="14"/>
                    <a:pt x="65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9" y="14"/>
                    <a:pt x="71" y="16"/>
                    <a:pt x="71" y="19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32" y="80"/>
                    <a:pt x="132" y="94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7" y="152"/>
                    <a:pt x="130" y="156"/>
                    <a:pt x="134" y="156"/>
                  </a:cubicBezTo>
                  <a:cubicBezTo>
                    <a:pt x="134" y="156"/>
                    <a:pt x="134" y="156"/>
                    <a:pt x="135" y="156"/>
                  </a:cubicBezTo>
                  <a:cubicBezTo>
                    <a:pt x="138" y="156"/>
                    <a:pt x="141" y="153"/>
                    <a:pt x="142" y="150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74"/>
                    <a:pt x="133" y="66"/>
                    <a:pt x="12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50">
              <a:extLst>
                <a:ext uri="{FF2B5EF4-FFF2-40B4-BE49-F238E27FC236}">
                  <a16:creationId xmlns:a16="http://schemas.microsoft.com/office/drawing/2014/main" id="{7ACDF2E8-FCFD-442D-BB76-FBE152473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5913438"/>
              <a:ext cx="560388" cy="50800"/>
            </a:xfrm>
            <a:custGeom>
              <a:avLst/>
              <a:gdLst>
                <a:gd name="T0" fmla="*/ 132 w 132"/>
                <a:gd name="T1" fmla="*/ 6 h 12"/>
                <a:gd name="T2" fmla="*/ 126 w 132"/>
                <a:gd name="T3" fmla="*/ 0 h 12"/>
                <a:gd name="T4" fmla="*/ 6 w 132"/>
                <a:gd name="T5" fmla="*/ 0 h 12"/>
                <a:gd name="T6" fmla="*/ 0 w 132"/>
                <a:gd name="T7" fmla="*/ 6 h 12"/>
                <a:gd name="T8" fmla="*/ 6 w 132"/>
                <a:gd name="T9" fmla="*/ 12 h 12"/>
                <a:gd name="T10" fmla="*/ 126 w 132"/>
                <a:gd name="T11" fmla="*/ 12 h 12"/>
                <a:gd name="T12" fmla="*/ 132 w 13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2">
                  <a:moveTo>
                    <a:pt x="132" y="6"/>
                  </a:moveTo>
                  <a:cubicBezTo>
                    <a:pt x="132" y="3"/>
                    <a:pt x="129" y="0"/>
                    <a:pt x="12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9" y="12"/>
                    <a:pt x="132" y="9"/>
                    <a:pt x="1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Freeform 51">
              <a:extLst>
                <a:ext uri="{FF2B5EF4-FFF2-40B4-BE49-F238E27FC236}">
                  <a16:creationId xmlns:a16="http://schemas.microsoft.com/office/drawing/2014/main" id="{13E44AA6-7BAF-4E93-A754-4C421E90C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6027738"/>
              <a:ext cx="403225" cy="50800"/>
            </a:xfrm>
            <a:custGeom>
              <a:avLst/>
              <a:gdLst>
                <a:gd name="T0" fmla="*/ 95 w 95"/>
                <a:gd name="T1" fmla="*/ 0 h 12"/>
                <a:gd name="T2" fmla="*/ 94 w 95"/>
                <a:gd name="T3" fmla="*/ 0 h 12"/>
                <a:gd name="T4" fmla="*/ 6 w 95"/>
                <a:gd name="T5" fmla="*/ 0 h 12"/>
                <a:gd name="T6" fmla="*/ 0 w 95"/>
                <a:gd name="T7" fmla="*/ 6 h 12"/>
                <a:gd name="T8" fmla="*/ 6 w 95"/>
                <a:gd name="T9" fmla="*/ 12 h 12"/>
                <a:gd name="T10" fmla="*/ 86 w 95"/>
                <a:gd name="T11" fmla="*/ 12 h 12"/>
                <a:gd name="T12" fmla="*/ 95 w 9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2">
                  <a:moveTo>
                    <a:pt x="95" y="0"/>
                  </a:moveTo>
                  <a:cubicBezTo>
                    <a:pt x="95" y="0"/>
                    <a:pt x="95" y="0"/>
                    <a:pt x="9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8" y="7"/>
                    <a:pt x="92" y="3"/>
                    <a:pt x="9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Freeform 52">
              <a:extLst>
                <a:ext uri="{FF2B5EF4-FFF2-40B4-BE49-F238E27FC236}">
                  <a16:creationId xmlns:a16="http://schemas.microsoft.com/office/drawing/2014/main" id="{00752989-C596-4642-B8A5-F79EE9E6C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6370638"/>
              <a:ext cx="200025" cy="50800"/>
            </a:xfrm>
            <a:custGeom>
              <a:avLst/>
              <a:gdLst>
                <a:gd name="T0" fmla="*/ 0 w 47"/>
                <a:gd name="T1" fmla="*/ 6 h 12"/>
                <a:gd name="T2" fmla="*/ 6 w 47"/>
                <a:gd name="T3" fmla="*/ 12 h 12"/>
                <a:gd name="T4" fmla="*/ 41 w 47"/>
                <a:gd name="T5" fmla="*/ 12 h 12"/>
                <a:gd name="T6" fmla="*/ 47 w 47"/>
                <a:gd name="T7" fmla="*/ 0 h 12"/>
                <a:gd name="T8" fmla="*/ 6 w 47"/>
                <a:gd name="T9" fmla="*/ 0 h 12"/>
                <a:gd name="T10" fmla="*/ 0 w 47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2">
                  <a:moveTo>
                    <a:pt x="0" y="6"/>
                  </a:moveTo>
                  <a:cubicBezTo>
                    <a:pt x="0" y="10"/>
                    <a:pt x="2" y="12"/>
                    <a:pt x="6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2" y="8"/>
                    <a:pt x="44" y="4"/>
                    <a:pt x="4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Freeform 53">
              <a:extLst>
                <a:ext uri="{FF2B5EF4-FFF2-40B4-BE49-F238E27FC236}">
                  <a16:creationId xmlns:a16="http://schemas.microsoft.com/office/drawing/2014/main" id="{AAC6FDD7-8892-4195-AC3A-AA5787814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6142038"/>
              <a:ext cx="352425" cy="50800"/>
            </a:xfrm>
            <a:custGeom>
              <a:avLst/>
              <a:gdLst>
                <a:gd name="T0" fmla="*/ 83 w 83"/>
                <a:gd name="T1" fmla="*/ 0 h 12"/>
                <a:gd name="T2" fmla="*/ 6 w 83"/>
                <a:gd name="T3" fmla="*/ 0 h 12"/>
                <a:gd name="T4" fmla="*/ 0 w 83"/>
                <a:gd name="T5" fmla="*/ 6 h 12"/>
                <a:gd name="T6" fmla="*/ 6 w 83"/>
                <a:gd name="T7" fmla="*/ 12 h 12"/>
                <a:gd name="T8" fmla="*/ 83 w 83"/>
                <a:gd name="T9" fmla="*/ 12 h 12"/>
                <a:gd name="T10" fmla="*/ 83 w 8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2">
                  <a:moveTo>
                    <a:pt x="8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Freeform 54">
              <a:extLst>
                <a:ext uri="{FF2B5EF4-FFF2-40B4-BE49-F238E27FC236}">
                  <a16:creationId xmlns:a16="http://schemas.microsoft.com/office/drawing/2014/main" id="{CB99E5C1-BDCB-40D5-8291-7429D64D1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6256338"/>
              <a:ext cx="352425" cy="50800"/>
            </a:xfrm>
            <a:custGeom>
              <a:avLst/>
              <a:gdLst>
                <a:gd name="T0" fmla="*/ 83 w 83"/>
                <a:gd name="T1" fmla="*/ 0 h 12"/>
                <a:gd name="T2" fmla="*/ 6 w 83"/>
                <a:gd name="T3" fmla="*/ 0 h 12"/>
                <a:gd name="T4" fmla="*/ 0 w 83"/>
                <a:gd name="T5" fmla="*/ 6 h 12"/>
                <a:gd name="T6" fmla="*/ 6 w 83"/>
                <a:gd name="T7" fmla="*/ 12 h 12"/>
                <a:gd name="T8" fmla="*/ 83 w 83"/>
                <a:gd name="T9" fmla="*/ 12 h 12"/>
                <a:gd name="T10" fmla="*/ 83 w 8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2">
                  <a:moveTo>
                    <a:pt x="8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35" name="Retângulo 34">
            <a:extLst>
              <a:ext uri="{FF2B5EF4-FFF2-40B4-BE49-F238E27FC236}">
                <a16:creationId xmlns:a16="http://schemas.microsoft.com/office/drawing/2014/main" id="{DC9FBB1A-2A48-4F9C-A8B3-8986F9B6A120}"/>
              </a:ext>
            </a:extLst>
          </p:cNvPr>
          <p:cNvSpPr/>
          <p:nvPr/>
        </p:nvSpPr>
        <p:spPr>
          <a:xfrm>
            <a:off x="4240706" y="1196752"/>
            <a:ext cx="48667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Aumento de entregas a população com uma dada receita, ou seja maior produtividade e otimização da aplicação dos recursos;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Conhecimento universalizado no governo acerca das muitas iniciativas em andamento;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Comprometimento de todos os envolvidos em cada projeto, em lugar de responsabilidade individualizada;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Eliminação dos riscos de superposição de iniciativas;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Melhor articulação das prioridades definidas com a alocação orçamentária;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Maior agilidade na solução de obstáculos encontrados;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Conhecimento, controle e validação de prioridade de cada investimento;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Maior controle dos prazos e atrasos;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Acompanhamento sistemático do Prefeito</a:t>
            </a:r>
          </a:p>
        </p:txBody>
      </p:sp>
      <p:grpSp>
        <p:nvGrpSpPr>
          <p:cNvPr id="36" name="Group 795">
            <a:extLst>
              <a:ext uri="{FF2B5EF4-FFF2-40B4-BE49-F238E27FC236}">
                <a16:creationId xmlns:a16="http://schemas.microsoft.com/office/drawing/2014/main" id="{1D5DEA0D-DF76-46EC-88B6-F0D23BCC4E3D}"/>
              </a:ext>
            </a:extLst>
          </p:cNvPr>
          <p:cNvGrpSpPr/>
          <p:nvPr/>
        </p:nvGrpSpPr>
        <p:grpSpPr>
          <a:xfrm>
            <a:off x="1169232" y="5022394"/>
            <a:ext cx="427850" cy="744039"/>
            <a:chOff x="4800601" y="5559426"/>
            <a:chExt cx="614363" cy="1068388"/>
          </a:xfrm>
          <a:solidFill>
            <a:schemeClr val="tx1"/>
          </a:solidFill>
        </p:grpSpPr>
        <p:sp>
          <p:nvSpPr>
            <p:cNvPr id="37" name="Freeform 60">
              <a:extLst>
                <a:ext uri="{FF2B5EF4-FFF2-40B4-BE49-F238E27FC236}">
                  <a16:creationId xmlns:a16="http://schemas.microsoft.com/office/drawing/2014/main" id="{40FD3BEE-9BE2-4FEB-997A-0118D49AD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963" y="5835651"/>
              <a:ext cx="393700" cy="436563"/>
            </a:xfrm>
            <a:custGeom>
              <a:avLst/>
              <a:gdLst>
                <a:gd name="T0" fmla="*/ 5 w 93"/>
                <a:gd name="T1" fmla="*/ 102 h 103"/>
                <a:gd name="T2" fmla="*/ 8 w 93"/>
                <a:gd name="T3" fmla="*/ 103 h 103"/>
                <a:gd name="T4" fmla="*/ 14 w 93"/>
                <a:gd name="T5" fmla="*/ 100 h 103"/>
                <a:gd name="T6" fmla="*/ 34 w 93"/>
                <a:gd name="T7" fmla="*/ 68 h 103"/>
                <a:gd name="T8" fmla="*/ 54 w 93"/>
                <a:gd name="T9" fmla="*/ 85 h 103"/>
                <a:gd name="T10" fmla="*/ 60 w 93"/>
                <a:gd name="T11" fmla="*/ 86 h 103"/>
                <a:gd name="T12" fmla="*/ 65 w 93"/>
                <a:gd name="T13" fmla="*/ 82 h 103"/>
                <a:gd name="T14" fmla="*/ 92 w 93"/>
                <a:gd name="T15" fmla="*/ 10 h 103"/>
                <a:gd name="T16" fmla="*/ 88 w 93"/>
                <a:gd name="T17" fmla="*/ 1 h 103"/>
                <a:gd name="T18" fmla="*/ 79 w 93"/>
                <a:gd name="T19" fmla="*/ 5 h 103"/>
                <a:gd name="T20" fmla="*/ 55 w 93"/>
                <a:gd name="T21" fmla="*/ 68 h 103"/>
                <a:gd name="T22" fmla="*/ 37 w 93"/>
                <a:gd name="T23" fmla="*/ 52 h 103"/>
                <a:gd name="T24" fmla="*/ 32 w 93"/>
                <a:gd name="T25" fmla="*/ 51 h 103"/>
                <a:gd name="T26" fmla="*/ 27 w 93"/>
                <a:gd name="T27" fmla="*/ 54 h 103"/>
                <a:gd name="T28" fmla="*/ 2 w 93"/>
                <a:gd name="T29" fmla="*/ 92 h 103"/>
                <a:gd name="T30" fmla="*/ 5 w 93"/>
                <a:gd name="T31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3">
                  <a:moveTo>
                    <a:pt x="5" y="102"/>
                  </a:moveTo>
                  <a:cubicBezTo>
                    <a:pt x="6" y="103"/>
                    <a:pt x="7" y="103"/>
                    <a:pt x="8" y="103"/>
                  </a:cubicBezTo>
                  <a:cubicBezTo>
                    <a:pt x="11" y="103"/>
                    <a:pt x="13" y="102"/>
                    <a:pt x="14" y="100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6" y="86"/>
                    <a:pt x="58" y="87"/>
                    <a:pt x="60" y="86"/>
                  </a:cubicBezTo>
                  <a:cubicBezTo>
                    <a:pt x="63" y="85"/>
                    <a:pt x="64" y="84"/>
                    <a:pt x="65" y="82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3" y="7"/>
                    <a:pt x="91" y="3"/>
                    <a:pt x="88" y="1"/>
                  </a:cubicBezTo>
                  <a:cubicBezTo>
                    <a:pt x="84" y="0"/>
                    <a:pt x="80" y="2"/>
                    <a:pt x="79" y="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6" y="51"/>
                    <a:pt x="34" y="51"/>
                    <a:pt x="32" y="51"/>
                  </a:cubicBezTo>
                  <a:cubicBezTo>
                    <a:pt x="30" y="51"/>
                    <a:pt x="28" y="52"/>
                    <a:pt x="27" y="54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95"/>
                    <a:pt x="1" y="100"/>
                    <a:pt x="5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Freeform 63">
              <a:extLst>
                <a:ext uri="{FF2B5EF4-FFF2-40B4-BE49-F238E27FC236}">
                  <a16:creationId xmlns:a16="http://schemas.microsoft.com/office/drawing/2014/main" id="{49000D4A-552B-4327-BB3F-952D2C8A9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0601" y="5559426"/>
              <a:ext cx="614363" cy="1068388"/>
            </a:xfrm>
            <a:custGeom>
              <a:avLst/>
              <a:gdLst>
                <a:gd name="T0" fmla="*/ 125 w 145"/>
                <a:gd name="T1" fmla="*/ 0 h 252"/>
                <a:gd name="T2" fmla="*/ 20 w 145"/>
                <a:gd name="T3" fmla="*/ 0 h 252"/>
                <a:gd name="T4" fmla="*/ 0 w 145"/>
                <a:gd name="T5" fmla="*/ 20 h 252"/>
                <a:gd name="T6" fmla="*/ 0 w 145"/>
                <a:gd name="T7" fmla="*/ 232 h 252"/>
                <a:gd name="T8" fmla="*/ 20 w 145"/>
                <a:gd name="T9" fmla="*/ 252 h 252"/>
                <a:gd name="T10" fmla="*/ 125 w 145"/>
                <a:gd name="T11" fmla="*/ 252 h 252"/>
                <a:gd name="T12" fmla="*/ 145 w 145"/>
                <a:gd name="T13" fmla="*/ 232 h 252"/>
                <a:gd name="T14" fmla="*/ 145 w 145"/>
                <a:gd name="T15" fmla="*/ 20 h 252"/>
                <a:gd name="T16" fmla="*/ 125 w 145"/>
                <a:gd name="T17" fmla="*/ 0 h 252"/>
                <a:gd name="T18" fmla="*/ 131 w 145"/>
                <a:gd name="T19" fmla="*/ 186 h 252"/>
                <a:gd name="T20" fmla="*/ 14 w 145"/>
                <a:gd name="T21" fmla="*/ 186 h 252"/>
                <a:gd name="T22" fmla="*/ 14 w 145"/>
                <a:gd name="T23" fmla="*/ 49 h 252"/>
                <a:gd name="T24" fmla="*/ 131 w 145"/>
                <a:gd name="T25" fmla="*/ 49 h 252"/>
                <a:gd name="T26" fmla="*/ 131 w 145"/>
                <a:gd name="T27" fmla="*/ 186 h 252"/>
                <a:gd name="T28" fmla="*/ 20 w 145"/>
                <a:gd name="T29" fmla="*/ 14 h 252"/>
                <a:gd name="T30" fmla="*/ 125 w 145"/>
                <a:gd name="T31" fmla="*/ 14 h 252"/>
                <a:gd name="T32" fmla="*/ 131 w 145"/>
                <a:gd name="T33" fmla="*/ 20 h 252"/>
                <a:gd name="T34" fmla="*/ 131 w 145"/>
                <a:gd name="T35" fmla="*/ 35 h 252"/>
                <a:gd name="T36" fmla="*/ 14 w 145"/>
                <a:gd name="T37" fmla="*/ 35 h 252"/>
                <a:gd name="T38" fmla="*/ 14 w 145"/>
                <a:gd name="T39" fmla="*/ 20 h 252"/>
                <a:gd name="T40" fmla="*/ 20 w 145"/>
                <a:gd name="T41" fmla="*/ 14 h 252"/>
                <a:gd name="T42" fmla="*/ 125 w 145"/>
                <a:gd name="T43" fmla="*/ 238 h 252"/>
                <a:gd name="T44" fmla="*/ 20 w 145"/>
                <a:gd name="T45" fmla="*/ 238 h 252"/>
                <a:gd name="T46" fmla="*/ 14 w 145"/>
                <a:gd name="T47" fmla="*/ 232 h 252"/>
                <a:gd name="T48" fmla="*/ 14 w 145"/>
                <a:gd name="T49" fmla="*/ 200 h 252"/>
                <a:gd name="T50" fmla="*/ 131 w 145"/>
                <a:gd name="T51" fmla="*/ 200 h 252"/>
                <a:gd name="T52" fmla="*/ 131 w 145"/>
                <a:gd name="T53" fmla="*/ 232 h 252"/>
                <a:gd name="T54" fmla="*/ 125 w 145"/>
                <a:gd name="T55" fmla="*/ 23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5" h="252">
                  <a:moveTo>
                    <a:pt x="125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43"/>
                    <a:pt x="9" y="252"/>
                    <a:pt x="20" y="252"/>
                  </a:cubicBezTo>
                  <a:cubicBezTo>
                    <a:pt x="125" y="252"/>
                    <a:pt x="125" y="252"/>
                    <a:pt x="125" y="252"/>
                  </a:cubicBezTo>
                  <a:cubicBezTo>
                    <a:pt x="136" y="252"/>
                    <a:pt x="145" y="243"/>
                    <a:pt x="145" y="232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9"/>
                    <a:pt x="136" y="0"/>
                    <a:pt x="125" y="0"/>
                  </a:cubicBezTo>
                  <a:close/>
                  <a:moveTo>
                    <a:pt x="131" y="186"/>
                  </a:moveTo>
                  <a:cubicBezTo>
                    <a:pt x="14" y="186"/>
                    <a:pt x="14" y="186"/>
                    <a:pt x="14" y="18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1" y="49"/>
                    <a:pt x="131" y="49"/>
                    <a:pt x="131" y="49"/>
                  </a:cubicBezTo>
                  <a:lnTo>
                    <a:pt x="131" y="186"/>
                  </a:lnTo>
                  <a:close/>
                  <a:moveTo>
                    <a:pt x="20" y="14"/>
                  </a:moveTo>
                  <a:cubicBezTo>
                    <a:pt x="125" y="14"/>
                    <a:pt x="125" y="14"/>
                    <a:pt x="125" y="14"/>
                  </a:cubicBezTo>
                  <a:cubicBezTo>
                    <a:pt x="128" y="14"/>
                    <a:pt x="131" y="17"/>
                    <a:pt x="131" y="20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7"/>
                    <a:pt x="16" y="14"/>
                    <a:pt x="20" y="14"/>
                  </a:cubicBezTo>
                  <a:close/>
                  <a:moveTo>
                    <a:pt x="125" y="238"/>
                  </a:moveTo>
                  <a:cubicBezTo>
                    <a:pt x="20" y="238"/>
                    <a:pt x="20" y="238"/>
                    <a:pt x="20" y="238"/>
                  </a:cubicBezTo>
                  <a:cubicBezTo>
                    <a:pt x="16" y="238"/>
                    <a:pt x="14" y="235"/>
                    <a:pt x="14" y="232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1" y="200"/>
                    <a:pt x="131" y="200"/>
                    <a:pt x="131" y="200"/>
                  </a:cubicBezTo>
                  <a:cubicBezTo>
                    <a:pt x="131" y="232"/>
                    <a:pt x="131" y="232"/>
                    <a:pt x="131" y="232"/>
                  </a:cubicBezTo>
                  <a:cubicBezTo>
                    <a:pt x="131" y="235"/>
                    <a:pt x="128" y="238"/>
                    <a:pt x="125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Oval 64">
              <a:extLst>
                <a:ext uri="{FF2B5EF4-FFF2-40B4-BE49-F238E27FC236}">
                  <a16:creationId xmlns:a16="http://schemas.microsoft.com/office/drawing/2014/main" id="{DA3F12B7-2EA5-4BE7-8B13-F4C92EAEA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1" y="6445251"/>
              <a:ext cx="7620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40" name="Group 844">
            <a:extLst>
              <a:ext uri="{FF2B5EF4-FFF2-40B4-BE49-F238E27FC236}">
                <a16:creationId xmlns:a16="http://schemas.microsoft.com/office/drawing/2014/main" id="{EA8F7103-6ECB-44B8-90D1-D7F5DE5AA497}"/>
              </a:ext>
            </a:extLst>
          </p:cNvPr>
          <p:cNvGrpSpPr/>
          <p:nvPr/>
        </p:nvGrpSpPr>
        <p:grpSpPr>
          <a:xfrm>
            <a:off x="2550428" y="3817306"/>
            <a:ext cx="672715" cy="723068"/>
            <a:chOff x="3175" y="1881188"/>
            <a:chExt cx="1060450" cy="1139825"/>
          </a:xfrm>
          <a:solidFill>
            <a:schemeClr val="tx1"/>
          </a:solidFill>
        </p:grpSpPr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B039B058-004C-445D-BE2B-4C6F0417D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2279650"/>
              <a:ext cx="7620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A161DAFC-3D28-4B20-8159-E32880D25D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881188"/>
              <a:ext cx="1060450" cy="839788"/>
            </a:xfrm>
            <a:custGeom>
              <a:avLst/>
              <a:gdLst>
                <a:gd name="T0" fmla="*/ 230 w 250"/>
                <a:gd name="T1" fmla="*/ 62 h 198"/>
                <a:gd name="T2" fmla="*/ 192 w 250"/>
                <a:gd name="T3" fmla="*/ 62 h 198"/>
                <a:gd name="T4" fmla="*/ 192 w 250"/>
                <a:gd name="T5" fmla="*/ 0 h 198"/>
                <a:gd name="T6" fmla="*/ 58 w 250"/>
                <a:gd name="T7" fmla="*/ 0 h 198"/>
                <a:gd name="T8" fmla="*/ 58 w 250"/>
                <a:gd name="T9" fmla="*/ 62 h 198"/>
                <a:gd name="T10" fmla="*/ 20 w 250"/>
                <a:gd name="T11" fmla="*/ 62 h 198"/>
                <a:gd name="T12" fmla="*/ 0 w 250"/>
                <a:gd name="T13" fmla="*/ 82 h 198"/>
                <a:gd name="T14" fmla="*/ 0 w 250"/>
                <a:gd name="T15" fmla="*/ 178 h 198"/>
                <a:gd name="T16" fmla="*/ 20 w 250"/>
                <a:gd name="T17" fmla="*/ 198 h 198"/>
                <a:gd name="T18" fmla="*/ 41 w 250"/>
                <a:gd name="T19" fmla="*/ 198 h 198"/>
                <a:gd name="T20" fmla="*/ 41 w 250"/>
                <a:gd name="T21" fmla="*/ 184 h 198"/>
                <a:gd name="T22" fmla="*/ 20 w 250"/>
                <a:gd name="T23" fmla="*/ 184 h 198"/>
                <a:gd name="T24" fmla="*/ 14 w 250"/>
                <a:gd name="T25" fmla="*/ 178 h 198"/>
                <a:gd name="T26" fmla="*/ 14 w 250"/>
                <a:gd name="T27" fmla="*/ 82 h 198"/>
                <a:gd name="T28" fmla="*/ 20 w 250"/>
                <a:gd name="T29" fmla="*/ 76 h 198"/>
                <a:gd name="T30" fmla="*/ 230 w 250"/>
                <a:gd name="T31" fmla="*/ 76 h 198"/>
                <a:gd name="T32" fmla="*/ 236 w 250"/>
                <a:gd name="T33" fmla="*/ 82 h 198"/>
                <a:gd name="T34" fmla="*/ 236 w 250"/>
                <a:gd name="T35" fmla="*/ 178 h 198"/>
                <a:gd name="T36" fmla="*/ 230 w 250"/>
                <a:gd name="T37" fmla="*/ 184 h 198"/>
                <a:gd name="T38" fmla="*/ 210 w 250"/>
                <a:gd name="T39" fmla="*/ 184 h 198"/>
                <a:gd name="T40" fmla="*/ 210 w 250"/>
                <a:gd name="T41" fmla="*/ 198 h 198"/>
                <a:gd name="T42" fmla="*/ 230 w 250"/>
                <a:gd name="T43" fmla="*/ 198 h 198"/>
                <a:gd name="T44" fmla="*/ 250 w 250"/>
                <a:gd name="T45" fmla="*/ 178 h 198"/>
                <a:gd name="T46" fmla="*/ 250 w 250"/>
                <a:gd name="T47" fmla="*/ 82 h 198"/>
                <a:gd name="T48" fmla="*/ 230 w 250"/>
                <a:gd name="T49" fmla="*/ 62 h 198"/>
                <a:gd name="T50" fmla="*/ 178 w 250"/>
                <a:gd name="T51" fmla="*/ 62 h 198"/>
                <a:gd name="T52" fmla="*/ 72 w 250"/>
                <a:gd name="T53" fmla="*/ 62 h 198"/>
                <a:gd name="T54" fmla="*/ 72 w 250"/>
                <a:gd name="T55" fmla="*/ 14 h 198"/>
                <a:gd name="T56" fmla="*/ 178 w 250"/>
                <a:gd name="T57" fmla="*/ 14 h 198"/>
                <a:gd name="T58" fmla="*/ 178 w 250"/>
                <a:gd name="T59" fmla="*/ 6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98">
                  <a:moveTo>
                    <a:pt x="230" y="62"/>
                  </a:moveTo>
                  <a:cubicBezTo>
                    <a:pt x="192" y="62"/>
                    <a:pt x="192" y="62"/>
                    <a:pt x="192" y="62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9" y="62"/>
                    <a:pt x="0" y="71"/>
                    <a:pt x="0" y="82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9" y="198"/>
                    <a:pt x="20" y="198"/>
                  </a:cubicBezTo>
                  <a:cubicBezTo>
                    <a:pt x="41" y="198"/>
                    <a:pt x="41" y="198"/>
                    <a:pt x="41" y="198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17" y="184"/>
                    <a:pt x="14" y="181"/>
                    <a:pt x="14" y="178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79"/>
                    <a:pt x="17" y="76"/>
                    <a:pt x="20" y="76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34" y="76"/>
                    <a:pt x="236" y="79"/>
                    <a:pt x="236" y="82"/>
                  </a:cubicBezTo>
                  <a:cubicBezTo>
                    <a:pt x="236" y="178"/>
                    <a:pt x="236" y="178"/>
                    <a:pt x="236" y="178"/>
                  </a:cubicBezTo>
                  <a:cubicBezTo>
                    <a:pt x="236" y="181"/>
                    <a:pt x="234" y="184"/>
                    <a:pt x="230" y="184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210" y="198"/>
                    <a:pt x="210" y="198"/>
                    <a:pt x="210" y="198"/>
                  </a:cubicBezTo>
                  <a:cubicBezTo>
                    <a:pt x="230" y="198"/>
                    <a:pt x="230" y="198"/>
                    <a:pt x="230" y="198"/>
                  </a:cubicBezTo>
                  <a:cubicBezTo>
                    <a:pt x="241" y="198"/>
                    <a:pt x="250" y="189"/>
                    <a:pt x="250" y="178"/>
                  </a:cubicBezTo>
                  <a:cubicBezTo>
                    <a:pt x="250" y="82"/>
                    <a:pt x="250" y="82"/>
                    <a:pt x="250" y="82"/>
                  </a:cubicBezTo>
                  <a:cubicBezTo>
                    <a:pt x="250" y="71"/>
                    <a:pt x="241" y="62"/>
                    <a:pt x="230" y="62"/>
                  </a:cubicBezTo>
                  <a:close/>
                  <a:moveTo>
                    <a:pt x="178" y="62"/>
                  </a:moveTo>
                  <a:cubicBezTo>
                    <a:pt x="72" y="62"/>
                    <a:pt x="72" y="62"/>
                    <a:pt x="72" y="62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178" y="14"/>
                    <a:pt x="178" y="14"/>
                    <a:pt x="178" y="14"/>
                  </a:cubicBezTo>
                  <a:lnTo>
                    <a:pt x="17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66B4602B-70FA-4065-8715-1C01502829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038" y="2479675"/>
              <a:ext cx="725488" cy="541338"/>
            </a:xfrm>
            <a:custGeom>
              <a:avLst/>
              <a:gdLst>
                <a:gd name="T0" fmla="*/ 457 w 457"/>
                <a:gd name="T1" fmla="*/ 0 h 341"/>
                <a:gd name="T2" fmla="*/ 0 w 457"/>
                <a:gd name="T3" fmla="*/ 0 h 341"/>
                <a:gd name="T4" fmla="*/ 0 w 457"/>
                <a:gd name="T5" fmla="*/ 37 h 341"/>
                <a:gd name="T6" fmla="*/ 45 w 457"/>
                <a:gd name="T7" fmla="*/ 37 h 341"/>
                <a:gd name="T8" fmla="*/ 45 w 457"/>
                <a:gd name="T9" fmla="*/ 341 h 341"/>
                <a:gd name="T10" fmla="*/ 409 w 457"/>
                <a:gd name="T11" fmla="*/ 341 h 341"/>
                <a:gd name="T12" fmla="*/ 409 w 457"/>
                <a:gd name="T13" fmla="*/ 37 h 341"/>
                <a:gd name="T14" fmla="*/ 457 w 457"/>
                <a:gd name="T15" fmla="*/ 37 h 341"/>
                <a:gd name="T16" fmla="*/ 457 w 457"/>
                <a:gd name="T17" fmla="*/ 0 h 341"/>
                <a:gd name="T18" fmla="*/ 371 w 457"/>
                <a:gd name="T19" fmla="*/ 304 h 341"/>
                <a:gd name="T20" fmla="*/ 83 w 457"/>
                <a:gd name="T21" fmla="*/ 304 h 341"/>
                <a:gd name="T22" fmla="*/ 83 w 457"/>
                <a:gd name="T23" fmla="*/ 37 h 341"/>
                <a:gd name="T24" fmla="*/ 371 w 457"/>
                <a:gd name="T25" fmla="*/ 37 h 341"/>
                <a:gd name="T26" fmla="*/ 371 w 457"/>
                <a:gd name="T27" fmla="*/ 30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341">
                  <a:moveTo>
                    <a:pt x="457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45" y="37"/>
                  </a:lnTo>
                  <a:lnTo>
                    <a:pt x="45" y="341"/>
                  </a:lnTo>
                  <a:lnTo>
                    <a:pt x="409" y="341"/>
                  </a:lnTo>
                  <a:lnTo>
                    <a:pt x="409" y="37"/>
                  </a:lnTo>
                  <a:lnTo>
                    <a:pt x="457" y="37"/>
                  </a:lnTo>
                  <a:lnTo>
                    <a:pt x="457" y="0"/>
                  </a:lnTo>
                  <a:close/>
                  <a:moveTo>
                    <a:pt x="371" y="304"/>
                  </a:moveTo>
                  <a:lnTo>
                    <a:pt x="83" y="304"/>
                  </a:lnTo>
                  <a:lnTo>
                    <a:pt x="83" y="37"/>
                  </a:lnTo>
                  <a:lnTo>
                    <a:pt x="371" y="37"/>
                  </a:lnTo>
                  <a:lnTo>
                    <a:pt x="371" y="3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C0E3FB0B-02AD-454B-9133-FA1F95212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0" y="2652713"/>
              <a:ext cx="304800" cy="60325"/>
            </a:xfrm>
            <a:custGeom>
              <a:avLst/>
              <a:gdLst>
                <a:gd name="T0" fmla="*/ 65 w 72"/>
                <a:gd name="T1" fmla="*/ 14 h 14"/>
                <a:gd name="T2" fmla="*/ 7 w 72"/>
                <a:gd name="T3" fmla="*/ 14 h 14"/>
                <a:gd name="T4" fmla="*/ 0 w 72"/>
                <a:gd name="T5" fmla="*/ 7 h 14"/>
                <a:gd name="T6" fmla="*/ 7 w 72"/>
                <a:gd name="T7" fmla="*/ 0 h 14"/>
                <a:gd name="T8" fmla="*/ 65 w 72"/>
                <a:gd name="T9" fmla="*/ 0 h 14"/>
                <a:gd name="T10" fmla="*/ 72 w 72"/>
                <a:gd name="T11" fmla="*/ 7 h 14"/>
                <a:gd name="T12" fmla="*/ 65 w 72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4">
                  <a:moveTo>
                    <a:pt x="65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7"/>
                  </a:cubicBezTo>
                  <a:cubicBezTo>
                    <a:pt x="72" y="11"/>
                    <a:pt x="69" y="14"/>
                    <a:pt x="6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888D8DDC-E4C2-49EA-8269-4A811462C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0" y="2789238"/>
              <a:ext cx="304800" cy="58738"/>
            </a:xfrm>
            <a:custGeom>
              <a:avLst/>
              <a:gdLst>
                <a:gd name="T0" fmla="*/ 65 w 72"/>
                <a:gd name="T1" fmla="*/ 14 h 14"/>
                <a:gd name="T2" fmla="*/ 7 w 72"/>
                <a:gd name="T3" fmla="*/ 14 h 14"/>
                <a:gd name="T4" fmla="*/ 0 w 72"/>
                <a:gd name="T5" fmla="*/ 7 h 14"/>
                <a:gd name="T6" fmla="*/ 7 w 72"/>
                <a:gd name="T7" fmla="*/ 0 h 14"/>
                <a:gd name="T8" fmla="*/ 65 w 72"/>
                <a:gd name="T9" fmla="*/ 0 h 14"/>
                <a:gd name="T10" fmla="*/ 72 w 72"/>
                <a:gd name="T11" fmla="*/ 7 h 14"/>
                <a:gd name="T12" fmla="*/ 65 w 72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4">
                  <a:moveTo>
                    <a:pt x="65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11"/>
                    <a:pt x="69" y="14"/>
                    <a:pt x="6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4708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9">
            <a:extLst>
              <a:ext uri="{FF2B5EF4-FFF2-40B4-BE49-F238E27FC236}">
                <a16:creationId xmlns:a16="http://schemas.microsoft.com/office/drawing/2014/main" id="{C7B8FA58-32E6-46E7-8C35-D70EB3DAB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289" y="0"/>
            <a:ext cx="37163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4800" b="1" dirty="0">
                <a:solidFill>
                  <a:srgbClr val="000000"/>
                </a:solidFill>
                <a:latin typeface="Trebuchet MS" panose="020B0603020202020204" pitchFamily="34" charset="0"/>
              </a:rPr>
              <a:t>metodologia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E91A5762-F651-465F-9270-28CCF111C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1" b="50000"/>
          <a:stretch>
            <a:fillRect/>
          </a:stretch>
        </p:blipFill>
        <p:spPr bwMode="auto">
          <a:xfrm>
            <a:off x="7164288" y="-171450"/>
            <a:ext cx="1979712" cy="198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de cantos arredondados 27">
            <a:extLst>
              <a:ext uri="{FF2B5EF4-FFF2-40B4-BE49-F238E27FC236}">
                <a16:creationId xmlns:a16="http://schemas.microsoft.com/office/drawing/2014/main" id="{31E94935-E05F-4405-BEE5-1F9AE5883E3B}"/>
              </a:ext>
            </a:extLst>
          </p:cNvPr>
          <p:cNvSpPr/>
          <p:nvPr/>
        </p:nvSpPr>
        <p:spPr bwMode="auto">
          <a:xfrm flipH="1">
            <a:off x="179512" y="2996952"/>
            <a:ext cx="1364179" cy="156218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100" b="1" dirty="0"/>
              <a:t>1.Análise das propostas de projeto pelo Comitê gestor e Prefeito</a:t>
            </a:r>
          </a:p>
        </p:txBody>
      </p:sp>
      <p:grpSp>
        <p:nvGrpSpPr>
          <p:cNvPr id="20" name="Group 785">
            <a:extLst>
              <a:ext uri="{FF2B5EF4-FFF2-40B4-BE49-F238E27FC236}">
                <a16:creationId xmlns:a16="http://schemas.microsoft.com/office/drawing/2014/main" id="{609FD659-D057-4999-BD0F-0EB96A95FE8D}"/>
              </a:ext>
            </a:extLst>
          </p:cNvPr>
          <p:cNvGrpSpPr/>
          <p:nvPr/>
        </p:nvGrpSpPr>
        <p:grpSpPr>
          <a:xfrm>
            <a:off x="2333249" y="2380627"/>
            <a:ext cx="657104" cy="544317"/>
            <a:chOff x="6497638" y="4078288"/>
            <a:chExt cx="1063625" cy="8810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1" name="Rectangle 141">
              <a:extLst>
                <a:ext uri="{FF2B5EF4-FFF2-40B4-BE49-F238E27FC236}">
                  <a16:creationId xmlns:a16="http://schemas.microsoft.com/office/drawing/2014/main" id="{0AA25CD6-E565-4C28-B17D-389465326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7638" y="4900613"/>
              <a:ext cx="1063625" cy="58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42">
              <a:extLst>
                <a:ext uri="{FF2B5EF4-FFF2-40B4-BE49-F238E27FC236}">
                  <a16:creationId xmlns:a16="http://schemas.microsoft.com/office/drawing/2014/main" id="{15FA3493-52F9-41E2-B517-E8F3B7217D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7638" y="4078288"/>
              <a:ext cx="1063625" cy="749300"/>
            </a:xfrm>
            <a:custGeom>
              <a:avLst/>
              <a:gdLst>
                <a:gd name="T0" fmla="*/ 223 w 251"/>
                <a:gd name="T1" fmla="*/ 0 h 177"/>
                <a:gd name="T2" fmla="*/ 28 w 251"/>
                <a:gd name="T3" fmla="*/ 0 h 177"/>
                <a:gd name="T4" fmla="*/ 0 w 251"/>
                <a:gd name="T5" fmla="*/ 28 h 177"/>
                <a:gd name="T6" fmla="*/ 0 w 251"/>
                <a:gd name="T7" fmla="*/ 149 h 177"/>
                <a:gd name="T8" fmla="*/ 28 w 251"/>
                <a:gd name="T9" fmla="*/ 177 h 177"/>
                <a:gd name="T10" fmla="*/ 223 w 251"/>
                <a:gd name="T11" fmla="*/ 177 h 177"/>
                <a:gd name="T12" fmla="*/ 251 w 251"/>
                <a:gd name="T13" fmla="*/ 149 h 177"/>
                <a:gd name="T14" fmla="*/ 251 w 251"/>
                <a:gd name="T15" fmla="*/ 28 h 177"/>
                <a:gd name="T16" fmla="*/ 223 w 251"/>
                <a:gd name="T17" fmla="*/ 0 h 177"/>
                <a:gd name="T18" fmla="*/ 237 w 251"/>
                <a:gd name="T19" fmla="*/ 149 h 177"/>
                <a:gd name="T20" fmla="*/ 223 w 251"/>
                <a:gd name="T21" fmla="*/ 163 h 177"/>
                <a:gd name="T22" fmla="*/ 28 w 251"/>
                <a:gd name="T23" fmla="*/ 163 h 177"/>
                <a:gd name="T24" fmla="*/ 14 w 251"/>
                <a:gd name="T25" fmla="*/ 149 h 177"/>
                <a:gd name="T26" fmla="*/ 14 w 251"/>
                <a:gd name="T27" fmla="*/ 28 h 177"/>
                <a:gd name="T28" fmla="*/ 28 w 251"/>
                <a:gd name="T29" fmla="*/ 14 h 177"/>
                <a:gd name="T30" fmla="*/ 223 w 251"/>
                <a:gd name="T31" fmla="*/ 14 h 177"/>
                <a:gd name="T32" fmla="*/ 237 w 251"/>
                <a:gd name="T33" fmla="*/ 28 h 177"/>
                <a:gd name="T34" fmla="*/ 237 w 251"/>
                <a:gd name="T35" fmla="*/ 14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177">
                  <a:moveTo>
                    <a:pt x="223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65"/>
                    <a:pt x="13" y="177"/>
                    <a:pt x="28" y="177"/>
                  </a:cubicBezTo>
                  <a:cubicBezTo>
                    <a:pt x="223" y="177"/>
                    <a:pt x="223" y="177"/>
                    <a:pt x="223" y="177"/>
                  </a:cubicBezTo>
                  <a:cubicBezTo>
                    <a:pt x="239" y="177"/>
                    <a:pt x="251" y="165"/>
                    <a:pt x="251" y="149"/>
                  </a:cubicBezTo>
                  <a:cubicBezTo>
                    <a:pt x="251" y="28"/>
                    <a:pt x="251" y="28"/>
                    <a:pt x="251" y="28"/>
                  </a:cubicBezTo>
                  <a:cubicBezTo>
                    <a:pt x="251" y="12"/>
                    <a:pt x="239" y="0"/>
                    <a:pt x="223" y="0"/>
                  </a:cubicBezTo>
                  <a:close/>
                  <a:moveTo>
                    <a:pt x="237" y="149"/>
                  </a:moveTo>
                  <a:cubicBezTo>
                    <a:pt x="237" y="157"/>
                    <a:pt x="231" y="163"/>
                    <a:pt x="223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0" y="163"/>
                    <a:pt x="14" y="157"/>
                    <a:pt x="14" y="14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0"/>
                    <a:pt x="20" y="14"/>
                    <a:pt x="28" y="14"/>
                  </a:cubicBezTo>
                  <a:cubicBezTo>
                    <a:pt x="223" y="14"/>
                    <a:pt x="223" y="14"/>
                    <a:pt x="223" y="14"/>
                  </a:cubicBezTo>
                  <a:cubicBezTo>
                    <a:pt x="231" y="14"/>
                    <a:pt x="237" y="20"/>
                    <a:pt x="237" y="28"/>
                  </a:cubicBezTo>
                  <a:lnTo>
                    <a:pt x="237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43">
              <a:extLst>
                <a:ext uri="{FF2B5EF4-FFF2-40B4-BE49-F238E27FC236}">
                  <a16:creationId xmlns:a16="http://schemas.microsoft.com/office/drawing/2014/main" id="{C97BBDE9-C264-41E5-B572-99AF632ACA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6563" y="4260850"/>
              <a:ext cx="431800" cy="436563"/>
            </a:xfrm>
            <a:custGeom>
              <a:avLst/>
              <a:gdLst>
                <a:gd name="T0" fmla="*/ 50 w 102"/>
                <a:gd name="T1" fmla="*/ 52 h 103"/>
                <a:gd name="T2" fmla="*/ 50 w 102"/>
                <a:gd name="T3" fmla="*/ 0 h 103"/>
                <a:gd name="T4" fmla="*/ 0 w 102"/>
                <a:gd name="T5" fmla="*/ 52 h 103"/>
                <a:gd name="T6" fmla="*/ 50 w 102"/>
                <a:gd name="T7" fmla="*/ 103 h 103"/>
                <a:gd name="T8" fmla="*/ 51 w 102"/>
                <a:gd name="T9" fmla="*/ 103 h 103"/>
                <a:gd name="T10" fmla="*/ 102 w 102"/>
                <a:gd name="T11" fmla="*/ 52 h 103"/>
                <a:gd name="T12" fmla="*/ 50 w 102"/>
                <a:gd name="T13" fmla="*/ 52 h 103"/>
                <a:gd name="T14" fmla="*/ 51 w 102"/>
                <a:gd name="T15" fmla="*/ 91 h 103"/>
                <a:gd name="T16" fmla="*/ 51 w 102"/>
                <a:gd name="T17" fmla="*/ 91 h 103"/>
                <a:gd name="T18" fmla="*/ 50 w 102"/>
                <a:gd name="T19" fmla="*/ 91 h 103"/>
                <a:gd name="T20" fmla="*/ 12 w 102"/>
                <a:gd name="T21" fmla="*/ 52 h 103"/>
                <a:gd name="T22" fmla="*/ 38 w 102"/>
                <a:gd name="T23" fmla="*/ 15 h 103"/>
                <a:gd name="T24" fmla="*/ 38 w 102"/>
                <a:gd name="T25" fmla="*/ 64 h 103"/>
                <a:gd name="T26" fmla="*/ 89 w 102"/>
                <a:gd name="T27" fmla="*/ 64 h 103"/>
                <a:gd name="T28" fmla="*/ 51 w 102"/>
                <a:gd name="T29" fmla="*/ 9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03">
                  <a:moveTo>
                    <a:pt x="50" y="52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0" y="24"/>
                    <a:pt x="0" y="52"/>
                  </a:cubicBezTo>
                  <a:cubicBezTo>
                    <a:pt x="0" y="80"/>
                    <a:pt x="22" y="103"/>
                    <a:pt x="50" y="103"/>
                  </a:cubicBezTo>
                  <a:cubicBezTo>
                    <a:pt x="50" y="103"/>
                    <a:pt x="51" y="103"/>
                    <a:pt x="51" y="103"/>
                  </a:cubicBezTo>
                  <a:cubicBezTo>
                    <a:pt x="79" y="103"/>
                    <a:pt x="102" y="80"/>
                    <a:pt x="102" y="52"/>
                  </a:cubicBezTo>
                  <a:lnTo>
                    <a:pt x="50" y="52"/>
                  </a:lnTo>
                  <a:close/>
                  <a:moveTo>
                    <a:pt x="51" y="91"/>
                  </a:moveTo>
                  <a:cubicBezTo>
                    <a:pt x="51" y="91"/>
                    <a:pt x="51" y="91"/>
                    <a:pt x="51" y="91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29" y="91"/>
                    <a:pt x="12" y="73"/>
                    <a:pt x="12" y="52"/>
                  </a:cubicBezTo>
                  <a:cubicBezTo>
                    <a:pt x="12" y="35"/>
                    <a:pt x="23" y="20"/>
                    <a:pt x="38" y="15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4" y="80"/>
                    <a:pt x="69" y="91"/>
                    <a:pt x="5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144">
              <a:extLst>
                <a:ext uri="{FF2B5EF4-FFF2-40B4-BE49-F238E27FC236}">
                  <a16:creationId xmlns:a16="http://schemas.microsoft.com/office/drawing/2014/main" id="{E060B239-2DB2-4B97-A3F0-19DCE08216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3263" y="4210050"/>
              <a:ext cx="220663" cy="215900"/>
            </a:xfrm>
            <a:custGeom>
              <a:avLst/>
              <a:gdLst>
                <a:gd name="T0" fmla="*/ 1 w 52"/>
                <a:gd name="T1" fmla="*/ 0 h 51"/>
                <a:gd name="T2" fmla="*/ 0 w 52"/>
                <a:gd name="T3" fmla="*/ 0 h 51"/>
                <a:gd name="T4" fmla="*/ 0 w 52"/>
                <a:gd name="T5" fmla="*/ 51 h 51"/>
                <a:gd name="T6" fmla="*/ 52 w 52"/>
                <a:gd name="T7" fmla="*/ 51 h 51"/>
                <a:gd name="T8" fmla="*/ 1 w 52"/>
                <a:gd name="T9" fmla="*/ 0 h 51"/>
                <a:gd name="T10" fmla="*/ 12 w 52"/>
                <a:gd name="T11" fmla="*/ 13 h 51"/>
                <a:gd name="T12" fmla="*/ 38 w 52"/>
                <a:gd name="T13" fmla="*/ 39 h 51"/>
                <a:gd name="T14" fmla="*/ 12 w 52"/>
                <a:gd name="T15" fmla="*/ 39 h 51"/>
                <a:gd name="T16" fmla="*/ 12 w 52"/>
                <a:gd name="T17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23"/>
                    <a:pt x="29" y="0"/>
                    <a:pt x="1" y="0"/>
                  </a:cubicBezTo>
                  <a:close/>
                  <a:moveTo>
                    <a:pt x="12" y="13"/>
                  </a:moveTo>
                  <a:cubicBezTo>
                    <a:pt x="24" y="17"/>
                    <a:pt x="34" y="27"/>
                    <a:pt x="38" y="39"/>
                  </a:cubicBezTo>
                  <a:cubicBezTo>
                    <a:pt x="12" y="39"/>
                    <a:pt x="12" y="39"/>
                    <a:pt x="12" y="39"/>
                  </a:cubicBezTo>
                  <a:lnTo>
                    <a:pt x="1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D415B036-54AA-49BF-AD80-C2B8239B7481}"/>
              </a:ext>
            </a:extLst>
          </p:cNvPr>
          <p:cNvSpPr/>
          <p:nvPr/>
        </p:nvSpPr>
        <p:spPr bwMode="auto">
          <a:xfrm>
            <a:off x="1543691" y="3575637"/>
            <a:ext cx="360362" cy="40481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6" name="Retângulo de cantos arredondados 27">
            <a:extLst>
              <a:ext uri="{FF2B5EF4-FFF2-40B4-BE49-F238E27FC236}">
                <a16:creationId xmlns:a16="http://schemas.microsoft.com/office/drawing/2014/main" id="{70082C0E-8A3C-4DFA-AAB7-EE44451244C0}"/>
              </a:ext>
            </a:extLst>
          </p:cNvPr>
          <p:cNvSpPr/>
          <p:nvPr/>
        </p:nvSpPr>
        <p:spPr bwMode="auto">
          <a:xfrm flipH="1">
            <a:off x="1979712" y="3018943"/>
            <a:ext cx="1364179" cy="156218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100" b="1" dirty="0"/>
              <a:t>2.Inserção do projeto na carteira</a:t>
            </a:r>
          </a:p>
        </p:txBody>
      </p:sp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id="{5F237C4B-7CD5-4C7B-A5EF-3882A96DF7FC}"/>
              </a:ext>
            </a:extLst>
          </p:cNvPr>
          <p:cNvSpPr/>
          <p:nvPr/>
        </p:nvSpPr>
        <p:spPr bwMode="auto">
          <a:xfrm>
            <a:off x="3343891" y="3575637"/>
            <a:ext cx="360362" cy="40481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pSp>
        <p:nvGrpSpPr>
          <p:cNvPr id="28" name="Grupo 296">
            <a:extLst>
              <a:ext uri="{FF2B5EF4-FFF2-40B4-BE49-F238E27FC236}">
                <a16:creationId xmlns:a16="http://schemas.microsoft.com/office/drawing/2014/main" id="{7577F966-1711-49CF-92BB-10F1104D42AE}"/>
              </a:ext>
            </a:extLst>
          </p:cNvPr>
          <p:cNvGrpSpPr/>
          <p:nvPr/>
        </p:nvGrpSpPr>
        <p:grpSpPr>
          <a:xfrm>
            <a:off x="530520" y="2348880"/>
            <a:ext cx="657104" cy="549375"/>
            <a:chOff x="2947036" y="1501834"/>
            <a:chExt cx="477161" cy="345275"/>
          </a:xfrm>
          <a:solidFill>
            <a:srgbClr val="5B5151"/>
          </a:solidFill>
        </p:grpSpPr>
        <p:sp>
          <p:nvSpPr>
            <p:cNvPr id="29" name="Freeform 6175">
              <a:extLst>
                <a:ext uri="{FF2B5EF4-FFF2-40B4-BE49-F238E27FC236}">
                  <a16:creationId xmlns:a16="http://schemas.microsoft.com/office/drawing/2014/main" id="{7B854BCE-AE1A-4B81-BE36-E142AC8FD9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5969" y="1501834"/>
              <a:ext cx="143741" cy="158560"/>
            </a:xfrm>
            <a:custGeom>
              <a:avLst/>
              <a:gdLst>
                <a:gd name="T0" fmla="*/ 48 w 97"/>
                <a:gd name="T1" fmla="*/ 26 h 107"/>
                <a:gd name="T2" fmla="*/ 37 w 97"/>
                <a:gd name="T3" fmla="*/ 29 h 107"/>
                <a:gd name="T4" fmla="*/ 28 w 97"/>
                <a:gd name="T5" fmla="*/ 39 h 107"/>
                <a:gd name="T6" fmla="*/ 25 w 97"/>
                <a:gd name="T7" fmla="*/ 54 h 107"/>
                <a:gd name="T8" fmla="*/ 28 w 97"/>
                <a:gd name="T9" fmla="*/ 68 h 107"/>
                <a:gd name="T10" fmla="*/ 37 w 97"/>
                <a:gd name="T11" fmla="*/ 78 h 107"/>
                <a:gd name="T12" fmla="*/ 48 w 97"/>
                <a:gd name="T13" fmla="*/ 81 h 107"/>
                <a:gd name="T14" fmla="*/ 60 w 97"/>
                <a:gd name="T15" fmla="*/ 78 h 107"/>
                <a:gd name="T16" fmla="*/ 69 w 97"/>
                <a:gd name="T17" fmla="*/ 68 h 107"/>
                <a:gd name="T18" fmla="*/ 72 w 97"/>
                <a:gd name="T19" fmla="*/ 54 h 107"/>
                <a:gd name="T20" fmla="*/ 69 w 97"/>
                <a:gd name="T21" fmla="*/ 39 h 107"/>
                <a:gd name="T22" fmla="*/ 60 w 97"/>
                <a:gd name="T23" fmla="*/ 29 h 107"/>
                <a:gd name="T24" fmla="*/ 48 w 97"/>
                <a:gd name="T25" fmla="*/ 26 h 107"/>
                <a:gd name="T26" fmla="*/ 48 w 97"/>
                <a:gd name="T27" fmla="*/ 0 h 107"/>
                <a:gd name="T28" fmla="*/ 67 w 97"/>
                <a:gd name="T29" fmla="*/ 3 h 107"/>
                <a:gd name="T30" fmla="*/ 82 w 97"/>
                <a:gd name="T31" fmla="*/ 15 h 107"/>
                <a:gd name="T32" fmla="*/ 93 w 97"/>
                <a:gd name="T33" fmla="*/ 33 h 107"/>
                <a:gd name="T34" fmla="*/ 97 w 97"/>
                <a:gd name="T35" fmla="*/ 54 h 107"/>
                <a:gd name="T36" fmla="*/ 93 w 97"/>
                <a:gd name="T37" fmla="*/ 74 h 107"/>
                <a:gd name="T38" fmla="*/ 82 w 97"/>
                <a:gd name="T39" fmla="*/ 92 h 107"/>
                <a:gd name="T40" fmla="*/ 67 w 97"/>
                <a:gd name="T41" fmla="*/ 104 h 107"/>
                <a:gd name="T42" fmla="*/ 48 w 97"/>
                <a:gd name="T43" fmla="*/ 107 h 107"/>
                <a:gd name="T44" fmla="*/ 30 w 97"/>
                <a:gd name="T45" fmla="*/ 104 h 107"/>
                <a:gd name="T46" fmla="*/ 15 w 97"/>
                <a:gd name="T47" fmla="*/ 92 h 107"/>
                <a:gd name="T48" fmla="*/ 4 w 97"/>
                <a:gd name="T49" fmla="*/ 74 h 107"/>
                <a:gd name="T50" fmla="*/ 0 w 97"/>
                <a:gd name="T51" fmla="*/ 54 h 107"/>
                <a:gd name="T52" fmla="*/ 4 w 97"/>
                <a:gd name="T53" fmla="*/ 33 h 107"/>
                <a:gd name="T54" fmla="*/ 15 w 97"/>
                <a:gd name="T55" fmla="*/ 15 h 107"/>
                <a:gd name="T56" fmla="*/ 30 w 97"/>
                <a:gd name="T57" fmla="*/ 3 h 107"/>
                <a:gd name="T58" fmla="*/ 48 w 97"/>
                <a:gd name="T5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107">
                  <a:moveTo>
                    <a:pt x="48" y="26"/>
                  </a:moveTo>
                  <a:lnTo>
                    <a:pt x="37" y="29"/>
                  </a:lnTo>
                  <a:lnTo>
                    <a:pt x="28" y="39"/>
                  </a:lnTo>
                  <a:lnTo>
                    <a:pt x="25" y="54"/>
                  </a:lnTo>
                  <a:lnTo>
                    <a:pt x="28" y="68"/>
                  </a:lnTo>
                  <a:lnTo>
                    <a:pt x="37" y="78"/>
                  </a:lnTo>
                  <a:lnTo>
                    <a:pt x="48" y="81"/>
                  </a:lnTo>
                  <a:lnTo>
                    <a:pt x="60" y="78"/>
                  </a:lnTo>
                  <a:lnTo>
                    <a:pt x="69" y="68"/>
                  </a:lnTo>
                  <a:lnTo>
                    <a:pt x="72" y="54"/>
                  </a:lnTo>
                  <a:lnTo>
                    <a:pt x="69" y="39"/>
                  </a:lnTo>
                  <a:lnTo>
                    <a:pt x="60" y="29"/>
                  </a:lnTo>
                  <a:lnTo>
                    <a:pt x="48" y="26"/>
                  </a:lnTo>
                  <a:close/>
                  <a:moveTo>
                    <a:pt x="48" y="0"/>
                  </a:moveTo>
                  <a:lnTo>
                    <a:pt x="67" y="3"/>
                  </a:lnTo>
                  <a:lnTo>
                    <a:pt x="82" y="15"/>
                  </a:lnTo>
                  <a:lnTo>
                    <a:pt x="93" y="33"/>
                  </a:lnTo>
                  <a:lnTo>
                    <a:pt x="97" y="54"/>
                  </a:lnTo>
                  <a:lnTo>
                    <a:pt x="93" y="74"/>
                  </a:lnTo>
                  <a:lnTo>
                    <a:pt x="82" y="92"/>
                  </a:lnTo>
                  <a:lnTo>
                    <a:pt x="67" y="104"/>
                  </a:lnTo>
                  <a:lnTo>
                    <a:pt x="48" y="107"/>
                  </a:lnTo>
                  <a:lnTo>
                    <a:pt x="30" y="104"/>
                  </a:lnTo>
                  <a:lnTo>
                    <a:pt x="15" y="92"/>
                  </a:lnTo>
                  <a:lnTo>
                    <a:pt x="4" y="74"/>
                  </a:lnTo>
                  <a:lnTo>
                    <a:pt x="0" y="54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0" y="3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89" tIns="45694" rIns="91389" bIns="45694" numCol="1" anchor="t" anchorCtr="0" compatLnSpc="1">
              <a:prstTxWarp prst="textNoShape">
                <a:avLst/>
              </a:prstTxWarp>
            </a:bodyPr>
            <a:lstStyle/>
            <a:p>
              <a:pPr algn="r"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799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Freeform 6176">
              <a:extLst>
                <a:ext uri="{FF2B5EF4-FFF2-40B4-BE49-F238E27FC236}">
                  <a16:creationId xmlns:a16="http://schemas.microsoft.com/office/drawing/2014/main" id="{858E26F8-B883-4F9D-AF91-55898B3650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9658" y="1685585"/>
              <a:ext cx="251917" cy="161524"/>
            </a:xfrm>
            <a:custGeom>
              <a:avLst/>
              <a:gdLst>
                <a:gd name="T0" fmla="*/ 69 w 170"/>
                <a:gd name="T1" fmla="*/ 25 h 109"/>
                <a:gd name="T2" fmla="*/ 39 w 170"/>
                <a:gd name="T3" fmla="*/ 33 h 109"/>
                <a:gd name="T4" fmla="*/ 35 w 170"/>
                <a:gd name="T5" fmla="*/ 36 h 109"/>
                <a:gd name="T6" fmla="*/ 32 w 170"/>
                <a:gd name="T7" fmla="*/ 39 h 109"/>
                <a:gd name="T8" fmla="*/ 29 w 170"/>
                <a:gd name="T9" fmla="*/ 43 h 109"/>
                <a:gd name="T10" fmla="*/ 27 w 170"/>
                <a:gd name="T11" fmla="*/ 48 h 109"/>
                <a:gd name="T12" fmla="*/ 27 w 170"/>
                <a:gd name="T13" fmla="*/ 51 h 109"/>
                <a:gd name="T14" fmla="*/ 29 w 170"/>
                <a:gd name="T15" fmla="*/ 84 h 109"/>
                <a:gd name="T16" fmla="*/ 143 w 170"/>
                <a:gd name="T17" fmla="*/ 84 h 109"/>
                <a:gd name="T18" fmla="*/ 144 w 170"/>
                <a:gd name="T19" fmla="*/ 51 h 109"/>
                <a:gd name="T20" fmla="*/ 144 w 170"/>
                <a:gd name="T21" fmla="*/ 48 h 109"/>
                <a:gd name="T22" fmla="*/ 143 w 170"/>
                <a:gd name="T23" fmla="*/ 43 h 109"/>
                <a:gd name="T24" fmla="*/ 140 w 170"/>
                <a:gd name="T25" fmla="*/ 39 h 109"/>
                <a:gd name="T26" fmla="*/ 135 w 170"/>
                <a:gd name="T27" fmla="*/ 36 h 109"/>
                <a:gd name="T28" fmla="*/ 131 w 170"/>
                <a:gd name="T29" fmla="*/ 33 h 109"/>
                <a:gd name="T30" fmla="*/ 101 w 170"/>
                <a:gd name="T31" fmla="*/ 25 h 109"/>
                <a:gd name="T32" fmla="*/ 69 w 170"/>
                <a:gd name="T33" fmla="*/ 25 h 109"/>
                <a:gd name="T34" fmla="*/ 66 w 170"/>
                <a:gd name="T35" fmla="*/ 0 h 109"/>
                <a:gd name="T36" fmla="*/ 104 w 170"/>
                <a:gd name="T37" fmla="*/ 0 h 109"/>
                <a:gd name="T38" fmla="*/ 140 w 170"/>
                <a:gd name="T39" fmla="*/ 9 h 109"/>
                <a:gd name="T40" fmla="*/ 156 w 170"/>
                <a:gd name="T41" fmla="*/ 19 h 109"/>
                <a:gd name="T42" fmla="*/ 167 w 170"/>
                <a:gd name="T43" fmla="*/ 36 h 109"/>
                <a:gd name="T44" fmla="*/ 170 w 170"/>
                <a:gd name="T45" fmla="*/ 54 h 109"/>
                <a:gd name="T46" fmla="*/ 167 w 170"/>
                <a:gd name="T47" fmla="*/ 97 h 109"/>
                <a:gd name="T48" fmla="*/ 165 w 170"/>
                <a:gd name="T49" fmla="*/ 102 h 109"/>
                <a:gd name="T50" fmla="*/ 162 w 170"/>
                <a:gd name="T51" fmla="*/ 106 h 109"/>
                <a:gd name="T52" fmla="*/ 159 w 170"/>
                <a:gd name="T53" fmla="*/ 108 h 109"/>
                <a:gd name="T54" fmla="*/ 155 w 170"/>
                <a:gd name="T55" fmla="*/ 109 h 109"/>
                <a:gd name="T56" fmla="*/ 17 w 170"/>
                <a:gd name="T57" fmla="*/ 109 h 109"/>
                <a:gd name="T58" fmla="*/ 12 w 170"/>
                <a:gd name="T59" fmla="*/ 108 h 109"/>
                <a:gd name="T60" fmla="*/ 8 w 170"/>
                <a:gd name="T61" fmla="*/ 106 h 109"/>
                <a:gd name="T62" fmla="*/ 5 w 170"/>
                <a:gd name="T63" fmla="*/ 102 h 109"/>
                <a:gd name="T64" fmla="*/ 3 w 170"/>
                <a:gd name="T65" fmla="*/ 97 h 109"/>
                <a:gd name="T66" fmla="*/ 0 w 170"/>
                <a:gd name="T67" fmla="*/ 54 h 109"/>
                <a:gd name="T68" fmla="*/ 5 w 170"/>
                <a:gd name="T69" fmla="*/ 36 h 109"/>
                <a:gd name="T70" fmla="*/ 15 w 170"/>
                <a:gd name="T71" fmla="*/ 19 h 109"/>
                <a:gd name="T72" fmla="*/ 30 w 170"/>
                <a:gd name="T73" fmla="*/ 9 h 109"/>
                <a:gd name="T74" fmla="*/ 66 w 170"/>
                <a:gd name="T7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09">
                  <a:moveTo>
                    <a:pt x="69" y="25"/>
                  </a:moveTo>
                  <a:lnTo>
                    <a:pt x="39" y="33"/>
                  </a:lnTo>
                  <a:lnTo>
                    <a:pt x="35" y="36"/>
                  </a:lnTo>
                  <a:lnTo>
                    <a:pt x="32" y="39"/>
                  </a:lnTo>
                  <a:lnTo>
                    <a:pt x="29" y="43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9" y="84"/>
                  </a:lnTo>
                  <a:lnTo>
                    <a:pt x="143" y="84"/>
                  </a:lnTo>
                  <a:lnTo>
                    <a:pt x="144" y="51"/>
                  </a:lnTo>
                  <a:lnTo>
                    <a:pt x="144" y="48"/>
                  </a:lnTo>
                  <a:lnTo>
                    <a:pt x="143" y="43"/>
                  </a:lnTo>
                  <a:lnTo>
                    <a:pt x="140" y="39"/>
                  </a:lnTo>
                  <a:lnTo>
                    <a:pt x="135" y="36"/>
                  </a:lnTo>
                  <a:lnTo>
                    <a:pt x="131" y="33"/>
                  </a:lnTo>
                  <a:lnTo>
                    <a:pt x="101" y="25"/>
                  </a:lnTo>
                  <a:lnTo>
                    <a:pt x="69" y="25"/>
                  </a:lnTo>
                  <a:close/>
                  <a:moveTo>
                    <a:pt x="66" y="0"/>
                  </a:moveTo>
                  <a:lnTo>
                    <a:pt x="104" y="0"/>
                  </a:lnTo>
                  <a:lnTo>
                    <a:pt x="140" y="9"/>
                  </a:lnTo>
                  <a:lnTo>
                    <a:pt x="156" y="19"/>
                  </a:lnTo>
                  <a:lnTo>
                    <a:pt x="167" y="36"/>
                  </a:lnTo>
                  <a:lnTo>
                    <a:pt x="170" y="54"/>
                  </a:lnTo>
                  <a:lnTo>
                    <a:pt x="167" y="97"/>
                  </a:lnTo>
                  <a:lnTo>
                    <a:pt x="165" y="102"/>
                  </a:lnTo>
                  <a:lnTo>
                    <a:pt x="162" y="106"/>
                  </a:lnTo>
                  <a:lnTo>
                    <a:pt x="159" y="108"/>
                  </a:lnTo>
                  <a:lnTo>
                    <a:pt x="155" y="109"/>
                  </a:lnTo>
                  <a:lnTo>
                    <a:pt x="17" y="109"/>
                  </a:lnTo>
                  <a:lnTo>
                    <a:pt x="12" y="108"/>
                  </a:lnTo>
                  <a:lnTo>
                    <a:pt x="8" y="106"/>
                  </a:lnTo>
                  <a:lnTo>
                    <a:pt x="5" y="102"/>
                  </a:lnTo>
                  <a:lnTo>
                    <a:pt x="3" y="97"/>
                  </a:lnTo>
                  <a:lnTo>
                    <a:pt x="0" y="54"/>
                  </a:lnTo>
                  <a:lnTo>
                    <a:pt x="5" y="36"/>
                  </a:lnTo>
                  <a:lnTo>
                    <a:pt x="15" y="19"/>
                  </a:lnTo>
                  <a:lnTo>
                    <a:pt x="30" y="9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89" tIns="45694" rIns="91389" bIns="45694" numCol="1" anchor="t" anchorCtr="0" compatLnSpc="1">
              <a:prstTxWarp prst="textNoShape">
                <a:avLst/>
              </a:prstTxWarp>
            </a:bodyPr>
            <a:lstStyle/>
            <a:p>
              <a:pPr algn="r"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799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" name="Freeform 6177">
              <a:extLst>
                <a:ext uri="{FF2B5EF4-FFF2-40B4-BE49-F238E27FC236}">
                  <a16:creationId xmlns:a16="http://schemas.microsoft.com/office/drawing/2014/main" id="{F1E46051-EEB1-4FAE-B2B4-10B31FE497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9658" y="1685585"/>
              <a:ext cx="251917" cy="161524"/>
            </a:xfrm>
            <a:custGeom>
              <a:avLst/>
              <a:gdLst>
                <a:gd name="T0" fmla="*/ 69 w 170"/>
                <a:gd name="T1" fmla="*/ 25 h 109"/>
                <a:gd name="T2" fmla="*/ 39 w 170"/>
                <a:gd name="T3" fmla="*/ 33 h 109"/>
                <a:gd name="T4" fmla="*/ 35 w 170"/>
                <a:gd name="T5" fmla="*/ 36 h 109"/>
                <a:gd name="T6" fmla="*/ 32 w 170"/>
                <a:gd name="T7" fmla="*/ 39 h 109"/>
                <a:gd name="T8" fmla="*/ 29 w 170"/>
                <a:gd name="T9" fmla="*/ 43 h 109"/>
                <a:gd name="T10" fmla="*/ 27 w 170"/>
                <a:gd name="T11" fmla="*/ 48 h 109"/>
                <a:gd name="T12" fmla="*/ 27 w 170"/>
                <a:gd name="T13" fmla="*/ 51 h 109"/>
                <a:gd name="T14" fmla="*/ 29 w 170"/>
                <a:gd name="T15" fmla="*/ 84 h 109"/>
                <a:gd name="T16" fmla="*/ 143 w 170"/>
                <a:gd name="T17" fmla="*/ 84 h 109"/>
                <a:gd name="T18" fmla="*/ 144 w 170"/>
                <a:gd name="T19" fmla="*/ 51 h 109"/>
                <a:gd name="T20" fmla="*/ 144 w 170"/>
                <a:gd name="T21" fmla="*/ 48 h 109"/>
                <a:gd name="T22" fmla="*/ 143 w 170"/>
                <a:gd name="T23" fmla="*/ 43 h 109"/>
                <a:gd name="T24" fmla="*/ 140 w 170"/>
                <a:gd name="T25" fmla="*/ 39 h 109"/>
                <a:gd name="T26" fmla="*/ 135 w 170"/>
                <a:gd name="T27" fmla="*/ 36 h 109"/>
                <a:gd name="T28" fmla="*/ 131 w 170"/>
                <a:gd name="T29" fmla="*/ 33 h 109"/>
                <a:gd name="T30" fmla="*/ 101 w 170"/>
                <a:gd name="T31" fmla="*/ 25 h 109"/>
                <a:gd name="T32" fmla="*/ 69 w 170"/>
                <a:gd name="T33" fmla="*/ 25 h 109"/>
                <a:gd name="T34" fmla="*/ 66 w 170"/>
                <a:gd name="T35" fmla="*/ 0 h 109"/>
                <a:gd name="T36" fmla="*/ 104 w 170"/>
                <a:gd name="T37" fmla="*/ 0 h 109"/>
                <a:gd name="T38" fmla="*/ 140 w 170"/>
                <a:gd name="T39" fmla="*/ 9 h 109"/>
                <a:gd name="T40" fmla="*/ 156 w 170"/>
                <a:gd name="T41" fmla="*/ 19 h 109"/>
                <a:gd name="T42" fmla="*/ 167 w 170"/>
                <a:gd name="T43" fmla="*/ 36 h 109"/>
                <a:gd name="T44" fmla="*/ 170 w 170"/>
                <a:gd name="T45" fmla="*/ 54 h 109"/>
                <a:gd name="T46" fmla="*/ 167 w 170"/>
                <a:gd name="T47" fmla="*/ 97 h 109"/>
                <a:gd name="T48" fmla="*/ 165 w 170"/>
                <a:gd name="T49" fmla="*/ 102 h 109"/>
                <a:gd name="T50" fmla="*/ 162 w 170"/>
                <a:gd name="T51" fmla="*/ 106 h 109"/>
                <a:gd name="T52" fmla="*/ 159 w 170"/>
                <a:gd name="T53" fmla="*/ 108 h 109"/>
                <a:gd name="T54" fmla="*/ 155 w 170"/>
                <a:gd name="T55" fmla="*/ 109 h 109"/>
                <a:gd name="T56" fmla="*/ 17 w 170"/>
                <a:gd name="T57" fmla="*/ 109 h 109"/>
                <a:gd name="T58" fmla="*/ 12 w 170"/>
                <a:gd name="T59" fmla="*/ 108 h 109"/>
                <a:gd name="T60" fmla="*/ 8 w 170"/>
                <a:gd name="T61" fmla="*/ 106 h 109"/>
                <a:gd name="T62" fmla="*/ 5 w 170"/>
                <a:gd name="T63" fmla="*/ 102 h 109"/>
                <a:gd name="T64" fmla="*/ 3 w 170"/>
                <a:gd name="T65" fmla="*/ 97 h 109"/>
                <a:gd name="T66" fmla="*/ 0 w 170"/>
                <a:gd name="T67" fmla="*/ 54 h 109"/>
                <a:gd name="T68" fmla="*/ 5 w 170"/>
                <a:gd name="T69" fmla="*/ 36 h 109"/>
                <a:gd name="T70" fmla="*/ 15 w 170"/>
                <a:gd name="T71" fmla="*/ 19 h 109"/>
                <a:gd name="T72" fmla="*/ 30 w 170"/>
                <a:gd name="T73" fmla="*/ 9 h 109"/>
                <a:gd name="T74" fmla="*/ 66 w 170"/>
                <a:gd name="T7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09">
                  <a:moveTo>
                    <a:pt x="69" y="25"/>
                  </a:moveTo>
                  <a:lnTo>
                    <a:pt x="39" y="33"/>
                  </a:lnTo>
                  <a:lnTo>
                    <a:pt x="35" y="36"/>
                  </a:lnTo>
                  <a:lnTo>
                    <a:pt x="32" y="39"/>
                  </a:lnTo>
                  <a:lnTo>
                    <a:pt x="29" y="43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9" y="84"/>
                  </a:lnTo>
                  <a:lnTo>
                    <a:pt x="143" y="84"/>
                  </a:lnTo>
                  <a:lnTo>
                    <a:pt x="144" y="51"/>
                  </a:lnTo>
                  <a:lnTo>
                    <a:pt x="144" y="48"/>
                  </a:lnTo>
                  <a:lnTo>
                    <a:pt x="143" y="43"/>
                  </a:lnTo>
                  <a:lnTo>
                    <a:pt x="140" y="39"/>
                  </a:lnTo>
                  <a:lnTo>
                    <a:pt x="135" y="36"/>
                  </a:lnTo>
                  <a:lnTo>
                    <a:pt x="131" y="33"/>
                  </a:lnTo>
                  <a:lnTo>
                    <a:pt x="101" y="25"/>
                  </a:lnTo>
                  <a:lnTo>
                    <a:pt x="69" y="25"/>
                  </a:lnTo>
                  <a:close/>
                  <a:moveTo>
                    <a:pt x="66" y="0"/>
                  </a:moveTo>
                  <a:lnTo>
                    <a:pt x="104" y="0"/>
                  </a:lnTo>
                  <a:lnTo>
                    <a:pt x="140" y="9"/>
                  </a:lnTo>
                  <a:lnTo>
                    <a:pt x="156" y="19"/>
                  </a:lnTo>
                  <a:lnTo>
                    <a:pt x="167" y="36"/>
                  </a:lnTo>
                  <a:lnTo>
                    <a:pt x="170" y="54"/>
                  </a:lnTo>
                  <a:lnTo>
                    <a:pt x="167" y="97"/>
                  </a:lnTo>
                  <a:lnTo>
                    <a:pt x="165" y="102"/>
                  </a:lnTo>
                  <a:lnTo>
                    <a:pt x="162" y="106"/>
                  </a:lnTo>
                  <a:lnTo>
                    <a:pt x="159" y="108"/>
                  </a:lnTo>
                  <a:lnTo>
                    <a:pt x="155" y="109"/>
                  </a:lnTo>
                  <a:lnTo>
                    <a:pt x="17" y="109"/>
                  </a:lnTo>
                  <a:lnTo>
                    <a:pt x="12" y="108"/>
                  </a:lnTo>
                  <a:lnTo>
                    <a:pt x="8" y="106"/>
                  </a:lnTo>
                  <a:lnTo>
                    <a:pt x="5" y="102"/>
                  </a:lnTo>
                  <a:lnTo>
                    <a:pt x="3" y="97"/>
                  </a:lnTo>
                  <a:lnTo>
                    <a:pt x="0" y="54"/>
                  </a:lnTo>
                  <a:lnTo>
                    <a:pt x="5" y="36"/>
                  </a:lnTo>
                  <a:lnTo>
                    <a:pt x="15" y="19"/>
                  </a:lnTo>
                  <a:lnTo>
                    <a:pt x="30" y="9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89" tIns="45694" rIns="91389" bIns="45694" numCol="1" anchor="t" anchorCtr="0" compatLnSpc="1">
              <a:prstTxWarp prst="textNoShape">
                <a:avLst/>
              </a:prstTxWarp>
            </a:bodyPr>
            <a:lstStyle/>
            <a:p>
              <a:pPr algn="r"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799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2" name="Freeform 6178">
              <a:extLst>
                <a:ext uri="{FF2B5EF4-FFF2-40B4-BE49-F238E27FC236}">
                  <a16:creationId xmlns:a16="http://schemas.microsoft.com/office/drawing/2014/main" id="{D3FA8850-0E5A-46A0-BD6F-0C17FF1B5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503" y="1690030"/>
              <a:ext cx="106694" cy="125959"/>
            </a:xfrm>
            <a:custGeom>
              <a:avLst/>
              <a:gdLst>
                <a:gd name="T0" fmla="*/ 6 w 72"/>
                <a:gd name="T1" fmla="*/ 0 h 85"/>
                <a:gd name="T2" fmla="*/ 6 w 72"/>
                <a:gd name="T3" fmla="*/ 0 h 85"/>
                <a:gd name="T4" fmla="*/ 29 w 72"/>
                <a:gd name="T5" fmla="*/ 1 h 85"/>
                <a:gd name="T6" fmla="*/ 50 w 72"/>
                <a:gd name="T7" fmla="*/ 7 h 85"/>
                <a:gd name="T8" fmla="*/ 62 w 72"/>
                <a:gd name="T9" fmla="*/ 16 h 85"/>
                <a:gd name="T10" fmla="*/ 69 w 72"/>
                <a:gd name="T11" fmla="*/ 28 h 85"/>
                <a:gd name="T12" fmla="*/ 72 w 72"/>
                <a:gd name="T13" fmla="*/ 42 h 85"/>
                <a:gd name="T14" fmla="*/ 69 w 72"/>
                <a:gd name="T15" fmla="*/ 79 h 85"/>
                <a:gd name="T16" fmla="*/ 69 w 72"/>
                <a:gd name="T17" fmla="*/ 82 h 85"/>
                <a:gd name="T18" fmla="*/ 66 w 72"/>
                <a:gd name="T19" fmla="*/ 85 h 85"/>
                <a:gd name="T20" fmla="*/ 63 w 72"/>
                <a:gd name="T21" fmla="*/ 85 h 85"/>
                <a:gd name="T22" fmla="*/ 9 w 72"/>
                <a:gd name="T23" fmla="*/ 85 h 85"/>
                <a:gd name="T24" fmla="*/ 5 w 72"/>
                <a:gd name="T25" fmla="*/ 85 h 85"/>
                <a:gd name="T26" fmla="*/ 3 w 72"/>
                <a:gd name="T27" fmla="*/ 82 h 85"/>
                <a:gd name="T28" fmla="*/ 2 w 72"/>
                <a:gd name="T29" fmla="*/ 79 h 85"/>
                <a:gd name="T30" fmla="*/ 3 w 72"/>
                <a:gd name="T31" fmla="*/ 76 h 85"/>
                <a:gd name="T32" fmla="*/ 5 w 72"/>
                <a:gd name="T33" fmla="*/ 73 h 85"/>
                <a:gd name="T34" fmla="*/ 9 w 72"/>
                <a:gd name="T35" fmla="*/ 73 h 85"/>
                <a:gd name="T36" fmla="*/ 57 w 72"/>
                <a:gd name="T37" fmla="*/ 73 h 85"/>
                <a:gd name="T38" fmla="*/ 59 w 72"/>
                <a:gd name="T39" fmla="*/ 40 h 85"/>
                <a:gd name="T40" fmla="*/ 59 w 72"/>
                <a:gd name="T41" fmla="*/ 36 h 85"/>
                <a:gd name="T42" fmla="*/ 57 w 72"/>
                <a:gd name="T43" fmla="*/ 31 h 85"/>
                <a:gd name="T44" fmla="*/ 54 w 72"/>
                <a:gd name="T45" fmla="*/ 27 h 85"/>
                <a:gd name="T46" fmla="*/ 50 w 72"/>
                <a:gd name="T47" fmla="*/ 22 h 85"/>
                <a:gd name="T48" fmla="*/ 45 w 72"/>
                <a:gd name="T49" fmla="*/ 19 h 85"/>
                <a:gd name="T50" fmla="*/ 26 w 72"/>
                <a:gd name="T51" fmla="*/ 15 h 85"/>
                <a:gd name="T52" fmla="*/ 6 w 72"/>
                <a:gd name="T53" fmla="*/ 13 h 85"/>
                <a:gd name="T54" fmla="*/ 3 w 72"/>
                <a:gd name="T55" fmla="*/ 12 h 85"/>
                <a:gd name="T56" fmla="*/ 0 w 72"/>
                <a:gd name="T57" fmla="*/ 9 h 85"/>
                <a:gd name="T58" fmla="*/ 0 w 72"/>
                <a:gd name="T59" fmla="*/ 6 h 85"/>
                <a:gd name="T60" fmla="*/ 0 w 72"/>
                <a:gd name="T61" fmla="*/ 3 h 85"/>
                <a:gd name="T62" fmla="*/ 3 w 72"/>
                <a:gd name="T63" fmla="*/ 1 h 85"/>
                <a:gd name="T64" fmla="*/ 6 w 72"/>
                <a:gd name="T6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85">
                  <a:moveTo>
                    <a:pt x="6" y="0"/>
                  </a:moveTo>
                  <a:lnTo>
                    <a:pt x="6" y="0"/>
                  </a:lnTo>
                  <a:lnTo>
                    <a:pt x="29" y="1"/>
                  </a:lnTo>
                  <a:lnTo>
                    <a:pt x="50" y="7"/>
                  </a:lnTo>
                  <a:lnTo>
                    <a:pt x="62" y="16"/>
                  </a:lnTo>
                  <a:lnTo>
                    <a:pt x="69" y="28"/>
                  </a:lnTo>
                  <a:lnTo>
                    <a:pt x="72" y="42"/>
                  </a:lnTo>
                  <a:lnTo>
                    <a:pt x="69" y="79"/>
                  </a:lnTo>
                  <a:lnTo>
                    <a:pt x="69" y="82"/>
                  </a:lnTo>
                  <a:lnTo>
                    <a:pt x="66" y="85"/>
                  </a:lnTo>
                  <a:lnTo>
                    <a:pt x="63" y="85"/>
                  </a:lnTo>
                  <a:lnTo>
                    <a:pt x="9" y="85"/>
                  </a:lnTo>
                  <a:lnTo>
                    <a:pt x="5" y="85"/>
                  </a:lnTo>
                  <a:lnTo>
                    <a:pt x="3" y="82"/>
                  </a:lnTo>
                  <a:lnTo>
                    <a:pt x="2" y="79"/>
                  </a:lnTo>
                  <a:lnTo>
                    <a:pt x="3" y="76"/>
                  </a:lnTo>
                  <a:lnTo>
                    <a:pt x="5" y="73"/>
                  </a:lnTo>
                  <a:lnTo>
                    <a:pt x="9" y="73"/>
                  </a:lnTo>
                  <a:lnTo>
                    <a:pt x="57" y="73"/>
                  </a:lnTo>
                  <a:lnTo>
                    <a:pt x="59" y="40"/>
                  </a:lnTo>
                  <a:lnTo>
                    <a:pt x="59" y="36"/>
                  </a:lnTo>
                  <a:lnTo>
                    <a:pt x="57" y="31"/>
                  </a:lnTo>
                  <a:lnTo>
                    <a:pt x="54" y="27"/>
                  </a:lnTo>
                  <a:lnTo>
                    <a:pt x="50" y="22"/>
                  </a:lnTo>
                  <a:lnTo>
                    <a:pt x="45" y="19"/>
                  </a:lnTo>
                  <a:lnTo>
                    <a:pt x="26" y="15"/>
                  </a:lnTo>
                  <a:lnTo>
                    <a:pt x="6" y="13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89" tIns="45694" rIns="91389" bIns="45694" numCol="1" anchor="t" anchorCtr="0" compatLnSpc="1">
              <a:prstTxWarp prst="textNoShape">
                <a:avLst/>
              </a:prstTxWarp>
            </a:bodyPr>
            <a:lstStyle/>
            <a:p>
              <a:pPr algn="r"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799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" name="Freeform 6179">
              <a:extLst>
                <a:ext uri="{FF2B5EF4-FFF2-40B4-BE49-F238E27FC236}">
                  <a16:creationId xmlns:a16="http://schemas.microsoft.com/office/drawing/2014/main" id="{74F7EA7F-0C0D-41D6-832E-1E81C5E571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8238" y="1553699"/>
              <a:ext cx="102249" cy="115586"/>
            </a:xfrm>
            <a:custGeom>
              <a:avLst/>
              <a:gdLst>
                <a:gd name="T0" fmla="*/ 34 w 69"/>
                <a:gd name="T1" fmla="*/ 13 h 78"/>
                <a:gd name="T2" fmla="*/ 24 w 69"/>
                <a:gd name="T3" fmla="*/ 16 h 78"/>
                <a:gd name="T4" fmla="*/ 16 w 69"/>
                <a:gd name="T5" fmla="*/ 25 h 78"/>
                <a:gd name="T6" fmla="*/ 13 w 69"/>
                <a:gd name="T7" fmla="*/ 39 h 78"/>
                <a:gd name="T8" fmla="*/ 16 w 69"/>
                <a:gd name="T9" fmla="*/ 52 h 78"/>
                <a:gd name="T10" fmla="*/ 24 w 69"/>
                <a:gd name="T11" fmla="*/ 61 h 78"/>
                <a:gd name="T12" fmla="*/ 34 w 69"/>
                <a:gd name="T13" fmla="*/ 64 h 78"/>
                <a:gd name="T14" fmla="*/ 45 w 69"/>
                <a:gd name="T15" fmla="*/ 61 h 78"/>
                <a:gd name="T16" fmla="*/ 52 w 69"/>
                <a:gd name="T17" fmla="*/ 52 h 78"/>
                <a:gd name="T18" fmla="*/ 55 w 69"/>
                <a:gd name="T19" fmla="*/ 39 h 78"/>
                <a:gd name="T20" fmla="*/ 52 w 69"/>
                <a:gd name="T21" fmla="*/ 25 h 78"/>
                <a:gd name="T22" fmla="*/ 45 w 69"/>
                <a:gd name="T23" fmla="*/ 16 h 78"/>
                <a:gd name="T24" fmla="*/ 34 w 69"/>
                <a:gd name="T25" fmla="*/ 13 h 78"/>
                <a:gd name="T26" fmla="*/ 34 w 69"/>
                <a:gd name="T27" fmla="*/ 0 h 78"/>
                <a:gd name="T28" fmla="*/ 48 w 69"/>
                <a:gd name="T29" fmla="*/ 3 h 78"/>
                <a:gd name="T30" fmla="*/ 58 w 69"/>
                <a:gd name="T31" fmla="*/ 12 h 78"/>
                <a:gd name="T32" fmla="*/ 66 w 69"/>
                <a:gd name="T33" fmla="*/ 24 h 78"/>
                <a:gd name="T34" fmla="*/ 69 w 69"/>
                <a:gd name="T35" fmla="*/ 39 h 78"/>
                <a:gd name="T36" fmla="*/ 66 w 69"/>
                <a:gd name="T37" fmla="*/ 54 h 78"/>
                <a:gd name="T38" fmla="*/ 58 w 69"/>
                <a:gd name="T39" fmla="*/ 66 h 78"/>
                <a:gd name="T40" fmla="*/ 48 w 69"/>
                <a:gd name="T41" fmla="*/ 75 h 78"/>
                <a:gd name="T42" fmla="*/ 34 w 69"/>
                <a:gd name="T43" fmla="*/ 78 h 78"/>
                <a:gd name="T44" fmla="*/ 21 w 69"/>
                <a:gd name="T45" fmla="*/ 75 h 78"/>
                <a:gd name="T46" fmla="*/ 10 w 69"/>
                <a:gd name="T47" fmla="*/ 66 h 78"/>
                <a:gd name="T48" fmla="*/ 3 w 69"/>
                <a:gd name="T49" fmla="*/ 54 h 78"/>
                <a:gd name="T50" fmla="*/ 0 w 69"/>
                <a:gd name="T51" fmla="*/ 39 h 78"/>
                <a:gd name="T52" fmla="*/ 3 w 69"/>
                <a:gd name="T53" fmla="*/ 24 h 78"/>
                <a:gd name="T54" fmla="*/ 10 w 69"/>
                <a:gd name="T55" fmla="*/ 12 h 78"/>
                <a:gd name="T56" fmla="*/ 21 w 69"/>
                <a:gd name="T57" fmla="*/ 3 h 78"/>
                <a:gd name="T58" fmla="*/ 34 w 69"/>
                <a:gd name="T5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8">
                  <a:moveTo>
                    <a:pt x="34" y="13"/>
                  </a:moveTo>
                  <a:lnTo>
                    <a:pt x="24" y="16"/>
                  </a:lnTo>
                  <a:lnTo>
                    <a:pt x="16" y="25"/>
                  </a:lnTo>
                  <a:lnTo>
                    <a:pt x="13" y="39"/>
                  </a:lnTo>
                  <a:lnTo>
                    <a:pt x="16" y="52"/>
                  </a:lnTo>
                  <a:lnTo>
                    <a:pt x="24" y="61"/>
                  </a:lnTo>
                  <a:lnTo>
                    <a:pt x="34" y="64"/>
                  </a:lnTo>
                  <a:lnTo>
                    <a:pt x="45" y="61"/>
                  </a:lnTo>
                  <a:lnTo>
                    <a:pt x="52" y="52"/>
                  </a:lnTo>
                  <a:lnTo>
                    <a:pt x="55" y="39"/>
                  </a:lnTo>
                  <a:lnTo>
                    <a:pt x="52" y="25"/>
                  </a:lnTo>
                  <a:lnTo>
                    <a:pt x="45" y="16"/>
                  </a:lnTo>
                  <a:lnTo>
                    <a:pt x="34" y="13"/>
                  </a:lnTo>
                  <a:close/>
                  <a:moveTo>
                    <a:pt x="34" y="0"/>
                  </a:moveTo>
                  <a:lnTo>
                    <a:pt x="48" y="3"/>
                  </a:lnTo>
                  <a:lnTo>
                    <a:pt x="58" y="12"/>
                  </a:lnTo>
                  <a:lnTo>
                    <a:pt x="66" y="24"/>
                  </a:lnTo>
                  <a:lnTo>
                    <a:pt x="69" y="39"/>
                  </a:lnTo>
                  <a:lnTo>
                    <a:pt x="66" y="54"/>
                  </a:lnTo>
                  <a:lnTo>
                    <a:pt x="58" y="66"/>
                  </a:lnTo>
                  <a:lnTo>
                    <a:pt x="48" y="75"/>
                  </a:lnTo>
                  <a:lnTo>
                    <a:pt x="34" y="78"/>
                  </a:lnTo>
                  <a:lnTo>
                    <a:pt x="21" y="75"/>
                  </a:lnTo>
                  <a:lnTo>
                    <a:pt x="10" y="66"/>
                  </a:lnTo>
                  <a:lnTo>
                    <a:pt x="3" y="54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0" y="12"/>
                  </a:lnTo>
                  <a:lnTo>
                    <a:pt x="21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89" tIns="45694" rIns="91389" bIns="45694" numCol="1" anchor="t" anchorCtr="0" compatLnSpc="1">
              <a:prstTxWarp prst="textNoShape">
                <a:avLst/>
              </a:prstTxWarp>
            </a:bodyPr>
            <a:lstStyle/>
            <a:p>
              <a:pPr algn="r"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799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" name="Freeform 6180">
              <a:extLst>
                <a:ext uri="{FF2B5EF4-FFF2-40B4-BE49-F238E27FC236}">
                  <a16:creationId xmlns:a16="http://schemas.microsoft.com/office/drawing/2014/main" id="{FCC97596-6570-4D6C-93F5-674039261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036" y="1690030"/>
              <a:ext cx="108177" cy="125959"/>
            </a:xfrm>
            <a:custGeom>
              <a:avLst/>
              <a:gdLst>
                <a:gd name="T0" fmla="*/ 66 w 73"/>
                <a:gd name="T1" fmla="*/ 0 h 85"/>
                <a:gd name="T2" fmla="*/ 70 w 73"/>
                <a:gd name="T3" fmla="*/ 1 h 85"/>
                <a:gd name="T4" fmla="*/ 72 w 73"/>
                <a:gd name="T5" fmla="*/ 3 h 85"/>
                <a:gd name="T6" fmla="*/ 73 w 73"/>
                <a:gd name="T7" fmla="*/ 6 h 85"/>
                <a:gd name="T8" fmla="*/ 72 w 73"/>
                <a:gd name="T9" fmla="*/ 9 h 85"/>
                <a:gd name="T10" fmla="*/ 70 w 73"/>
                <a:gd name="T11" fmla="*/ 12 h 85"/>
                <a:gd name="T12" fmla="*/ 66 w 73"/>
                <a:gd name="T13" fmla="*/ 13 h 85"/>
                <a:gd name="T14" fmla="*/ 46 w 73"/>
                <a:gd name="T15" fmla="*/ 15 h 85"/>
                <a:gd name="T16" fmla="*/ 28 w 73"/>
                <a:gd name="T17" fmla="*/ 19 h 85"/>
                <a:gd name="T18" fmla="*/ 22 w 73"/>
                <a:gd name="T19" fmla="*/ 22 h 85"/>
                <a:gd name="T20" fmla="*/ 19 w 73"/>
                <a:gd name="T21" fmla="*/ 27 h 85"/>
                <a:gd name="T22" fmla="*/ 16 w 73"/>
                <a:gd name="T23" fmla="*/ 31 h 85"/>
                <a:gd name="T24" fmla="*/ 13 w 73"/>
                <a:gd name="T25" fmla="*/ 36 h 85"/>
                <a:gd name="T26" fmla="*/ 13 w 73"/>
                <a:gd name="T27" fmla="*/ 40 h 85"/>
                <a:gd name="T28" fmla="*/ 15 w 73"/>
                <a:gd name="T29" fmla="*/ 73 h 85"/>
                <a:gd name="T30" fmla="*/ 64 w 73"/>
                <a:gd name="T31" fmla="*/ 73 h 85"/>
                <a:gd name="T32" fmla="*/ 67 w 73"/>
                <a:gd name="T33" fmla="*/ 73 h 85"/>
                <a:gd name="T34" fmla="*/ 70 w 73"/>
                <a:gd name="T35" fmla="*/ 76 h 85"/>
                <a:gd name="T36" fmla="*/ 70 w 73"/>
                <a:gd name="T37" fmla="*/ 79 h 85"/>
                <a:gd name="T38" fmla="*/ 70 w 73"/>
                <a:gd name="T39" fmla="*/ 82 h 85"/>
                <a:gd name="T40" fmla="*/ 67 w 73"/>
                <a:gd name="T41" fmla="*/ 85 h 85"/>
                <a:gd name="T42" fmla="*/ 64 w 73"/>
                <a:gd name="T43" fmla="*/ 85 h 85"/>
                <a:gd name="T44" fmla="*/ 9 w 73"/>
                <a:gd name="T45" fmla="*/ 85 h 85"/>
                <a:gd name="T46" fmla="*/ 6 w 73"/>
                <a:gd name="T47" fmla="*/ 85 h 85"/>
                <a:gd name="T48" fmla="*/ 4 w 73"/>
                <a:gd name="T49" fmla="*/ 82 h 85"/>
                <a:gd name="T50" fmla="*/ 3 w 73"/>
                <a:gd name="T51" fmla="*/ 79 h 85"/>
                <a:gd name="T52" fmla="*/ 0 w 73"/>
                <a:gd name="T53" fmla="*/ 42 h 85"/>
                <a:gd name="T54" fmla="*/ 3 w 73"/>
                <a:gd name="T55" fmla="*/ 28 h 85"/>
                <a:gd name="T56" fmla="*/ 12 w 73"/>
                <a:gd name="T57" fmla="*/ 16 h 85"/>
                <a:gd name="T58" fmla="*/ 24 w 73"/>
                <a:gd name="T59" fmla="*/ 7 h 85"/>
                <a:gd name="T60" fmla="*/ 45 w 73"/>
                <a:gd name="T61" fmla="*/ 1 h 85"/>
                <a:gd name="T62" fmla="*/ 66 w 73"/>
                <a:gd name="T6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85">
                  <a:moveTo>
                    <a:pt x="66" y="0"/>
                  </a:moveTo>
                  <a:lnTo>
                    <a:pt x="70" y="1"/>
                  </a:lnTo>
                  <a:lnTo>
                    <a:pt x="72" y="3"/>
                  </a:lnTo>
                  <a:lnTo>
                    <a:pt x="73" y="6"/>
                  </a:lnTo>
                  <a:lnTo>
                    <a:pt x="72" y="9"/>
                  </a:lnTo>
                  <a:lnTo>
                    <a:pt x="70" y="12"/>
                  </a:lnTo>
                  <a:lnTo>
                    <a:pt x="66" y="13"/>
                  </a:lnTo>
                  <a:lnTo>
                    <a:pt x="46" y="15"/>
                  </a:lnTo>
                  <a:lnTo>
                    <a:pt x="28" y="19"/>
                  </a:lnTo>
                  <a:lnTo>
                    <a:pt x="22" y="22"/>
                  </a:lnTo>
                  <a:lnTo>
                    <a:pt x="19" y="27"/>
                  </a:lnTo>
                  <a:lnTo>
                    <a:pt x="16" y="31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5" y="73"/>
                  </a:lnTo>
                  <a:lnTo>
                    <a:pt x="64" y="73"/>
                  </a:lnTo>
                  <a:lnTo>
                    <a:pt x="67" y="73"/>
                  </a:lnTo>
                  <a:lnTo>
                    <a:pt x="70" y="76"/>
                  </a:lnTo>
                  <a:lnTo>
                    <a:pt x="70" y="79"/>
                  </a:lnTo>
                  <a:lnTo>
                    <a:pt x="70" y="82"/>
                  </a:lnTo>
                  <a:lnTo>
                    <a:pt x="67" y="85"/>
                  </a:lnTo>
                  <a:lnTo>
                    <a:pt x="64" y="85"/>
                  </a:lnTo>
                  <a:lnTo>
                    <a:pt x="9" y="85"/>
                  </a:lnTo>
                  <a:lnTo>
                    <a:pt x="6" y="85"/>
                  </a:lnTo>
                  <a:lnTo>
                    <a:pt x="4" y="82"/>
                  </a:lnTo>
                  <a:lnTo>
                    <a:pt x="3" y="79"/>
                  </a:lnTo>
                  <a:lnTo>
                    <a:pt x="0" y="42"/>
                  </a:lnTo>
                  <a:lnTo>
                    <a:pt x="3" y="28"/>
                  </a:lnTo>
                  <a:lnTo>
                    <a:pt x="12" y="16"/>
                  </a:lnTo>
                  <a:lnTo>
                    <a:pt x="24" y="7"/>
                  </a:lnTo>
                  <a:lnTo>
                    <a:pt x="45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89" tIns="45694" rIns="91389" bIns="45694" numCol="1" anchor="t" anchorCtr="0" compatLnSpc="1">
              <a:prstTxWarp prst="textNoShape">
                <a:avLst/>
              </a:prstTxWarp>
            </a:bodyPr>
            <a:lstStyle/>
            <a:p>
              <a:pPr algn="r"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799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" name="Freeform 6181">
              <a:extLst>
                <a:ext uri="{FF2B5EF4-FFF2-40B4-BE49-F238E27FC236}">
                  <a16:creationId xmlns:a16="http://schemas.microsoft.com/office/drawing/2014/main" id="{3242D99B-A575-45A1-8654-8349FC0809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3710" y="1553699"/>
              <a:ext cx="99285" cy="115586"/>
            </a:xfrm>
            <a:custGeom>
              <a:avLst/>
              <a:gdLst>
                <a:gd name="T0" fmla="*/ 34 w 67"/>
                <a:gd name="T1" fmla="*/ 13 h 78"/>
                <a:gd name="T2" fmla="*/ 22 w 67"/>
                <a:gd name="T3" fmla="*/ 16 h 78"/>
                <a:gd name="T4" fmla="*/ 15 w 67"/>
                <a:gd name="T5" fmla="*/ 25 h 78"/>
                <a:gd name="T6" fmla="*/ 12 w 67"/>
                <a:gd name="T7" fmla="*/ 39 h 78"/>
                <a:gd name="T8" fmla="*/ 15 w 67"/>
                <a:gd name="T9" fmla="*/ 52 h 78"/>
                <a:gd name="T10" fmla="*/ 22 w 67"/>
                <a:gd name="T11" fmla="*/ 61 h 78"/>
                <a:gd name="T12" fmla="*/ 34 w 67"/>
                <a:gd name="T13" fmla="*/ 64 h 78"/>
                <a:gd name="T14" fmla="*/ 45 w 67"/>
                <a:gd name="T15" fmla="*/ 61 h 78"/>
                <a:gd name="T16" fmla="*/ 52 w 67"/>
                <a:gd name="T17" fmla="*/ 52 h 78"/>
                <a:gd name="T18" fmla="*/ 55 w 67"/>
                <a:gd name="T19" fmla="*/ 39 h 78"/>
                <a:gd name="T20" fmla="*/ 52 w 67"/>
                <a:gd name="T21" fmla="*/ 25 h 78"/>
                <a:gd name="T22" fmla="*/ 45 w 67"/>
                <a:gd name="T23" fmla="*/ 16 h 78"/>
                <a:gd name="T24" fmla="*/ 34 w 67"/>
                <a:gd name="T25" fmla="*/ 13 h 78"/>
                <a:gd name="T26" fmla="*/ 34 w 67"/>
                <a:gd name="T27" fmla="*/ 0 h 78"/>
                <a:gd name="T28" fmla="*/ 46 w 67"/>
                <a:gd name="T29" fmla="*/ 3 h 78"/>
                <a:gd name="T30" fmla="*/ 58 w 67"/>
                <a:gd name="T31" fmla="*/ 12 h 78"/>
                <a:gd name="T32" fmla="*/ 66 w 67"/>
                <a:gd name="T33" fmla="*/ 24 h 78"/>
                <a:gd name="T34" fmla="*/ 67 w 67"/>
                <a:gd name="T35" fmla="*/ 39 h 78"/>
                <a:gd name="T36" fmla="*/ 66 w 67"/>
                <a:gd name="T37" fmla="*/ 54 h 78"/>
                <a:gd name="T38" fmla="*/ 58 w 67"/>
                <a:gd name="T39" fmla="*/ 66 h 78"/>
                <a:gd name="T40" fmla="*/ 46 w 67"/>
                <a:gd name="T41" fmla="*/ 75 h 78"/>
                <a:gd name="T42" fmla="*/ 34 w 67"/>
                <a:gd name="T43" fmla="*/ 78 h 78"/>
                <a:gd name="T44" fmla="*/ 21 w 67"/>
                <a:gd name="T45" fmla="*/ 75 h 78"/>
                <a:gd name="T46" fmla="*/ 9 w 67"/>
                <a:gd name="T47" fmla="*/ 66 h 78"/>
                <a:gd name="T48" fmla="*/ 3 w 67"/>
                <a:gd name="T49" fmla="*/ 54 h 78"/>
                <a:gd name="T50" fmla="*/ 0 w 67"/>
                <a:gd name="T51" fmla="*/ 39 h 78"/>
                <a:gd name="T52" fmla="*/ 3 w 67"/>
                <a:gd name="T53" fmla="*/ 24 h 78"/>
                <a:gd name="T54" fmla="*/ 9 w 67"/>
                <a:gd name="T55" fmla="*/ 12 h 78"/>
                <a:gd name="T56" fmla="*/ 21 w 67"/>
                <a:gd name="T57" fmla="*/ 3 h 78"/>
                <a:gd name="T58" fmla="*/ 34 w 67"/>
                <a:gd name="T5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78">
                  <a:moveTo>
                    <a:pt x="34" y="13"/>
                  </a:moveTo>
                  <a:lnTo>
                    <a:pt x="22" y="16"/>
                  </a:lnTo>
                  <a:lnTo>
                    <a:pt x="15" y="25"/>
                  </a:lnTo>
                  <a:lnTo>
                    <a:pt x="12" y="39"/>
                  </a:lnTo>
                  <a:lnTo>
                    <a:pt x="15" y="52"/>
                  </a:lnTo>
                  <a:lnTo>
                    <a:pt x="22" y="61"/>
                  </a:lnTo>
                  <a:lnTo>
                    <a:pt x="34" y="64"/>
                  </a:lnTo>
                  <a:lnTo>
                    <a:pt x="45" y="61"/>
                  </a:lnTo>
                  <a:lnTo>
                    <a:pt x="52" y="52"/>
                  </a:lnTo>
                  <a:lnTo>
                    <a:pt x="55" y="39"/>
                  </a:lnTo>
                  <a:lnTo>
                    <a:pt x="52" y="25"/>
                  </a:lnTo>
                  <a:lnTo>
                    <a:pt x="45" y="16"/>
                  </a:lnTo>
                  <a:lnTo>
                    <a:pt x="34" y="13"/>
                  </a:lnTo>
                  <a:close/>
                  <a:moveTo>
                    <a:pt x="34" y="0"/>
                  </a:moveTo>
                  <a:lnTo>
                    <a:pt x="46" y="3"/>
                  </a:lnTo>
                  <a:lnTo>
                    <a:pt x="58" y="12"/>
                  </a:lnTo>
                  <a:lnTo>
                    <a:pt x="66" y="24"/>
                  </a:lnTo>
                  <a:lnTo>
                    <a:pt x="67" y="39"/>
                  </a:lnTo>
                  <a:lnTo>
                    <a:pt x="66" y="54"/>
                  </a:lnTo>
                  <a:lnTo>
                    <a:pt x="58" y="66"/>
                  </a:lnTo>
                  <a:lnTo>
                    <a:pt x="46" y="75"/>
                  </a:lnTo>
                  <a:lnTo>
                    <a:pt x="34" y="78"/>
                  </a:lnTo>
                  <a:lnTo>
                    <a:pt x="21" y="75"/>
                  </a:lnTo>
                  <a:lnTo>
                    <a:pt x="9" y="66"/>
                  </a:lnTo>
                  <a:lnTo>
                    <a:pt x="3" y="54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9" y="12"/>
                  </a:lnTo>
                  <a:lnTo>
                    <a:pt x="21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89" tIns="45694" rIns="91389" bIns="45694" numCol="1" anchor="t" anchorCtr="0" compatLnSpc="1">
              <a:prstTxWarp prst="textNoShape">
                <a:avLst/>
              </a:prstTxWarp>
            </a:bodyPr>
            <a:lstStyle/>
            <a:p>
              <a:pPr algn="r"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799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6" name="Retângulo de cantos arredondados 27">
            <a:extLst>
              <a:ext uri="{FF2B5EF4-FFF2-40B4-BE49-F238E27FC236}">
                <a16:creationId xmlns:a16="http://schemas.microsoft.com/office/drawing/2014/main" id="{9EEEC68C-D3CC-45FC-9AC9-304D2EED36CE}"/>
              </a:ext>
            </a:extLst>
          </p:cNvPr>
          <p:cNvSpPr/>
          <p:nvPr/>
        </p:nvSpPr>
        <p:spPr bwMode="auto">
          <a:xfrm flipH="1">
            <a:off x="3707904" y="2996952"/>
            <a:ext cx="1364179" cy="156218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100" b="1" dirty="0"/>
              <a:t>3.Elaboração de projeto arquitetônico e complementares</a:t>
            </a:r>
          </a:p>
        </p:txBody>
      </p:sp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E0A793AF-B511-4F07-A687-41AA77476588}"/>
              </a:ext>
            </a:extLst>
          </p:cNvPr>
          <p:cNvSpPr/>
          <p:nvPr/>
        </p:nvSpPr>
        <p:spPr bwMode="auto">
          <a:xfrm>
            <a:off x="5072083" y="3575637"/>
            <a:ext cx="360362" cy="40481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pSp>
        <p:nvGrpSpPr>
          <p:cNvPr id="38" name="Group 352">
            <a:extLst>
              <a:ext uri="{FF2B5EF4-FFF2-40B4-BE49-F238E27FC236}">
                <a16:creationId xmlns:a16="http://schemas.microsoft.com/office/drawing/2014/main" id="{3B1F3684-BD74-416A-A1A4-3207A9068E7C}"/>
              </a:ext>
            </a:extLst>
          </p:cNvPr>
          <p:cNvGrpSpPr/>
          <p:nvPr/>
        </p:nvGrpSpPr>
        <p:grpSpPr>
          <a:xfrm>
            <a:off x="4168630" y="2387529"/>
            <a:ext cx="610027" cy="622777"/>
            <a:chOff x="163513" y="1947863"/>
            <a:chExt cx="987425" cy="10080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FFEEBE34-C959-4C70-8753-C811EE74A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88" y="2079626"/>
              <a:ext cx="7620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0194269A-E9AD-41C0-8496-B1B26101D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1" y="2079626"/>
              <a:ext cx="7620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id="{BA969FFC-2DA7-4FB6-AF9B-EFED2DA85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88" y="2362201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id="{753C7F8E-6429-4093-9474-1160A3C10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1" y="2362201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id="{B6ADF46B-AF0C-4B15-BE8C-8A0A4E86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88" y="2646363"/>
              <a:ext cx="7620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id="{A46E1C88-7116-42D3-AB95-67AB6C181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1" y="2646363"/>
              <a:ext cx="7620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8F9842F3-491D-464C-9621-32341B95A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3" y="1947863"/>
              <a:ext cx="822325" cy="911225"/>
            </a:xfrm>
            <a:custGeom>
              <a:avLst/>
              <a:gdLst>
                <a:gd name="T0" fmla="*/ 14 w 194"/>
                <a:gd name="T1" fmla="*/ 187 h 215"/>
                <a:gd name="T2" fmla="*/ 14 w 194"/>
                <a:gd name="T3" fmla="*/ 148 h 215"/>
                <a:gd name="T4" fmla="*/ 120 w 194"/>
                <a:gd name="T5" fmla="*/ 148 h 215"/>
                <a:gd name="T6" fmla="*/ 128 w 194"/>
                <a:gd name="T7" fmla="*/ 134 h 215"/>
                <a:gd name="T8" fmla="*/ 14 w 194"/>
                <a:gd name="T9" fmla="*/ 134 h 215"/>
                <a:gd name="T10" fmla="*/ 14 w 194"/>
                <a:gd name="T11" fmla="*/ 81 h 215"/>
                <a:gd name="T12" fmla="*/ 160 w 194"/>
                <a:gd name="T13" fmla="*/ 81 h 215"/>
                <a:gd name="T14" fmla="*/ 168 w 194"/>
                <a:gd name="T15" fmla="*/ 67 h 215"/>
                <a:gd name="T16" fmla="*/ 169 w 194"/>
                <a:gd name="T17" fmla="*/ 67 h 215"/>
                <a:gd name="T18" fmla="*/ 14 w 194"/>
                <a:gd name="T19" fmla="*/ 67 h 215"/>
                <a:gd name="T20" fmla="*/ 14 w 194"/>
                <a:gd name="T21" fmla="*/ 28 h 215"/>
                <a:gd name="T22" fmla="*/ 28 w 194"/>
                <a:gd name="T23" fmla="*/ 14 h 215"/>
                <a:gd name="T24" fmla="*/ 166 w 194"/>
                <a:gd name="T25" fmla="*/ 14 h 215"/>
                <a:gd name="T26" fmla="*/ 180 w 194"/>
                <a:gd name="T27" fmla="*/ 28 h 215"/>
                <a:gd name="T28" fmla="*/ 180 w 194"/>
                <a:gd name="T29" fmla="*/ 58 h 215"/>
                <a:gd name="T30" fmla="*/ 194 w 194"/>
                <a:gd name="T31" fmla="*/ 66 h 215"/>
                <a:gd name="T32" fmla="*/ 194 w 194"/>
                <a:gd name="T33" fmla="*/ 28 h 215"/>
                <a:gd name="T34" fmla="*/ 166 w 194"/>
                <a:gd name="T35" fmla="*/ 0 h 215"/>
                <a:gd name="T36" fmla="*/ 28 w 194"/>
                <a:gd name="T37" fmla="*/ 0 h 215"/>
                <a:gd name="T38" fmla="*/ 0 w 194"/>
                <a:gd name="T39" fmla="*/ 28 h 215"/>
                <a:gd name="T40" fmla="*/ 0 w 194"/>
                <a:gd name="T41" fmla="*/ 187 h 215"/>
                <a:gd name="T42" fmla="*/ 28 w 194"/>
                <a:gd name="T43" fmla="*/ 215 h 215"/>
                <a:gd name="T44" fmla="*/ 102 w 194"/>
                <a:gd name="T45" fmla="*/ 215 h 215"/>
                <a:gd name="T46" fmla="*/ 103 w 194"/>
                <a:gd name="T47" fmla="*/ 201 h 215"/>
                <a:gd name="T48" fmla="*/ 28 w 194"/>
                <a:gd name="T49" fmla="*/ 201 h 215"/>
                <a:gd name="T50" fmla="*/ 14 w 194"/>
                <a:gd name="T51" fmla="*/ 18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215">
                  <a:moveTo>
                    <a:pt x="14" y="187"/>
                  </a:moveTo>
                  <a:cubicBezTo>
                    <a:pt x="14" y="148"/>
                    <a:pt x="14" y="148"/>
                    <a:pt x="14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8" y="134"/>
                    <a:pt x="128" y="134"/>
                    <a:pt x="128" y="13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60" y="81"/>
                    <a:pt x="160" y="81"/>
                    <a:pt x="160" y="81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68" y="67"/>
                    <a:pt x="169" y="67"/>
                    <a:pt x="169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0"/>
                    <a:pt x="21" y="14"/>
                    <a:pt x="28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74" y="14"/>
                    <a:pt x="180" y="20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94" y="66"/>
                    <a:pt x="194" y="66"/>
                    <a:pt x="194" y="66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12"/>
                    <a:pt x="181" y="0"/>
                    <a:pt x="16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02"/>
                    <a:pt x="13" y="215"/>
                    <a:pt x="28" y="215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3" y="201"/>
                    <a:pt x="103" y="201"/>
                    <a:pt x="103" y="201"/>
                  </a:cubicBezTo>
                  <a:cubicBezTo>
                    <a:pt x="28" y="201"/>
                    <a:pt x="28" y="201"/>
                    <a:pt x="28" y="201"/>
                  </a:cubicBezTo>
                  <a:cubicBezTo>
                    <a:pt x="21" y="201"/>
                    <a:pt x="14" y="194"/>
                    <a:pt x="14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1FD4EF8A-FD71-4391-A719-5EF740A0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2265363"/>
              <a:ext cx="504825" cy="690563"/>
            </a:xfrm>
            <a:custGeom>
              <a:avLst/>
              <a:gdLst>
                <a:gd name="T0" fmla="*/ 71 w 119"/>
                <a:gd name="T1" fmla="*/ 19 h 163"/>
                <a:gd name="T2" fmla="*/ 112 w 119"/>
                <a:gd name="T3" fmla="*/ 44 h 163"/>
                <a:gd name="T4" fmla="*/ 119 w 119"/>
                <a:gd name="T5" fmla="*/ 32 h 163"/>
                <a:gd name="T6" fmla="*/ 67 w 119"/>
                <a:gd name="T7" fmla="*/ 0 h 163"/>
                <a:gd name="T8" fmla="*/ 67 w 119"/>
                <a:gd name="T9" fmla="*/ 0 h 163"/>
                <a:gd name="T10" fmla="*/ 8 w 119"/>
                <a:gd name="T11" fmla="*/ 98 h 163"/>
                <a:gd name="T12" fmla="*/ 7 w 119"/>
                <a:gd name="T13" fmla="*/ 101 h 163"/>
                <a:gd name="T14" fmla="*/ 0 w 119"/>
                <a:gd name="T15" fmla="*/ 156 h 163"/>
                <a:gd name="T16" fmla="*/ 4 w 119"/>
                <a:gd name="T17" fmla="*/ 162 h 163"/>
                <a:gd name="T18" fmla="*/ 7 w 119"/>
                <a:gd name="T19" fmla="*/ 163 h 163"/>
                <a:gd name="T20" fmla="*/ 11 w 119"/>
                <a:gd name="T21" fmla="*/ 162 h 163"/>
                <a:gd name="T22" fmla="*/ 57 w 119"/>
                <a:gd name="T23" fmla="*/ 133 h 163"/>
                <a:gd name="T24" fmla="*/ 59 w 119"/>
                <a:gd name="T25" fmla="*/ 131 h 163"/>
                <a:gd name="T26" fmla="*/ 103 w 119"/>
                <a:gd name="T27" fmla="*/ 58 h 163"/>
                <a:gd name="T28" fmla="*/ 91 w 119"/>
                <a:gd name="T29" fmla="*/ 50 h 163"/>
                <a:gd name="T30" fmla="*/ 55 w 119"/>
                <a:gd name="T31" fmla="*/ 111 h 163"/>
                <a:gd name="T32" fmla="*/ 27 w 119"/>
                <a:gd name="T33" fmla="*/ 93 h 163"/>
                <a:gd name="T34" fmla="*/ 71 w 119"/>
                <a:gd name="T35" fmla="*/ 19 h 163"/>
                <a:gd name="T36" fmla="*/ 17 w 119"/>
                <a:gd name="T37" fmla="*/ 133 h 163"/>
                <a:gd name="T38" fmla="*/ 20 w 119"/>
                <a:gd name="T39" fmla="*/ 106 h 163"/>
                <a:gd name="T40" fmla="*/ 48 w 119"/>
                <a:gd name="T41" fmla="*/ 123 h 163"/>
                <a:gd name="T42" fmla="*/ 24 w 119"/>
                <a:gd name="T43" fmla="*/ 137 h 163"/>
                <a:gd name="T44" fmla="*/ 17 w 119"/>
                <a:gd name="T45" fmla="*/ 13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63">
                  <a:moveTo>
                    <a:pt x="71" y="19"/>
                  </a:moveTo>
                  <a:cubicBezTo>
                    <a:pt x="112" y="44"/>
                    <a:pt x="112" y="44"/>
                    <a:pt x="112" y="44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99"/>
                    <a:pt x="7" y="100"/>
                    <a:pt x="7" y="101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8"/>
                    <a:pt x="1" y="161"/>
                    <a:pt x="4" y="162"/>
                  </a:cubicBezTo>
                  <a:cubicBezTo>
                    <a:pt x="5" y="163"/>
                    <a:pt x="6" y="163"/>
                    <a:pt x="7" y="163"/>
                  </a:cubicBezTo>
                  <a:cubicBezTo>
                    <a:pt x="9" y="163"/>
                    <a:pt x="10" y="163"/>
                    <a:pt x="11" y="162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8" y="133"/>
                    <a:pt x="59" y="132"/>
                    <a:pt x="59" y="131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27" y="93"/>
                    <a:pt x="27" y="93"/>
                    <a:pt x="27" y="93"/>
                  </a:cubicBezTo>
                  <a:lnTo>
                    <a:pt x="71" y="19"/>
                  </a:lnTo>
                  <a:close/>
                  <a:moveTo>
                    <a:pt x="17" y="133"/>
                  </a:moveTo>
                  <a:cubicBezTo>
                    <a:pt x="20" y="106"/>
                    <a:pt x="20" y="106"/>
                    <a:pt x="20" y="106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24" y="137"/>
                    <a:pt x="24" y="137"/>
                    <a:pt x="24" y="137"/>
                  </a:cubicBezTo>
                  <a:lnTo>
                    <a:pt x="17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7" name="Retângulo de cantos arredondados 27">
            <a:extLst>
              <a:ext uri="{FF2B5EF4-FFF2-40B4-BE49-F238E27FC236}">
                <a16:creationId xmlns:a16="http://schemas.microsoft.com/office/drawing/2014/main" id="{ED0836AB-0F33-4656-A05B-0C6405FBAF8E}"/>
              </a:ext>
            </a:extLst>
          </p:cNvPr>
          <p:cNvSpPr/>
          <p:nvPr/>
        </p:nvSpPr>
        <p:spPr bwMode="auto">
          <a:xfrm flipH="1">
            <a:off x="5436096" y="3018943"/>
            <a:ext cx="1364179" cy="156218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100" b="1" dirty="0"/>
              <a:t>4.Elaboração de book de projeto</a:t>
            </a:r>
          </a:p>
        </p:txBody>
      </p:sp>
      <p:sp>
        <p:nvSpPr>
          <p:cNvPr id="48" name="Seta: para a Direita 47">
            <a:extLst>
              <a:ext uri="{FF2B5EF4-FFF2-40B4-BE49-F238E27FC236}">
                <a16:creationId xmlns:a16="http://schemas.microsoft.com/office/drawing/2014/main" id="{BFDDB695-19E1-40D4-BB2E-B6B1BF81E767}"/>
              </a:ext>
            </a:extLst>
          </p:cNvPr>
          <p:cNvSpPr/>
          <p:nvPr/>
        </p:nvSpPr>
        <p:spPr bwMode="auto">
          <a:xfrm>
            <a:off x="6800275" y="3597628"/>
            <a:ext cx="360362" cy="40481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pSp>
        <p:nvGrpSpPr>
          <p:cNvPr id="52" name="Group 828">
            <a:extLst>
              <a:ext uri="{FF2B5EF4-FFF2-40B4-BE49-F238E27FC236}">
                <a16:creationId xmlns:a16="http://schemas.microsoft.com/office/drawing/2014/main" id="{AB575379-BBC4-4B83-B387-CA2E8FF9239C}"/>
              </a:ext>
            </a:extLst>
          </p:cNvPr>
          <p:cNvGrpSpPr/>
          <p:nvPr/>
        </p:nvGrpSpPr>
        <p:grpSpPr>
          <a:xfrm>
            <a:off x="5791687" y="2360150"/>
            <a:ext cx="792513" cy="636802"/>
            <a:chOff x="4433888" y="5776913"/>
            <a:chExt cx="1171575" cy="94138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3" name="Oval 47">
              <a:extLst>
                <a:ext uri="{FF2B5EF4-FFF2-40B4-BE49-F238E27FC236}">
                  <a16:creationId xmlns:a16="http://schemas.microsoft.com/office/drawing/2014/main" id="{DF20788E-81EB-461B-8B4F-FFA476104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550" y="6134100"/>
              <a:ext cx="73025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6C9765E3-4A71-41B3-80F4-BE626F0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3888" y="5776913"/>
              <a:ext cx="1044575" cy="781050"/>
            </a:xfrm>
            <a:custGeom>
              <a:avLst/>
              <a:gdLst>
                <a:gd name="T0" fmla="*/ 62 w 246"/>
                <a:gd name="T1" fmla="*/ 170 h 184"/>
                <a:gd name="T2" fmla="*/ 62 w 246"/>
                <a:gd name="T3" fmla="*/ 14 h 184"/>
                <a:gd name="T4" fmla="*/ 226 w 246"/>
                <a:gd name="T5" fmla="*/ 14 h 184"/>
                <a:gd name="T6" fmla="*/ 232 w 246"/>
                <a:gd name="T7" fmla="*/ 20 h 184"/>
                <a:gd name="T8" fmla="*/ 232 w 246"/>
                <a:gd name="T9" fmla="*/ 114 h 184"/>
                <a:gd name="T10" fmla="*/ 246 w 246"/>
                <a:gd name="T11" fmla="*/ 116 h 184"/>
                <a:gd name="T12" fmla="*/ 246 w 246"/>
                <a:gd name="T13" fmla="*/ 20 h 184"/>
                <a:gd name="T14" fmla="*/ 226 w 246"/>
                <a:gd name="T15" fmla="*/ 0 h 184"/>
                <a:gd name="T16" fmla="*/ 20 w 246"/>
                <a:gd name="T17" fmla="*/ 0 h 184"/>
                <a:gd name="T18" fmla="*/ 0 w 246"/>
                <a:gd name="T19" fmla="*/ 20 h 184"/>
                <a:gd name="T20" fmla="*/ 0 w 246"/>
                <a:gd name="T21" fmla="*/ 164 h 184"/>
                <a:gd name="T22" fmla="*/ 20 w 246"/>
                <a:gd name="T23" fmla="*/ 184 h 184"/>
                <a:gd name="T24" fmla="*/ 135 w 246"/>
                <a:gd name="T25" fmla="*/ 184 h 184"/>
                <a:gd name="T26" fmla="*/ 124 w 246"/>
                <a:gd name="T27" fmla="*/ 170 h 184"/>
                <a:gd name="T28" fmla="*/ 62 w 246"/>
                <a:gd name="T29" fmla="*/ 170 h 184"/>
                <a:gd name="T30" fmla="*/ 14 w 246"/>
                <a:gd name="T31" fmla="*/ 164 h 184"/>
                <a:gd name="T32" fmla="*/ 14 w 246"/>
                <a:gd name="T33" fmla="*/ 20 h 184"/>
                <a:gd name="T34" fmla="*/ 20 w 246"/>
                <a:gd name="T35" fmla="*/ 14 h 184"/>
                <a:gd name="T36" fmla="*/ 48 w 246"/>
                <a:gd name="T37" fmla="*/ 14 h 184"/>
                <a:gd name="T38" fmla="*/ 48 w 246"/>
                <a:gd name="T39" fmla="*/ 170 h 184"/>
                <a:gd name="T40" fmla="*/ 20 w 246"/>
                <a:gd name="T41" fmla="*/ 170 h 184"/>
                <a:gd name="T42" fmla="*/ 14 w 246"/>
                <a:gd name="T43" fmla="*/ 16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184">
                  <a:moveTo>
                    <a:pt x="62" y="170"/>
                  </a:moveTo>
                  <a:cubicBezTo>
                    <a:pt x="62" y="14"/>
                    <a:pt x="62" y="14"/>
                    <a:pt x="62" y="14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4"/>
                    <a:pt x="232" y="17"/>
                    <a:pt x="232" y="20"/>
                  </a:cubicBezTo>
                  <a:cubicBezTo>
                    <a:pt x="232" y="114"/>
                    <a:pt x="232" y="114"/>
                    <a:pt x="232" y="114"/>
                  </a:cubicBezTo>
                  <a:cubicBezTo>
                    <a:pt x="246" y="116"/>
                    <a:pt x="246" y="116"/>
                    <a:pt x="246" y="116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6" y="9"/>
                    <a:pt x="237" y="0"/>
                    <a:pt x="22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75"/>
                    <a:pt x="9" y="184"/>
                    <a:pt x="20" y="184"/>
                  </a:cubicBezTo>
                  <a:cubicBezTo>
                    <a:pt x="135" y="184"/>
                    <a:pt x="135" y="184"/>
                    <a:pt x="135" y="184"/>
                  </a:cubicBezTo>
                  <a:cubicBezTo>
                    <a:pt x="124" y="170"/>
                    <a:pt x="124" y="170"/>
                    <a:pt x="124" y="170"/>
                  </a:cubicBezTo>
                  <a:lnTo>
                    <a:pt x="62" y="170"/>
                  </a:lnTo>
                  <a:close/>
                  <a:moveTo>
                    <a:pt x="14" y="164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17"/>
                    <a:pt x="17" y="14"/>
                    <a:pt x="20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70"/>
                    <a:pt x="48" y="170"/>
                    <a:pt x="48" y="170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7" y="170"/>
                    <a:pt x="14" y="167"/>
                    <a:pt x="14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DD0550A9-4EBD-4947-869A-6F0BCD961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6048375"/>
              <a:ext cx="619125" cy="669925"/>
            </a:xfrm>
            <a:custGeom>
              <a:avLst/>
              <a:gdLst>
                <a:gd name="T0" fmla="*/ 125 w 146"/>
                <a:gd name="T1" fmla="*/ 65 h 158"/>
                <a:gd name="T2" fmla="*/ 85 w 146"/>
                <a:gd name="T3" fmla="*/ 58 h 158"/>
                <a:gd name="T4" fmla="*/ 85 w 146"/>
                <a:gd name="T5" fmla="*/ 19 h 158"/>
                <a:gd name="T6" fmla="*/ 66 w 146"/>
                <a:gd name="T7" fmla="*/ 0 h 158"/>
                <a:gd name="T8" fmla="*/ 65 w 146"/>
                <a:gd name="T9" fmla="*/ 0 h 158"/>
                <a:gd name="T10" fmla="*/ 46 w 146"/>
                <a:gd name="T11" fmla="*/ 19 h 158"/>
                <a:gd name="T12" fmla="*/ 46 w 146"/>
                <a:gd name="T13" fmla="*/ 90 h 158"/>
                <a:gd name="T14" fmla="*/ 36 w 146"/>
                <a:gd name="T15" fmla="*/ 80 h 158"/>
                <a:gd name="T16" fmla="*/ 23 w 146"/>
                <a:gd name="T17" fmla="*/ 74 h 158"/>
                <a:gd name="T18" fmla="*/ 9 w 146"/>
                <a:gd name="T19" fmla="*/ 79 h 158"/>
                <a:gd name="T20" fmla="*/ 8 w 146"/>
                <a:gd name="T21" fmla="*/ 81 h 158"/>
                <a:gd name="T22" fmla="*/ 8 w 146"/>
                <a:gd name="T23" fmla="*/ 108 h 158"/>
                <a:gd name="T24" fmla="*/ 56 w 146"/>
                <a:gd name="T25" fmla="*/ 156 h 158"/>
                <a:gd name="T26" fmla="*/ 61 w 146"/>
                <a:gd name="T27" fmla="*/ 158 h 158"/>
                <a:gd name="T28" fmla="*/ 66 w 146"/>
                <a:gd name="T29" fmla="*/ 156 h 158"/>
                <a:gd name="T30" fmla="*/ 66 w 146"/>
                <a:gd name="T31" fmla="*/ 146 h 158"/>
                <a:gd name="T32" fmla="*/ 18 w 146"/>
                <a:gd name="T33" fmla="*/ 98 h 158"/>
                <a:gd name="T34" fmla="*/ 18 w 146"/>
                <a:gd name="T35" fmla="*/ 91 h 158"/>
                <a:gd name="T36" fmla="*/ 19 w 146"/>
                <a:gd name="T37" fmla="*/ 89 h 158"/>
                <a:gd name="T38" fmla="*/ 23 w 146"/>
                <a:gd name="T39" fmla="*/ 88 h 158"/>
                <a:gd name="T40" fmla="*/ 26 w 146"/>
                <a:gd name="T41" fmla="*/ 89 h 158"/>
                <a:gd name="T42" fmla="*/ 43 w 146"/>
                <a:gd name="T43" fmla="*/ 106 h 158"/>
                <a:gd name="T44" fmla="*/ 46 w 146"/>
                <a:gd name="T45" fmla="*/ 108 h 158"/>
                <a:gd name="T46" fmla="*/ 52 w 146"/>
                <a:gd name="T47" fmla="*/ 108 h 158"/>
                <a:gd name="T48" fmla="*/ 59 w 146"/>
                <a:gd name="T49" fmla="*/ 102 h 158"/>
                <a:gd name="T50" fmla="*/ 60 w 146"/>
                <a:gd name="T51" fmla="*/ 96 h 158"/>
                <a:gd name="T52" fmla="*/ 60 w 146"/>
                <a:gd name="T53" fmla="*/ 94 h 158"/>
                <a:gd name="T54" fmla="*/ 60 w 146"/>
                <a:gd name="T55" fmla="*/ 94 h 158"/>
                <a:gd name="T56" fmla="*/ 60 w 146"/>
                <a:gd name="T57" fmla="*/ 94 h 158"/>
                <a:gd name="T58" fmla="*/ 60 w 146"/>
                <a:gd name="T59" fmla="*/ 19 h 158"/>
                <a:gd name="T60" fmla="*/ 65 w 146"/>
                <a:gd name="T61" fmla="*/ 14 h 158"/>
                <a:gd name="T62" fmla="*/ 66 w 146"/>
                <a:gd name="T63" fmla="*/ 14 h 158"/>
                <a:gd name="T64" fmla="*/ 71 w 146"/>
                <a:gd name="T65" fmla="*/ 19 h 158"/>
                <a:gd name="T66" fmla="*/ 71 w 146"/>
                <a:gd name="T67" fmla="*/ 70 h 158"/>
                <a:gd name="T68" fmla="*/ 123 w 146"/>
                <a:gd name="T69" fmla="*/ 78 h 158"/>
                <a:gd name="T70" fmla="*/ 132 w 146"/>
                <a:gd name="T71" fmla="*/ 94 h 158"/>
                <a:gd name="T72" fmla="*/ 128 w 146"/>
                <a:gd name="T73" fmla="*/ 149 h 158"/>
                <a:gd name="T74" fmla="*/ 134 w 146"/>
                <a:gd name="T75" fmla="*/ 156 h 158"/>
                <a:gd name="T76" fmla="*/ 135 w 146"/>
                <a:gd name="T77" fmla="*/ 156 h 158"/>
                <a:gd name="T78" fmla="*/ 142 w 146"/>
                <a:gd name="T79" fmla="*/ 150 h 158"/>
                <a:gd name="T80" fmla="*/ 146 w 146"/>
                <a:gd name="T81" fmla="*/ 95 h 158"/>
                <a:gd name="T82" fmla="*/ 146 w 146"/>
                <a:gd name="T83" fmla="*/ 94 h 158"/>
                <a:gd name="T84" fmla="*/ 125 w 146"/>
                <a:gd name="T85" fmla="*/ 6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6" h="158">
                  <a:moveTo>
                    <a:pt x="125" y="65"/>
                  </a:moveTo>
                  <a:cubicBezTo>
                    <a:pt x="85" y="58"/>
                    <a:pt x="85" y="58"/>
                    <a:pt x="85" y="5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8"/>
                    <a:pt x="77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6" y="8"/>
                    <a:pt x="46" y="19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3" y="76"/>
                    <a:pt x="28" y="74"/>
                    <a:pt x="23" y="74"/>
                  </a:cubicBezTo>
                  <a:cubicBezTo>
                    <a:pt x="18" y="74"/>
                    <a:pt x="13" y="76"/>
                    <a:pt x="9" y="7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0" y="88"/>
                    <a:pt x="0" y="100"/>
                    <a:pt x="8" y="108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57" y="157"/>
                    <a:pt x="59" y="158"/>
                    <a:pt x="61" y="158"/>
                  </a:cubicBezTo>
                  <a:cubicBezTo>
                    <a:pt x="63" y="158"/>
                    <a:pt x="65" y="157"/>
                    <a:pt x="66" y="156"/>
                  </a:cubicBezTo>
                  <a:cubicBezTo>
                    <a:pt x="69" y="153"/>
                    <a:pt x="69" y="149"/>
                    <a:pt x="66" y="146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6"/>
                    <a:pt x="16" y="93"/>
                    <a:pt x="18" y="91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0" y="88"/>
                    <a:pt x="21" y="88"/>
                    <a:pt x="23" y="88"/>
                  </a:cubicBezTo>
                  <a:cubicBezTo>
                    <a:pt x="24" y="88"/>
                    <a:pt x="25" y="88"/>
                    <a:pt x="26" y="89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7"/>
                    <a:pt x="45" y="108"/>
                    <a:pt x="46" y="108"/>
                  </a:cubicBezTo>
                  <a:cubicBezTo>
                    <a:pt x="49" y="109"/>
                    <a:pt x="52" y="108"/>
                    <a:pt x="52" y="108"/>
                  </a:cubicBezTo>
                  <a:cubicBezTo>
                    <a:pt x="56" y="108"/>
                    <a:pt x="57" y="105"/>
                    <a:pt x="59" y="102"/>
                  </a:cubicBezTo>
                  <a:cubicBezTo>
                    <a:pt x="59" y="100"/>
                    <a:pt x="60" y="98"/>
                    <a:pt x="60" y="96"/>
                  </a:cubicBezTo>
                  <a:cubicBezTo>
                    <a:pt x="60" y="95"/>
                    <a:pt x="60" y="94"/>
                    <a:pt x="60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6"/>
                    <a:pt x="62" y="14"/>
                    <a:pt x="65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9" y="14"/>
                    <a:pt x="71" y="16"/>
                    <a:pt x="71" y="19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32" y="80"/>
                    <a:pt x="132" y="94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7" y="152"/>
                    <a:pt x="130" y="156"/>
                    <a:pt x="134" y="156"/>
                  </a:cubicBezTo>
                  <a:cubicBezTo>
                    <a:pt x="134" y="156"/>
                    <a:pt x="134" y="156"/>
                    <a:pt x="135" y="156"/>
                  </a:cubicBezTo>
                  <a:cubicBezTo>
                    <a:pt x="138" y="156"/>
                    <a:pt x="141" y="153"/>
                    <a:pt x="142" y="150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74"/>
                    <a:pt x="133" y="66"/>
                    <a:pt x="12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9F4E4C79-00E2-4661-9164-FCD823D4D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5913438"/>
              <a:ext cx="560388" cy="50800"/>
            </a:xfrm>
            <a:custGeom>
              <a:avLst/>
              <a:gdLst>
                <a:gd name="T0" fmla="*/ 132 w 132"/>
                <a:gd name="T1" fmla="*/ 6 h 12"/>
                <a:gd name="T2" fmla="*/ 126 w 132"/>
                <a:gd name="T3" fmla="*/ 0 h 12"/>
                <a:gd name="T4" fmla="*/ 6 w 132"/>
                <a:gd name="T5" fmla="*/ 0 h 12"/>
                <a:gd name="T6" fmla="*/ 0 w 132"/>
                <a:gd name="T7" fmla="*/ 6 h 12"/>
                <a:gd name="T8" fmla="*/ 6 w 132"/>
                <a:gd name="T9" fmla="*/ 12 h 12"/>
                <a:gd name="T10" fmla="*/ 126 w 132"/>
                <a:gd name="T11" fmla="*/ 12 h 12"/>
                <a:gd name="T12" fmla="*/ 132 w 13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2">
                  <a:moveTo>
                    <a:pt x="132" y="6"/>
                  </a:moveTo>
                  <a:cubicBezTo>
                    <a:pt x="132" y="3"/>
                    <a:pt x="129" y="0"/>
                    <a:pt x="12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9" y="12"/>
                    <a:pt x="132" y="9"/>
                    <a:pt x="1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642C6458-471C-4751-8301-3B4BE8C9C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6027738"/>
              <a:ext cx="403225" cy="50800"/>
            </a:xfrm>
            <a:custGeom>
              <a:avLst/>
              <a:gdLst>
                <a:gd name="T0" fmla="*/ 95 w 95"/>
                <a:gd name="T1" fmla="*/ 0 h 12"/>
                <a:gd name="T2" fmla="*/ 94 w 95"/>
                <a:gd name="T3" fmla="*/ 0 h 12"/>
                <a:gd name="T4" fmla="*/ 6 w 95"/>
                <a:gd name="T5" fmla="*/ 0 h 12"/>
                <a:gd name="T6" fmla="*/ 0 w 95"/>
                <a:gd name="T7" fmla="*/ 6 h 12"/>
                <a:gd name="T8" fmla="*/ 6 w 95"/>
                <a:gd name="T9" fmla="*/ 12 h 12"/>
                <a:gd name="T10" fmla="*/ 86 w 95"/>
                <a:gd name="T11" fmla="*/ 12 h 12"/>
                <a:gd name="T12" fmla="*/ 95 w 9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2">
                  <a:moveTo>
                    <a:pt x="95" y="0"/>
                  </a:moveTo>
                  <a:cubicBezTo>
                    <a:pt x="95" y="0"/>
                    <a:pt x="95" y="0"/>
                    <a:pt x="9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8" y="7"/>
                    <a:pt x="92" y="3"/>
                    <a:pt x="9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711DAB32-25CF-4FBF-8FF9-853BCCC78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6370638"/>
              <a:ext cx="200025" cy="50800"/>
            </a:xfrm>
            <a:custGeom>
              <a:avLst/>
              <a:gdLst>
                <a:gd name="T0" fmla="*/ 0 w 47"/>
                <a:gd name="T1" fmla="*/ 6 h 12"/>
                <a:gd name="T2" fmla="*/ 6 w 47"/>
                <a:gd name="T3" fmla="*/ 12 h 12"/>
                <a:gd name="T4" fmla="*/ 41 w 47"/>
                <a:gd name="T5" fmla="*/ 12 h 12"/>
                <a:gd name="T6" fmla="*/ 47 w 47"/>
                <a:gd name="T7" fmla="*/ 0 h 12"/>
                <a:gd name="T8" fmla="*/ 6 w 47"/>
                <a:gd name="T9" fmla="*/ 0 h 12"/>
                <a:gd name="T10" fmla="*/ 0 w 47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2">
                  <a:moveTo>
                    <a:pt x="0" y="6"/>
                  </a:moveTo>
                  <a:cubicBezTo>
                    <a:pt x="0" y="10"/>
                    <a:pt x="2" y="12"/>
                    <a:pt x="6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2" y="8"/>
                    <a:pt x="44" y="4"/>
                    <a:pt x="4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E5292035-058B-49BC-8361-B73AD5EA6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6142038"/>
              <a:ext cx="352425" cy="50800"/>
            </a:xfrm>
            <a:custGeom>
              <a:avLst/>
              <a:gdLst>
                <a:gd name="T0" fmla="*/ 83 w 83"/>
                <a:gd name="T1" fmla="*/ 0 h 12"/>
                <a:gd name="T2" fmla="*/ 6 w 83"/>
                <a:gd name="T3" fmla="*/ 0 h 12"/>
                <a:gd name="T4" fmla="*/ 0 w 83"/>
                <a:gd name="T5" fmla="*/ 6 h 12"/>
                <a:gd name="T6" fmla="*/ 6 w 83"/>
                <a:gd name="T7" fmla="*/ 12 h 12"/>
                <a:gd name="T8" fmla="*/ 83 w 83"/>
                <a:gd name="T9" fmla="*/ 12 h 12"/>
                <a:gd name="T10" fmla="*/ 83 w 8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2">
                  <a:moveTo>
                    <a:pt x="8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B9C44CEE-04C5-4287-8254-799254187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6256338"/>
              <a:ext cx="352425" cy="50800"/>
            </a:xfrm>
            <a:custGeom>
              <a:avLst/>
              <a:gdLst>
                <a:gd name="T0" fmla="*/ 83 w 83"/>
                <a:gd name="T1" fmla="*/ 0 h 12"/>
                <a:gd name="T2" fmla="*/ 6 w 83"/>
                <a:gd name="T3" fmla="*/ 0 h 12"/>
                <a:gd name="T4" fmla="*/ 0 w 83"/>
                <a:gd name="T5" fmla="*/ 6 h 12"/>
                <a:gd name="T6" fmla="*/ 6 w 83"/>
                <a:gd name="T7" fmla="*/ 12 h 12"/>
                <a:gd name="T8" fmla="*/ 83 w 83"/>
                <a:gd name="T9" fmla="*/ 12 h 12"/>
                <a:gd name="T10" fmla="*/ 83 w 8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2">
                  <a:moveTo>
                    <a:pt x="8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61" name="Retângulo de cantos arredondados 27">
            <a:extLst>
              <a:ext uri="{FF2B5EF4-FFF2-40B4-BE49-F238E27FC236}">
                <a16:creationId xmlns:a16="http://schemas.microsoft.com/office/drawing/2014/main" id="{D15CD5F2-DB52-474F-AC20-C9D898F4C0C3}"/>
              </a:ext>
            </a:extLst>
          </p:cNvPr>
          <p:cNvSpPr/>
          <p:nvPr/>
        </p:nvSpPr>
        <p:spPr bwMode="auto">
          <a:xfrm flipH="1">
            <a:off x="7240269" y="3018943"/>
            <a:ext cx="1364179" cy="156218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100" b="1" dirty="0"/>
              <a:t>5.Realização de licitação</a:t>
            </a:r>
          </a:p>
        </p:txBody>
      </p:sp>
      <p:grpSp>
        <p:nvGrpSpPr>
          <p:cNvPr id="63" name="Group 790">
            <a:extLst>
              <a:ext uri="{FF2B5EF4-FFF2-40B4-BE49-F238E27FC236}">
                <a16:creationId xmlns:a16="http://schemas.microsoft.com/office/drawing/2014/main" id="{1C6D6018-766B-4CD3-8643-5266114E341F}"/>
              </a:ext>
            </a:extLst>
          </p:cNvPr>
          <p:cNvGrpSpPr/>
          <p:nvPr/>
        </p:nvGrpSpPr>
        <p:grpSpPr>
          <a:xfrm>
            <a:off x="7657665" y="2338981"/>
            <a:ext cx="658085" cy="657104"/>
            <a:chOff x="10945813" y="3963988"/>
            <a:chExt cx="1065213" cy="10636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4" name="Freeform 145">
              <a:extLst>
                <a:ext uri="{FF2B5EF4-FFF2-40B4-BE49-F238E27FC236}">
                  <a16:creationId xmlns:a16="http://schemas.microsoft.com/office/drawing/2014/main" id="{F3E97D16-5FE3-4647-BF31-BC2769A07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6338" y="4027488"/>
              <a:ext cx="674688" cy="657225"/>
            </a:xfrm>
            <a:custGeom>
              <a:avLst/>
              <a:gdLst>
                <a:gd name="T0" fmla="*/ 131 w 159"/>
                <a:gd name="T1" fmla="*/ 0 h 155"/>
                <a:gd name="T2" fmla="*/ 0 w 159"/>
                <a:gd name="T3" fmla="*/ 0 h 155"/>
                <a:gd name="T4" fmla="*/ 4 w 159"/>
                <a:gd name="T5" fmla="*/ 14 h 155"/>
                <a:gd name="T6" fmla="*/ 131 w 159"/>
                <a:gd name="T7" fmla="*/ 14 h 155"/>
                <a:gd name="T8" fmla="*/ 145 w 159"/>
                <a:gd name="T9" fmla="*/ 28 h 155"/>
                <a:gd name="T10" fmla="*/ 145 w 159"/>
                <a:gd name="T11" fmla="*/ 127 h 155"/>
                <a:gd name="T12" fmla="*/ 131 w 159"/>
                <a:gd name="T13" fmla="*/ 141 h 155"/>
                <a:gd name="T14" fmla="*/ 20 w 159"/>
                <a:gd name="T15" fmla="*/ 141 h 155"/>
                <a:gd name="T16" fmla="*/ 20 w 159"/>
                <a:gd name="T17" fmla="*/ 155 h 155"/>
                <a:gd name="T18" fmla="*/ 131 w 159"/>
                <a:gd name="T19" fmla="*/ 155 h 155"/>
                <a:gd name="T20" fmla="*/ 159 w 159"/>
                <a:gd name="T21" fmla="*/ 127 h 155"/>
                <a:gd name="T22" fmla="*/ 159 w 159"/>
                <a:gd name="T23" fmla="*/ 28 h 155"/>
                <a:gd name="T24" fmla="*/ 131 w 159"/>
                <a:gd name="T2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5">
                  <a:moveTo>
                    <a:pt x="1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3" y="9"/>
                    <a:pt x="4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9" y="14"/>
                    <a:pt x="145" y="20"/>
                    <a:pt x="145" y="28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5" y="134"/>
                    <a:pt x="139" y="141"/>
                    <a:pt x="131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20" y="155"/>
                    <a:pt x="20" y="155"/>
                    <a:pt x="20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47" y="155"/>
                    <a:pt x="159" y="142"/>
                    <a:pt x="159" y="127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12"/>
                    <a:pt x="147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" name="Freeform 146">
              <a:extLst>
                <a:ext uri="{FF2B5EF4-FFF2-40B4-BE49-F238E27FC236}">
                  <a16:creationId xmlns:a16="http://schemas.microsoft.com/office/drawing/2014/main" id="{A56573A4-FD08-4C7D-A4CD-87807710C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5813" y="4302125"/>
              <a:ext cx="415925" cy="725488"/>
            </a:xfrm>
            <a:custGeom>
              <a:avLst/>
              <a:gdLst>
                <a:gd name="T0" fmla="*/ 70 w 98"/>
                <a:gd name="T1" fmla="*/ 0 h 171"/>
                <a:gd name="T2" fmla="*/ 28 w 98"/>
                <a:gd name="T3" fmla="*/ 0 h 171"/>
                <a:gd name="T4" fmla="*/ 0 w 98"/>
                <a:gd name="T5" fmla="*/ 29 h 171"/>
                <a:gd name="T6" fmla="*/ 0 w 98"/>
                <a:gd name="T7" fmla="*/ 83 h 171"/>
                <a:gd name="T8" fmla="*/ 21 w 98"/>
                <a:gd name="T9" fmla="*/ 110 h 171"/>
                <a:gd name="T10" fmla="*/ 21 w 98"/>
                <a:gd name="T11" fmla="*/ 171 h 171"/>
                <a:gd name="T12" fmla="*/ 35 w 98"/>
                <a:gd name="T13" fmla="*/ 171 h 171"/>
                <a:gd name="T14" fmla="*/ 35 w 98"/>
                <a:gd name="T15" fmla="*/ 97 h 171"/>
                <a:gd name="T16" fmla="*/ 28 w 98"/>
                <a:gd name="T17" fmla="*/ 97 h 171"/>
                <a:gd name="T18" fmla="*/ 14 w 98"/>
                <a:gd name="T19" fmla="*/ 83 h 171"/>
                <a:gd name="T20" fmla="*/ 14 w 98"/>
                <a:gd name="T21" fmla="*/ 29 h 171"/>
                <a:gd name="T22" fmla="*/ 28 w 98"/>
                <a:gd name="T23" fmla="*/ 14 h 171"/>
                <a:gd name="T24" fmla="*/ 70 w 98"/>
                <a:gd name="T25" fmla="*/ 14 h 171"/>
                <a:gd name="T26" fmla="*/ 84 w 98"/>
                <a:gd name="T27" fmla="*/ 29 h 171"/>
                <a:gd name="T28" fmla="*/ 84 w 98"/>
                <a:gd name="T29" fmla="*/ 83 h 171"/>
                <a:gd name="T30" fmla="*/ 82 w 98"/>
                <a:gd name="T31" fmla="*/ 90 h 171"/>
                <a:gd name="T32" fmla="*/ 70 w 98"/>
                <a:gd name="T33" fmla="*/ 97 h 171"/>
                <a:gd name="T34" fmla="*/ 63 w 98"/>
                <a:gd name="T35" fmla="*/ 97 h 171"/>
                <a:gd name="T36" fmla="*/ 63 w 98"/>
                <a:gd name="T37" fmla="*/ 171 h 171"/>
                <a:gd name="T38" fmla="*/ 77 w 98"/>
                <a:gd name="T39" fmla="*/ 171 h 171"/>
                <a:gd name="T40" fmla="*/ 77 w 98"/>
                <a:gd name="T41" fmla="*/ 110 h 171"/>
                <a:gd name="T42" fmla="*/ 97 w 98"/>
                <a:gd name="T43" fmla="*/ 90 h 171"/>
                <a:gd name="T44" fmla="*/ 98 w 98"/>
                <a:gd name="T45" fmla="*/ 83 h 171"/>
                <a:gd name="T46" fmla="*/ 98 w 98"/>
                <a:gd name="T47" fmla="*/ 29 h 171"/>
                <a:gd name="T48" fmla="*/ 70 w 98"/>
                <a:gd name="T4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71">
                  <a:moveTo>
                    <a:pt x="7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6"/>
                    <a:pt x="9" y="106"/>
                    <a:pt x="21" y="110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0" y="97"/>
                    <a:pt x="14" y="91"/>
                    <a:pt x="14" y="83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1"/>
                    <a:pt x="20" y="14"/>
                    <a:pt x="28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8" y="14"/>
                    <a:pt x="84" y="21"/>
                    <a:pt x="84" y="29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4" y="85"/>
                    <a:pt x="83" y="88"/>
                    <a:pt x="82" y="90"/>
                  </a:cubicBezTo>
                  <a:cubicBezTo>
                    <a:pt x="80" y="94"/>
                    <a:pt x="75" y="97"/>
                    <a:pt x="70" y="97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171"/>
                    <a:pt x="63" y="171"/>
                    <a:pt x="63" y="171"/>
                  </a:cubicBezTo>
                  <a:cubicBezTo>
                    <a:pt x="77" y="171"/>
                    <a:pt x="77" y="171"/>
                    <a:pt x="77" y="171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87" y="107"/>
                    <a:pt x="95" y="99"/>
                    <a:pt x="97" y="90"/>
                  </a:cubicBezTo>
                  <a:cubicBezTo>
                    <a:pt x="98" y="87"/>
                    <a:pt x="98" y="85"/>
                    <a:pt x="98" y="83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13"/>
                    <a:pt x="85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" name="Freeform 147">
              <a:extLst>
                <a:ext uri="{FF2B5EF4-FFF2-40B4-BE49-F238E27FC236}">
                  <a16:creationId xmlns:a16="http://schemas.microsoft.com/office/drawing/2014/main" id="{6A785D5F-4A7F-4735-899E-2EFBC9DAC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3963988"/>
              <a:ext cx="279400" cy="279400"/>
            </a:xfrm>
            <a:custGeom>
              <a:avLst/>
              <a:gdLst>
                <a:gd name="T0" fmla="*/ 33 w 66"/>
                <a:gd name="T1" fmla="*/ 66 h 66"/>
                <a:gd name="T2" fmla="*/ 66 w 66"/>
                <a:gd name="T3" fmla="*/ 33 h 66"/>
                <a:gd name="T4" fmla="*/ 33 w 66"/>
                <a:gd name="T5" fmla="*/ 0 h 66"/>
                <a:gd name="T6" fmla="*/ 0 w 66"/>
                <a:gd name="T7" fmla="*/ 33 h 66"/>
                <a:gd name="T8" fmla="*/ 33 w 66"/>
                <a:gd name="T9" fmla="*/ 66 h 66"/>
                <a:gd name="T10" fmla="*/ 33 w 66"/>
                <a:gd name="T11" fmla="*/ 14 h 66"/>
                <a:gd name="T12" fmla="*/ 52 w 66"/>
                <a:gd name="T13" fmla="*/ 33 h 66"/>
                <a:gd name="T14" fmla="*/ 33 w 66"/>
                <a:gd name="T15" fmla="*/ 52 h 66"/>
                <a:gd name="T16" fmla="*/ 14 w 66"/>
                <a:gd name="T17" fmla="*/ 33 h 66"/>
                <a:gd name="T18" fmla="*/ 33 w 66"/>
                <a:gd name="T19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  <a:moveTo>
                    <a:pt x="33" y="14"/>
                  </a:moveTo>
                  <a:cubicBezTo>
                    <a:pt x="43" y="14"/>
                    <a:pt x="52" y="22"/>
                    <a:pt x="52" y="33"/>
                  </a:cubicBezTo>
                  <a:cubicBezTo>
                    <a:pt x="52" y="43"/>
                    <a:pt x="43" y="52"/>
                    <a:pt x="33" y="52"/>
                  </a:cubicBezTo>
                  <a:cubicBezTo>
                    <a:pt x="23" y="52"/>
                    <a:pt x="14" y="43"/>
                    <a:pt x="14" y="33"/>
                  </a:cubicBezTo>
                  <a:cubicBezTo>
                    <a:pt x="14" y="22"/>
                    <a:pt x="23" y="14"/>
                    <a:pt x="3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" name="Freeform 148">
              <a:extLst>
                <a:ext uri="{FF2B5EF4-FFF2-40B4-BE49-F238E27FC236}">
                  <a16:creationId xmlns:a16="http://schemas.microsoft.com/office/drawing/2014/main" id="{3036E671-9B8A-481B-B3CF-CFB2974B4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5238" y="4154488"/>
              <a:ext cx="466725" cy="390525"/>
            </a:xfrm>
            <a:custGeom>
              <a:avLst/>
              <a:gdLst>
                <a:gd name="T0" fmla="*/ 7 w 110"/>
                <a:gd name="T1" fmla="*/ 92 h 92"/>
                <a:gd name="T2" fmla="*/ 4 w 110"/>
                <a:gd name="T3" fmla="*/ 91 h 92"/>
                <a:gd name="T4" fmla="*/ 2 w 110"/>
                <a:gd name="T5" fmla="*/ 83 h 92"/>
                <a:gd name="T6" fmla="*/ 26 w 110"/>
                <a:gd name="T7" fmla="*/ 42 h 92"/>
                <a:gd name="T8" fmla="*/ 31 w 110"/>
                <a:gd name="T9" fmla="*/ 40 h 92"/>
                <a:gd name="T10" fmla="*/ 31 w 110"/>
                <a:gd name="T11" fmla="*/ 40 h 92"/>
                <a:gd name="T12" fmla="*/ 36 w 110"/>
                <a:gd name="T13" fmla="*/ 42 h 92"/>
                <a:gd name="T14" fmla="*/ 48 w 110"/>
                <a:gd name="T15" fmla="*/ 60 h 92"/>
                <a:gd name="T16" fmla="*/ 62 w 110"/>
                <a:gd name="T17" fmla="*/ 44 h 92"/>
                <a:gd name="T18" fmla="*/ 67 w 110"/>
                <a:gd name="T19" fmla="*/ 42 h 92"/>
                <a:gd name="T20" fmla="*/ 71 w 110"/>
                <a:gd name="T21" fmla="*/ 44 h 92"/>
                <a:gd name="T22" fmla="*/ 80 w 110"/>
                <a:gd name="T23" fmla="*/ 52 h 92"/>
                <a:gd name="T24" fmla="*/ 98 w 110"/>
                <a:gd name="T25" fmla="*/ 4 h 92"/>
                <a:gd name="T26" fmla="*/ 104 w 110"/>
                <a:gd name="T27" fmla="*/ 0 h 92"/>
                <a:gd name="T28" fmla="*/ 106 w 110"/>
                <a:gd name="T29" fmla="*/ 1 h 92"/>
                <a:gd name="T30" fmla="*/ 109 w 110"/>
                <a:gd name="T31" fmla="*/ 9 h 92"/>
                <a:gd name="T32" fmla="*/ 88 w 110"/>
                <a:gd name="T33" fmla="*/ 64 h 92"/>
                <a:gd name="T34" fmla="*/ 84 w 110"/>
                <a:gd name="T35" fmla="*/ 68 h 92"/>
                <a:gd name="T36" fmla="*/ 82 w 110"/>
                <a:gd name="T37" fmla="*/ 68 h 92"/>
                <a:gd name="T38" fmla="*/ 78 w 110"/>
                <a:gd name="T39" fmla="*/ 66 h 92"/>
                <a:gd name="T40" fmla="*/ 67 w 110"/>
                <a:gd name="T41" fmla="*/ 57 h 92"/>
                <a:gd name="T42" fmla="*/ 51 w 110"/>
                <a:gd name="T43" fmla="*/ 74 h 92"/>
                <a:gd name="T44" fmla="*/ 47 w 110"/>
                <a:gd name="T45" fmla="*/ 76 h 92"/>
                <a:gd name="T46" fmla="*/ 46 w 110"/>
                <a:gd name="T47" fmla="*/ 76 h 92"/>
                <a:gd name="T48" fmla="*/ 42 w 110"/>
                <a:gd name="T49" fmla="*/ 73 h 92"/>
                <a:gd name="T50" fmla="*/ 31 w 110"/>
                <a:gd name="T51" fmla="*/ 57 h 92"/>
                <a:gd name="T52" fmla="*/ 12 w 110"/>
                <a:gd name="T53" fmla="*/ 89 h 92"/>
                <a:gd name="T54" fmla="*/ 7 w 110"/>
                <a:gd name="T5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92">
                  <a:moveTo>
                    <a:pt x="7" y="92"/>
                  </a:moveTo>
                  <a:cubicBezTo>
                    <a:pt x="6" y="92"/>
                    <a:pt x="4" y="91"/>
                    <a:pt x="4" y="91"/>
                  </a:cubicBezTo>
                  <a:cubicBezTo>
                    <a:pt x="1" y="89"/>
                    <a:pt x="0" y="85"/>
                    <a:pt x="2" y="83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1"/>
                    <a:pt x="29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3" y="40"/>
                    <a:pt x="35" y="41"/>
                    <a:pt x="36" y="42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4" y="43"/>
                    <a:pt x="65" y="42"/>
                    <a:pt x="67" y="42"/>
                  </a:cubicBezTo>
                  <a:cubicBezTo>
                    <a:pt x="68" y="42"/>
                    <a:pt x="70" y="43"/>
                    <a:pt x="71" y="44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9" y="2"/>
                    <a:pt x="101" y="0"/>
                    <a:pt x="104" y="0"/>
                  </a:cubicBezTo>
                  <a:cubicBezTo>
                    <a:pt x="104" y="0"/>
                    <a:pt x="105" y="1"/>
                    <a:pt x="106" y="1"/>
                  </a:cubicBezTo>
                  <a:cubicBezTo>
                    <a:pt x="109" y="2"/>
                    <a:pt x="110" y="5"/>
                    <a:pt x="109" y="9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7" y="66"/>
                    <a:pt x="86" y="67"/>
                    <a:pt x="84" y="68"/>
                  </a:cubicBezTo>
                  <a:cubicBezTo>
                    <a:pt x="83" y="68"/>
                    <a:pt x="83" y="68"/>
                    <a:pt x="82" y="68"/>
                  </a:cubicBezTo>
                  <a:cubicBezTo>
                    <a:pt x="81" y="68"/>
                    <a:pt x="80" y="67"/>
                    <a:pt x="78" y="66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5"/>
                    <a:pt x="48" y="76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5"/>
                    <a:pt x="43" y="74"/>
                    <a:pt x="42" y="73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1" y="91"/>
                    <a:pt x="9" y="92"/>
                    <a:pt x="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52479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>
            <a:extLst>
              <a:ext uri="{FF2B5EF4-FFF2-40B4-BE49-F238E27FC236}">
                <a16:creationId xmlns:a16="http://schemas.microsoft.com/office/drawing/2014/main" id="{70631DEF-DE8A-451F-8871-479525941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289" y="0"/>
            <a:ext cx="37163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4800" b="1" dirty="0">
                <a:solidFill>
                  <a:srgbClr val="000000"/>
                </a:solidFill>
                <a:latin typeface="Trebuchet MS" panose="020B0603020202020204" pitchFamily="34" charset="0"/>
              </a:rPr>
              <a:t>metodologia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53030E9-EC9B-4BEC-B80B-1F8A04496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1" b="50000"/>
          <a:stretch>
            <a:fillRect/>
          </a:stretch>
        </p:blipFill>
        <p:spPr bwMode="auto">
          <a:xfrm>
            <a:off x="7164288" y="-171450"/>
            <a:ext cx="1979712" cy="198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27">
            <a:extLst>
              <a:ext uri="{FF2B5EF4-FFF2-40B4-BE49-F238E27FC236}">
                <a16:creationId xmlns:a16="http://schemas.microsoft.com/office/drawing/2014/main" id="{86AAD46E-2415-46A6-BD2F-3A654A67FE78}"/>
              </a:ext>
            </a:extLst>
          </p:cNvPr>
          <p:cNvSpPr/>
          <p:nvPr/>
        </p:nvSpPr>
        <p:spPr bwMode="auto">
          <a:xfrm flipH="1">
            <a:off x="2124050" y="2996952"/>
            <a:ext cx="1364179" cy="156218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100" b="1" dirty="0"/>
              <a:t>6.Reunião de </a:t>
            </a:r>
            <a:r>
              <a:rPr lang="pt-BR" sz="1100" b="1" dirty="0" err="1"/>
              <a:t>kickoff</a:t>
            </a:r>
            <a:r>
              <a:rPr lang="pt-BR" sz="1100" b="1" dirty="0"/>
              <a:t> com secretarias envolvidas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B0F9AEFA-6938-4569-9429-903922674167}"/>
              </a:ext>
            </a:extLst>
          </p:cNvPr>
          <p:cNvSpPr/>
          <p:nvPr/>
        </p:nvSpPr>
        <p:spPr bwMode="auto">
          <a:xfrm>
            <a:off x="3488229" y="3575637"/>
            <a:ext cx="360362" cy="40481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6" name="Retângulo de cantos arredondados 27">
            <a:extLst>
              <a:ext uri="{FF2B5EF4-FFF2-40B4-BE49-F238E27FC236}">
                <a16:creationId xmlns:a16="http://schemas.microsoft.com/office/drawing/2014/main" id="{EFC5B2E2-CE61-4AEB-B0B1-5B0C6393A08D}"/>
              </a:ext>
            </a:extLst>
          </p:cNvPr>
          <p:cNvSpPr/>
          <p:nvPr/>
        </p:nvSpPr>
        <p:spPr bwMode="auto">
          <a:xfrm flipH="1">
            <a:off x="3927901" y="2946935"/>
            <a:ext cx="1364179" cy="156218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100" b="1" dirty="0"/>
              <a:t>7.Acompanhamento in loco na obra semanal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E9C9BCDD-3219-40E8-A15E-F94E88FEA8B8}"/>
              </a:ext>
            </a:extLst>
          </p:cNvPr>
          <p:cNvSpPr/>
          <p:nvPr/>
        </p:nvSpPr>
        <p:spPr bwMode="auto">
          <a:xfrm>
            <a:off x="5292080" y="3525620"/>
            <a:ext cx="360362" cy="40481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8" name="Retângulo de cantos arredondados 27">
            <a:extLst>
              <a:ext uri="{FF2B5EF4-FFF2-40B4-BE49-F238E27FC236}">
                <a16:creationId xmlns:a16="http://schemas.microsoft.com/office/drawing/2014/main" id="{A890F2B6-7731-4A9F-BB36-416C8B0FE274}"/>
              </a:ext>
            </a:extLst>
          </p:cNvPr>
          <p:cNvSpPr/>
          <p:nvPr/>
        </p:nvSpPr>
        <p:spPr bwMode="auto">
          <a:xfrm flipH="1">
            <a:off x="5728101" y="2946935"/>
            <a:ext cx="1364179" cy="156218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100" b="1" dirty="0"/>
              <a:t>8.Reuniões de acompanhamento quinzenal no SGP</a:t>
            </a:r>
          </a:p>
        </p:txBody>
      </p:sp>
      <p:grpSp>
        <p:nvGrpSpPr>
          <p:cNvPr id="17" name="Grupo 296">
            <a:extLst>
              <a:ext uri="{FF2B5EF4-FFF2-40B4-BE49-F238E27FC236}">
                <a16:creationId xmlns:a16="http://schemas.microsoft.com/office/drawing/2014/main" id="{D018B40C-19C5-4CF6-818A-B9B75BDFA9B8}"/>
              </a:ext>
            </a:extLst>
          </p:cNvPr>
          <p:cNvGrpSpPr/>
          <p:nvPr/>
        </p:nvGrpSpPr>
        <p:grpSpPr>
          <a:xfrm>
            <a:off x="2411760" y="2276872"/>
            <a:ext cx="657104" cy="549375"/>
            <a:chOff x="2947036" y="1501834"/>
            <a:chExt cx="477161" cy="345275"/>
          </a:xfrm>
          <a:solidFill>
            <a:srgbClr val="5B5151"/>
          </a:solidFill>
        </p:grpSpPr>
        <p:sp>
          <p:nvSpPr>
            <p:cNvPr id="18" name="Freeform 6175">
              <a:extLst>
                <a:ext uri="{FF2B5EF4-FFF2-40B4-BE49-F238E27FC236}">
                  <a16:creationId xmlns:a16="http://schemas.microsoft.com/office/drawing/2014/main" id="{22AE4EDE-A7F9-4903-BE8D-F2A3E8AAA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5969" y="1501834"/>
              <a:ext cx="143741" cy="158560"/>
            </a:xfrm>
            <a:custGeom>
              <a:avLst/>
              <a:gdLst>
                <a:gd name="T0" fmla="*/ 48 w 97"/>
                <a:gd name="T1" fmla="*/ 26 h 107"/>
                <a:gd name="T2" fmla="*/ 37 w 97"/>
                <a:gd name="T3" fmla="*/ 29 h 107"/>
                <a:gd name="T4" fmla="*/ 28 w 97"/>
                <a:gd name="T5" fmla="*/ 39 h 107"/>
                <a:gd name="T6" fmla="*/ 25 w 97"/>
                <a:gd name="T7" fmla="*/ 54 h 107"/>
                <a:gd name="T8" fmla="*/ 28 w 97"/>
                <a:gd name="T9" fmla="*/ 68 h 107"/>
                <a:gd name="T10" fmla="*/ 37 w 97"/>
                <a:gd name="T11" fmla="*/ 78 h 107"/>
                <a:gd name="T12" fmla="*/ 48 w 97"/>
                <a:gd name="T13" fmla="*/ 81 h 107"/>
                <a:gd name="T14" fmla="*/ 60 w 97"/>
                <a:gd name="T15" fmla="*/ 78 h 107"/>
                <a:gd name="T16" fmla="*/ 69 w 97"/>
                <a:gd name="T17" fmla="*/ 68 h 107"/>
                <a:gd name="T18" fmla="*/ 72 w 97"/>
                <a:gd name="T19" fmla="*/ 54 h 107"/>
                <a:gd name="T20" fmla="*/ 69 w 97"/>
                <a:gd name="T21" fmla="*/ 39 h 107"/>
                <a:gd name="T22" fmla="*/ 60 w 97"/>
                <a:gd name="T23" fmla="*/ 29 h 107"/>
                <a:gd name="T24" fmla="*/ 48 w 97"/>
                <a:gd name="T25" fmla="*/ 26 h 107"/>
                <a:gd name="T26" fmla="*/ 48 w 97"/>
                <a:gd name="T27" fmla="*/ 0 h 107"/>
                <a:gd name="T28" fmla="*/ 67 w 97"/>
                <a:gd name="T29" fmla="*/ 3 h 107"/>
                <a:gd name="T30" fmla="*/ 82 w 97"/>
                <a:gd name="T31" fmla="*/ 15 h 107"/>
                <a:gd name="T32" fmla="*/ 93 w 97"/>
                <a:gd name="T33" fmla="*/ 33 h 107"/>
                <a:gd name="T34" fmla="*/ 97 w 97"/>
                <a:gd name="T35" fmla="*/ 54 h 107"/>
                <a:gd name="T36" fmla="*/ 93 w 97"/>
                <a:gd name="T37" fmla="*/ 74 h 107"/>
                <a:gd name="T38" fmla="*/ 82 w 97"/>
                <a:gd name="T39" fmla="*/ 92 h 107"/>
                <a:gd name="T40" fmla="*/ 67 w 97"/>
                <a:gd name="T41" fmla="*/ 104 h 107"/>
                <a:gd name="T42" fmla="*/ 48 w 97"/>
                <a:gd name="T43" fmla="*/ 107 h 107"/>
                <a:gd name="T44" fmla="*/ 30 w 97"/>
                <a:gd name="T45" fmla="*/ 104 h 107"/>
                <a:gd name="T46" fmla="*/ 15 w 97"/>
                <a:gd name="T47" fmla="*/ 92 h 107"/>
                <a:gd name="T48" fmla="*/ 4 w 97"/>
                <a:gd name="T49" fmla="*/ 74 h 107"/>
                <a:gd name="T50" fmla="*/ 0 w 97"/>
                <a:gd name="T51" fmla="*/ 54 h 107"/>
                <a:gd name="T52" fmla="*/ 4 w 97"/>
                <a:gd name="T53" fmla="*/ 33 h 107"/>
                <a:gd name="T54" fmla="*/ 15 w 97"/>
                <a:gd name="T55" fmla="*/ 15 h 107"/>
                <a:gd name="T56" fmla="*/ 30 w 97"/>
                <a:gd name="T57" fmla="*/ 3 h 107"/>
                <a:gd name="T58" fmla="*/ 48 w 97"/>
                <a:gd name="T5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107">
                  <a:moveTo>
                    <a:pt x="48" y="26"/>
                  </a:moveTo>
                  <a:lnTo>
                    <a:pt x="37" y="29"/>
                  </a:lnTo>
                  <a:lnTo>
                    <a:pt x="28" y="39"/>
                  </a:lnTo>
                  <a:lnTo>
                    <a:pt x="25" y="54"/>
                  </a:lnTo>
                  <a:lnTo>
                    <a:pt x="28" y="68"/>
                  </a:lnTo>
                  <a:lnTo>
                    <a:pt x="37" y="78"/>
                  </a:lnTo>
                  <a:lnTo>
                    <a:pt x="48" y="81"/>
                  </a:lnTo>
                  <a:lnTo>
                    <a:pt x="60" y="78"/>
                  </a:lnTo>
                  <a:lnTo>
                    <a:pt x="69" y="68"/>
                  </a:lnTo>
                  <a:lnTo>
                    <a:pt x="72" y="54"/>
                  </a:lnTo>
                  <a:lnTo>
                    <a:pt x="69" y="39"/>
                  </a:lnTo>
                  <a:lnTo>
                    <a:pt x="60" y="29"/>
                  </a:lnTo>
                  <a:lnTo>
                    <a:pt x="48" y="26"/>
                  </a:lnTo>
                  <a:close/>
                  <a:moveTo>
                    <a:pt x="48" y="0"/>
                  </a:moveTo>
                  <a:lnTo>
                    <a:pt x="67" y="3"/>
                  </a:lnTo>
                  <a:lnTo>
                    <a:pt x="82" y="15"/>
                  </a:lnTo>
                  <a:lnTo>
                    <a:pt x="93" y="33"/>
                  </a:lnTo>
                  <a:lnTo>
                    <a:pt x="97" y="54"/>
                  </a:lnTo>
                  <a:lnTo>
                    <a:pt x="93" y="74"/>
                  </a:lnTo>
                  <a:lnTo>
                    <a:pt x="82" y="92"/>
                  </a:lnTo>
                  <a:lnTo>
                    <a:pt x="67" y="104"/>
                  </a:lnTo>
                  <a:lnTo>
                    <a:pt x="48" y="107"/>
                  </a:lnTo>
                  <a:lnTo>
                    <a:pt x="30" y="104"/>
                  </a:lnTo>
                  <a:lnTo>
                    <a:pt x="15" y="92"/>
                  </a:lnTo>
                  <a:lnTo>
                    <a:pt x="4" y="74"/>
                  </a:lnTo>
                  <a:lnTo>
                    <a:pt x="0" y="54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0" y="3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89" tIns="45694" rIns="91389" bIns="45694" numCol="1" anchor="t" anchorCtr="0" compatLnSpc="1">
              <a:prstTxWarp prst="textNoShape">
                <a:avLst/>
              </a:prstTxWarp>
            </a:bodyPr>
            <a:lstStyle/>
            <a:p>
              <a:pPr algn="r"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799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9" name="Freeform 6176">
              <a:extLst>
                <a:ext uri="{FF2B5EF4-FFF2-40B4-BE49-F238E27FC236}">
                  <a16:creationId xmlns:a16="http://schemas.microsoft.com/office/drawing/2014/main" id="{9AD2662D-0F76-4C3F-B205-CB05CEF64F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9658" y="1685585"/>
              <a:ext cx="251917" cy="161524"/>
            </a:xfrm>
            <a:custGeom>
              <a:avLst/>
              <a:gdLst>
                <a:gd name="T0" fmla="*/ 69 w 170"/>
                <a:gd name="T1" fmla="*/ 25 h 109"/>
                <a:gd name="T2" fmla="*/ 39 w 170"/>
                <a:gd name="T3" fmla="*/ 33 h 109"/>
                <a:gd name="T4" fmla="*/ 35 w 170"/>
                <a:gd name="T5" fmla="*/ 36 h 109"/>
                <a:gd name="T6" fmla="*/ 32 w 170"/>
                <a:gd name="T7" fmla="*/ 39 h 109"/>
                <a:gd name="T8" fmla="*/ 29 w 170"/>
                <a:gd name="T9" fmla="*/ 43 h 109"/>
                <a:gd name="T10" fmla="*/ 27 w 170"/>
                <a:gd name="T11" fmla="*/ 48 h 109"/>
                <a:gd name="T12" fmla="*/ 27 w 170"/>
                <a:gd name="T13" fmla="*/ 51 h 109"/>
                <a:gd name="T14" fmla="*/ 29 w 170"/>
                <a:gd name="T15" fmla="*/ 84 h 109"/>
                <a:gd name="T16" fmla="*/ 143 w 170"/>
                <a:gd name="T17" fmla="*/ 84 h 109"/>
                <a:gd name="T18" fmla="*/ 144 w 170"/>
                <a:gd name="T19" fmla="*/ 51 h 109"/>
                <a:gd name="T20" fmla="*/ 144 w 170"/>
                <a:gd name="T21" fmla="*/ 48 h 109"/>
                <a:gd name="T22" fmla="*/ 143 w 170"/>
                <a:gd name="T23" fmla="*/ 43 h 109"/>
                <a:gd name="T24" fmla="*/ 140 w 170"/>
                <a:gd name="T25" fmla="*/ 39 h 109"/>
                <a:gd name="T26" fmla="*/ 135 w 170"/>
                <a:gd name="T27" fmla="*/ 36 h 109"/>
                <a:gd name="T28" fmla="*/ 131 w 170"/>
                <a:gd name="T29" fmla="*/ 33 h 109"/>
                <a:gd name="T30" fmla="*/ 101 w 170"/>
                <a:gd name="T31" fmla="*/ 25 h 109"/>
                <a:gd name="T32" fmla="*/ 69 w 170"/>
                <a:gd name="T33" fmla="*/ 25 h 109"/>
                <a:gd name="T34" fmla="*/ 66 w 170"/>
                <a:gd name="T35" fmla="*/ 0 h 109"/>
                <a:gd name="T36" fmla="*/ 104 w 170"/>
                <a:gd name="T37" fmla="*/ 0 h 109"/>
                <a:gd name="T38" fmla="*/ 140 w 170"/>
                <a:gd name="T39" fmla="*/ 9 h 109"/>
                <a:gd name="T40" fmla="*/ 156 w 170"/>
                <a:gd name="T41" fmla="*/ 19 h 109"/>
                <a:gd name="T42" fmla="*/ 167 w 170"/>
                <a:gd name="T43" fmla="*/ 36 h 109"/>
                <a:gd name="T44" fmla="*/ 170 w 170"/>
                <a:gd name="T45" fmla="*/ 54 h 109"/>
                <a:gd name="T46" fmla="*/ 167 w 170"/>
                <a:gd name="T47" fmla="*/ 97 h 109"/>
                <a:gd name="T48" fmla="*/ 165 w 170"/>
                <a:gd name="T49" fmla="*/ 102 h 109"/>
                <a:gd name="T50" fmla="*/ 162 w 170"/>
                <a:gd name="T51" fmla="*/ 106 h 109"/>
                <a:gd name="T52" fmla="*/ 159 w 170"/>
                <a:gd name="T53" fmla="*/ 108 h 109"/>
                <a:gd name="T54" fmla="*/ 155 w 170"/>
                <a:gd name="T55" fmla="*/ 109 h 109"/>
                <a:gd name="T56" fmla="*/ 17 w 170"/>
                <a:gd name="T57" fmla="*/ 109 h 109"/>
                <a:gd name="T58" fmla="*/ 12 w 170"/>
                <a:gd name="T59" fmla="*/ 108 h 109"/>
                <a:gd name="T60" fmla="*/ 8 w 170"/>
                <a:gd name="T61" fmla="*/ 106 h 109"/>
                <a:gd name="T62" fmla="*/ 5 w 170"/>
                <a:gd name="T63" fmla="*/ 102 h 109"/>
                <a:gd name="T64" fmla="*/ 3 w 170"/>
                <a:gd name="T65" fmla="*/ 97 h 109"/>
                <a:gd name="T66" fmla="*/ 0 w 170"/>
                <a:gd name="T67" fmla="*/ 54 h 109"/>
                <a:gd name="T68" fmla="*/ 5 w 170"/>
                <a:gd name="T69" fmla="*/ 36 h 109"/>
                <a:gd name="T70" fmla="*/ 15 w 170"/>
                <a:gd name="T71" fmla="*/ 19 h 109"/>
                <a:gd name="T72" fmla="*/ 30 w 170"/>
                <a:gd name="T73" fmla="*/ 9 h 109"/>
                <a:gd name="T74" fmla="*/ 66 w 170"/>
                <a:gd name="T7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09">
                  <a:moveTo>
                    <a:pt x="69" y="25"/>
                  </a:moveTo>
                  <a:lnTo>
                    <a:pt x="39" y="33"/>
                  </a:lnTo>
                  <a:lnTo>
                    <a:pt x="35" y="36"/>
                  </a:lnTo>
                  <a:lnTo>
                    <a:pt x="32" y="39"/>
                  </a:lnTo>
                  <a:lnTo>
                    <a:pt x="29" y="43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9" y="84"/>
                  </a:lnTo>
                  <a:lnTo>
                    <a:pt x="143" y="84"/>
                  </a:lnTo>
                  <a:lnTo>
                    <a:pt x="144" y="51"/>
                  </a:lnTo>
                  <a:lnTo>
                    <a:pt x="144" y="48"/>
                  </a:lnTo>
                  <a:lnTo>
                    <a:pt x="143" y="43"/>
                  </a:lnTo>
                  <a:lnTo>
                    <a:pt x="140" y="39"/>
                  </a:lnTo>
                  <a:lnTo>
                    <a:pt x="135" y="36"/>
                  </a:lnTo>
                  <a:lnTo>
                    <a:pt x="131" y="33"/>
                  </a:lnTo>
                  <a:lnTo>
                    <a:pt x="101" y="25"/>
                  </a:lnTo>
                  <a:lnTo>
                    <a:pt x="69" y="25"/>
                  </a:lnTo>
                  <a:close/>
                  <a:moveTo>
                    <a:pt x="66" y="0"/>
                  </a:moveTo>
                  <a:lnTo>
                    <a:pt x="104" y="0"/>
                  </a:lnTo>
                  <a:lnTo>
                    <a:pt x="140" y="9"/>
                  </a:lnTo>
                  <a:lnTo>
                    <a:pt x="156" y="19"/>
                  </a:lnTo>
                  <a:lnTo>
                    <a:pt x="167" y="36"/>
                  </a:lnTo>
                  <a:lnTo>
                    <a:pt x="170" y="54"/>
                  </a:lnTo>
                  <a:lnTo>
                    <a:pt x="167" y="97"/>
                  </a:lnTo>
                  <a:lnTo>
                    <a:pt x="165" y="102"/>
                  </a:lnTo>
                  <a:lnTo>
                    <a:pt x="162" y="106"/>
                  </a:lnTo>
                  <a:lnTo>
                    <a:pt x="159" y="108"/>
                  </a:lnTo>
                  <a:lnTo>
                    <a:pt x="155" y="109"/>
                  </a:lnTo>
                  <a:lnTo>
                    <a:pt x="17" y="109"/>
                  </a:lnTo>
                  <a:lnTo>
                    <a:pt x="12" y="108"/>
                  </a:lnTo>
                  <a:lnTo>
                    <a:pt x="8" y="106"/>
                  </a:lnTo>
                  <a:lnTo>
                    <a:pt x="5" y="102"/>
                  </a:lnTo>
                  <a:lnTo>
                    <a:pt x="3" y="97"/>
                  </a:lnTo>
                  <a:lnTo>
                    <a:pt x="0" y="54"/>
                  </a:lnTo>
                  <a:lnTo>
                    <a:pt x="5" y="36"/>
                  </a:lnTo>
                  <a:lnTo>
                    <a:pt x="15" y="19"/>
                  </a:lnTo>
                  <a:lnTo>
                    <a:pt x="30" y="9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89" tIns="45694" rIns="91389" bIns="45694" numCol="1" anchor="t" anchorCtr="0" compatLnSpc="1">
              <a:prstTxWarp prst="textNoShape">
                <a:avLst/>
              </a:prstTxWarp>
            </a:bodyPr>
            <a:lstStyle/>
            <a:p>
              <a:pPr algn="r"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799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0" name="Freeform 6177">
              <a:extLst>
                <a:ext uri="{FF2B5EF4-FFF2-40B4-BE49-F238E27FC236}">
                  <a16:creationId xmlns:a16="http://schemas.microsoft.com/office/drawing/2014/main" id="{EDC03955-BD5B-4B2C-89B9-35080E2159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9658" y="1685585"/>
              <a:ext cx="251917" cy="161524"/>
            </a:xfrm>
            <a:custGeom>
              <a:avLst/>
              <a:gdLst>
                <a:gd name="T0" fmla="*/ 69 w 170"/>
                <a:gd name="T1" fmla="*/ 25 h 109"/>
                <a:gd name="T2" fmla="*/ 39 w 170"/>
                <a:gd name="T3" fmla="*/ 33 h 109"/>
                <a:gd name="T4" fmla="*/ 35 w 170"/>
                <a:gd name="T5" fmla="*/ 36 h 109"/>
                <a:gd name="T6" fmla="*/ 32 w 170"/>
                <a:gd name="T7" fmla="*/ 39 h 109"/>
                <a:gd name="T8" fmla="*/ 29 w 170"/>
                <a:gd name="T9" fmla="*/ 43 h 109"/>
                <a:gd name="T10" fmla="*/ 27 w 170"/>
                <a:gd name="T11" fmla="*/ 48 h 109"/>
                <a:gd name="T12" fmla="*/ 27 w 170"/>
                <a:gd name="T13" fmla="*/ 51 h 109"/>
                <a:gd name="T14" fmla="*/ 29 w 170"/>
                <a:gd name="T15" fmla="*/ 84 h 109"/>
                <a:gd name="T16" fmla="*/ 143 w 170"/>
                <a:gd name="T17" fmla="*/ 84 h 109"/>
                <a:gd name="T18" fmla="*/ 144 w 170"/>
                <a:gd name="T19" fmla="*/ 51 h 109"/>
                <a:gd name="T20" fmla="*/ 144 w 170"/>
                <a:gd name="T21" fmla="*/ 48 h 109"/>
                <a:gd name="T22" fmla="*/ 143 w 170"/>
                <a:gd name="T23" fmla="*/ 43 h 109"/>
                <a:gd name="T24" fmla="*/ 140 w 170"/>
                <a:gd name="T25" fmla="*/ 39 h 109"/>
                <a:gd name="T26" fmla="*/ 135 w 170"/>
                <a:gd name="T27" fmla="*/ 36 h 109"/>
                <a:gd name="T28" fmla="*/ 131 w 170"/>
                <a:gd name="T29" fmla="*/ 33 h 109"/>
                <a:gd name="T30" fmla="*/ 101 w 170"/>
                <a:gd name="T31" fmla="*/ 25 h 109"/>
                <a:gd name="T32" fmla="*/ 69 w 170"/>
                <a:gd name="T33" fmla="*/ 25 h 109"/>
                <a:gd name="T34" fmla="*/ 66 w 170"/>
                <a:gd name="T35" fmla="*/ 0 h 109"/>
                <a:gd name="T36" fmla="*/ 104 w 170"/>
                <a:gd name="T37" fmla="*/ 0 h 109"/>
                <a:gd name="T38" fmla="*/ 140 w 170"/>
                <a:gd name="T39" fmla="*/ 9 h 109"/>
                <a:gd name="T40" fmla="*/ 156 w 170"/>
                <a:gd name="T41" fmla="*/ 19 h 109"/>
                <a:gd name="T42" fmla="*/ 167 w 170"/>
                <a:gd name="T43" fmla="*/ 36 h 109"/>
                <a:gd name="T44" fmla="*/ 170 w 170"/>
                <a:gd name="T45" fmla="*/ 54 h 109"/>
                <a:gd name="T46" fmla="*/ 167 w 170"/>
                <a:gd name="T47" fmla="*/ 97 h 109"/>
                <a:gd name="T48" fmla="*/ 165 w 170"/>
                <a:gd name="T49" fmla="*/ 102 h 109"/>
                <a:gd name="T50" fmla="*/ 162 w 170"/>
                <a:gd name="T51" fmla="*/ 106 h 109"/>
                <a:gd name="T52" fmla="*/ 159 w 170"/>
                <a:gd name="T53" fmla="*/ 108 h 109"/>
                <a:gd name="T54" fmla="*/ 155 w 170"/>
                <a:gd name="T55" fmla="*/ 109 h 109"/>
                <a:gd name="T56" fmla="*/ 17 w 170"/>
                <a:gd name="T57" fmla="*/ 109 h 109"/>
                <a:gd name="T58" fmla="*/ 12 w 170"/>
                <a:gd name="T59" fmla="*/ 108 h 109"/>
                <a:gd name="T60" fmla="*/ 8 w 170"/>
                <a:gd name="T61" fmla="*/ 106 h 109"/>
                <a:gd name="T62" fmla="*/ 5 w 170"/>
                <a:gd name="T63" fmla="*/ 102 h 109"/>
                <a:gd name="T64" fmla="*/ 3 w 170"/>
                <a:gd name="T65" fmla="*/ 97 h 109"/>
                <a:gd name="T66" fmla="*/ 0 w 170"/>
                <a:gd name="T67" fmla="*/ 54 h 109"/>
                <a:gd name="T68" fmla="*/ 5 w 170"/>
                <a:gd name="T69" fmla="*/ 36 h 109"/>
                <a:gd name="T70" fmla="*/ 15 w 170"/>
                <a:gd name="T71" fmla="*/ 19 h 109"/>
                <a:gd name="T72" fmla="*/ 30 w 170"/>
                <a:gd name="T73" fmla="*/ 9 h 109"/>
                <a:gd name="T74" fmla="*/ 66 w 170"/>
                <a:gd name="T7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09">
                  <a:moveTo>
                    <a:pt x="69" y="25"/>
                  </a:moveTo>
                  <a:lnTo>
                    <a:pt x="39" y="33"/>
                  </a:lnTo>
                  <a:lnTo>
                    <a:pt x="35" y="36"/>
                  </a:lnTo>
                  <a:lnTo>
                    <a:pt x="32" y="39"/>
                  </a:lnTo>
                  <a:lnTo>
                    <a:pt x="29" y="43"/>
                  </a:lnTo>
                  <a:lnTo>
                    <a:pt x="27" y="48"/>
                  </a:lnTo>
                  <a:lnTo>
                    <a:pt x="27" y="51"/>
                  </a:lnTo>
                  <a:lnTo>
                    <a:pt x="29" y="84"/>
                  </a:lnTo>
                  <a:lnTo>
                    <a:pt x="143" y="84"/>
                  </a:lnTo>
                  <a:lnTo>
                    <a:pt x="144" y="51"/>
                  </a:lnTo>
                  <a:lnTo>
                    <a:pt x="144" y="48"/>
                  </a:lnTo>
                  <a:lnTo>
                    <a:pt x="143" y="43"/>
                  </a:lnTo>
                  <a:lnTo>
                    <a:pt x="140" y="39"/>
                  </a:lnTo>
                  <a:lnTo>
                    <a:pt x="135" y="36"/>
                  </a:lnTo>
                  <a:lnTo>
                    <a:pt x="131" y="33"/>
                  </a:lnTo>
                  <a:lnTo>
                    <a:pt x="101" y="25"/>
                  </a:lnTo>
                  <a:lnTo>
                    <a:pt x="69" y="25"/>
                  </a:lnTo>
                  <a:close/>
                  <a:moveTo>
                    <a:pt x="66" y="0"/>
                  </a:moveTo>
                  <a:lnTo>
                    <a:pt x="104" y="0"/>
                  </a:lnTo>
                  <a:lnTo>
                    <a:pt x="140" y="9"/>
                  </a:lnTo>
                  <a:lnTo>
                    <a:pt x="156" y="19"/>
                  </a:lnTo>
                  <a:lnTo>
                    <a:pt x="167" y="36"/>
                  </a:lnTo>
                  <a:lnTo>
                    <a:pt x="170" y="54"/>
                  </a:lnTo>
                  <a:lnTo>
                    <a:pt x="167" y="97"/>
                  </a:lnTo>
                  <a:lnTo>
                    <a:pt x="165" y="102"/>
                  </a:lnTo>
                  <a:lnTo>
                    <a:pt x="162" y="106"/>
                  </a:lnTo>
                  <a:lnTo>
                    <a:pt x="159" y="108"/>
                  </a:lnTo>
                  <a:lnTo>
                    <a:pt x="155" y="109"/>
                  </a:lnTo>
                  <a:lnTo>
                    <a:pt x="17" y="109"/>
                  </a:lnTo>
                  <a:lnTo>
                    <a:pt x="12" y="108"/>
                  </a:lnTo>
                  <a:lnTo>
                    <a:pt x="8" y="106"/>
                  </a:lnTo>
                  <a:lnTo>
                    <a:pt x="5" y="102"/>
                  </a:lnTo>
                  <a:lnTo>
                    <a:pt x="3" y="97"/>
                  </a:lnTo>
                  <a:lnTo>
                    <a:pt x="0" y="54"/>
                  </a:lnTo>
                  <a:lnTo>
                    <a:pt x="5" y="36"/>
                  </a:lnTo>
                  <a:lnTo>
                    <a:pt x="15" y="19"/>
                  </a:lnTo>
                  <a:lnTo>
                    <a:pt x="30" y="9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89" tIns="45694" rIns="91389" bIns="45694" numCol="1" anchor="t" anchorCtr="0" compatLnSpc="1">
              <a:prstTxWarp prst="textNoShape">
                <a:avLst/>
              </a:prstTxWarp>
            </a:bodyPr>
            <a:lstStyle/>
            <a:p>
              <a:pPr algn="r"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799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1" name="Freeform 6178">
              <a:extLst>
                <a:ext uri="{FF2B5EF4-FFF2-40B4-BE49-F238E27FC236}">
                  <a16:creationId xmlns:a16="http://schemas.microsoft.com/office/drawing/2014/main" id="{238A8A37-022B-4681-8114-FAD92AABD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503" y="1690030"/>
              <a:ext cx="106694" cy="125959"/>
            </a:xfrm>
            <a:custGeom>
              <a:avLst/>
              <a:gdLst>
                <a:gd name="T0" fmla="*/ 6 w 72"/>
                <a:gd name="T1" fmla="*/ 0 h 85"/>
                <a:gd name="T2" fmla="*/ 6 w 72"/>
                <a:gd name="T3" fmla="*/ 0 h 85"/>
                <a:gd name="T4" fmla="*/ 29 w 72"/>
                <a:gd name="T5" fmla="*/ 1 h 85"/>
                <a:gd name="T6" fmla="*/ 50 w 72"/>
                <a:gd name="T7" fmla="*/ 7 h 85"/>
                <a:gd name="T8" fmla="*/ 62 w 72"/>
                <a:gd name="T9" fmla="*/ 16 h 85"/>
                <a:gd name="T10" fmla="*/ 69 w 72"/>
                <a:gd name="T11" fmla="*/ 28 h 85"/>
                <a:gd name="T12" fmla="*/ 72 w 72"/>
                <a:gd name="T13" fmla="*/ 42 h 85"/>
                <a:gd name="T14" fmla="*/ 69 w 72"/>
                <a:gd name="T15" fmla="*/ 79 h 85"/>
                <a:gd name="T16" fmla="*/ 69 w 72"/>
                <a:gd name="T17" fmla="*/ 82 h 85"/>
                <a:gd name="T18" fmla="*/ 66 w 72"/>
                <a:gd name="T19" fmla="*/ 85 h 85"/>
                <a:gd name="T20" fmla="*/ 63 w 72"/>
                <a:gd name="T21" fmla="*/ 85 h 85"/>
                <a:gd name="T22" fmla="*/ 9 w 72"/>
                <a:gd name="T23" fmla="*/ 85 h 85"/>
                <a:gd name="T24" fmla="*/ 5 w 72"/>
                <a:gd name="T25" fmla="*/ 85 h 85"/>
                <a:gd name="T26" fmla="*/ 3 w 72"/>
                <a:gd name="T27" fmla="*/ 82 h 85"/>
                <a:gd name="T28" fmla="*/ 2 w 72"/>
                <a:gd name="T29" fmla="*/ 79 h 85"/>
                <a:gd name="T30" fmla="*/ 3 w 72"/>
                <a:gd name="T31" fmla="*/ 76 h 85"/>
                <a:gd name="T32" fmla="*/ 5 w 72"/>
                <a:gd name="T33" fmla="*/ 73 h 85"/>
                <a:gd name="T34" fmla="*/ 9 w 72"/>
                <a:gd name="T35" fmla="*/ 73 h 85"/>
                <a:gd name="T36" fmla="*/ 57 w 72"/>
                <a:gd name="T37" fmla="*/ 73 h 85"/>
                <a:gd name="T38" fmla="*/ 59 w 72"/>
                <a:gd name="T39" fmla="*/ 40 h 85"/>
                <a:gd name="T40" fmla="*/ 59 w 72"/>
                <a:gd name="T41" fmla="*/ 36 h 85"/>
                <a:gd name="T42" fmla="*/ 57 w 72"/>
                <a:gd name="T43" fmla="*/ 31 h 85"/>
                <a:gd name="T44" fmla="*/ 54 w 72"/>
                <a:gd name="T45" fmla="*/ 27 h 85"/>
                <a:gd name="T46" fmla="*/ 50 w 72"/>
                <a:gd name="T47" fmla="*/ 22 h 85"/>
                <a:gd name="T48" fmla="*/ 45 w 72"/>
                <a:gd name="T49" fmla="*/ 19 h 85"/>
                <a:gd name="T50" fmla="*/ 26 w 72"/>
                <a:gd name="T51" fmla="*/ 15 h 85"/>
                <a:gd name="T52" fmla="*/ 6 w 72"/>
                <a:gd name="T53" fmla="*/ 13 h 85"/>
                <a:gd name="T54" fmla="*/ 3 w 72"/>
                <a:gd name="T55" fmla="*/ 12 h 85"/>
                <a:gd name="T56" fmla="*/ 0 w 72"/>
                <a:gd name="T57" fmla="*/ 9 h 85"/>
                <a:gd name="T58" fmla="*/ 0 w 72"/>
                <a:gd name="T59" fmla="*/ 6 h 85"/>
                <a:gd name="T60" fmla="*/ 0 w 72"/>
                <a:gd name="T61" fmla="*/ 3 h 85"/>
                <a:gd name="T62" fmla="*/ 3 w 72"/>
                <a:gd name="T63" fmla="*/ 1 h 85"/>
                <a:gd name="T64" fmla="*/ 6 w 72"/>
                <a:gd name="T6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85">
                  <a:moveTo>
                    <a:pt x="6" y="0"/>
                  </a:moveTo>
                  <a:lnTo>
                    <a:pt x="6" y="0"/>
                  </a:lnTo>
                  <a:lnTo>
                    <a:pt x="29" y="1"/>
                  </a:lnTo>
                  <a:lnTo>
                    <a:pt x="50" y="7"/>
                  </a:lnTo>
                  <a:lnTo>
                    <a:pt x="62" y="16"/>
                  </a:lnTo>
                  <a:lnTo>
                    <a:pt x="69" y="28"/>
                  </a:lnTo>
                  <a:lnTo>
                    <a:pt x="72" y="42"/>
                  </a:lnTo>
                  <a:lnTo>
                    <a:pt x="69" y="79"/>
                  </a:lnTo>
                  <a:lnTo>
                    <a:pt x="69" y="82"/>
                  </a:lnTo>
                  <a:lnTo>
                    <a:pt x="66" y="85"/>
                  </a:lnTo>
                  <a:lnTo>
                    <a:pt x="63" y="85"/>
                  </a:lnTo>
                  <a:lnTo>
                    <a:pt x="9" y="85"/>
                  </a:lnTo>
                  <a:lnTo>
                    <a:pt x="5" y="85"/>
                  </a:lnTo>
                  <a:lnTo>
                    <a:pt x="3" y="82"/>
                  </a:lnTo>
                  <a:lnTo>
                    <a:pt x="2" y="79"/>
                  </a:lnTo>
                  <a:lnTo>
                    <a:pt x="3" y="76"/>
                  </a:lnTo>
                  <a:lnTo>
                    <a:pt x="5" y="73"/>
                  </a:lnTo>
                  <a:lnTo>
                    <a:pt x="9" y="73"/>
                  </a:lnTo>
                  <a:lnTo>
                    <a:pt x="57" y="73"/>
                  </a:lnTo>
                  <a:lnTo>
                    <a:pt x="59" y="40"/>
                  </a:lnTo>
                  <a:lnTo>
                    <a:pt x="59" y="36"/>
                  </a:lnTo>
                  <a:lnTo>
                    <a:pt x="57" y="31"/>
                  </a:lnTo>
                  <a:lnTo>
                    <a:pt x="54" y="27"/>
                  </a:lnTo>
                  <a:lnTo>
                    <a:pt x="50" y="22"/>
                  </a:lnTo>
                  <a:lnTo>
                    <a:pt x="45" y="19"/>
                  </a:lnTo>
                  <a:lnTo>
                    <a:pt x="26" y="15"/>
                  </a:lnTo>
                  <a:lnTo>
                    <a:pt x="6" y="13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89" tIns="45694" rIns="91389" bIns="45694" numCol="1" anchor="t" anchorCtr="0" compatLnSpc="1">
              <a:prstTxWarp prst="textNoShape">
                <a:avLst/>
              </a:prstTxWarp>
            </a:bodyPr>
            <a:lstStyle/>
            <a:p>
              <a:pPr algn="r"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799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" name="Freeform 6179">
              <a:extLst>
                <a:ext uri="{FF2B5EF4-FFF2-40B4-BE49-F238E27FC236}">
                  <a16:creationId xmlns:a16="http://schemas.microsoft.com/office/drawing/2014/main" id="{63CE2129-78A0-4A50-81B4-CB68C6B8B1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8238" y="1553699"/>
              <a:ext cx="102249" cy="115586"/>
            </a:xfrm>
            <a:custGeom>
              <a:avLst/>
              <a:gdLst>
                <a:gd name="T0" fmla="*/ 34 w 69"/>
                <a:gd name="T1" fmla="*/ 13 h 78"/>
                <a:gd name="T2" fmla="*/ 24 w 69"/>
                <a:gd name="T3" fmla="*/ 16 h 78"/>
                <a:gd name="T4" fmla="*/ 16 w 69"/>
                <a:gd name="T5" fmla="*/ 25 h 78"/>
                <a:gd name="T6" fmla="*/ 13 w 69"/>
                <a:gd name="T7" fmla="*/ 39 h 78"/>
                <a:gd name="T8" fmla="*/ 16 w 69"/>
                <a:gd name="T9" fmla="*/ 52 h 78"/>
                <a:gd name="T10" fmla="*/ 24 w 69"/>
                <a:gd name="T11" fmla="*/ 61 h 78"/>
                <a:gd name="T12" fmla="*/ 34 w 69"/>
                <a:gd name="T13" fmla="*/ 64 h 78"/>
                <a:gd name="T14" fmla="*/ 45 w 69"/>
                <a:gd name="T15" fmla="*/ 61 h 78"/>
                <a:gd name="T16" fmla="*/ 52 w 69"/>
                <a:gd name="T17" fmla="*/ 52 h 78"/>
                <a:gd name="T18" fmla="*/ 55 w 69"/>
                <a:gd name="T19" fmla="*/ 39 h 78"/>
                <a:gd name="T20" fmla="*/ 52 w 69"/>
                <a:gd name="T21" fmla="*/ 25 h 78"/>
                <a:gd name="T22" fmla="*/ 45 w 69"/>
                <a:gd name="T23" fmla="*/ 16 h 78"/>
                <a:gd name="T24" fmla="*/ 34 w 69"/>
                <a:gd name="T25" fmla="*/ 13 h 78"/>
                <a:gd name="T26" fmla="*/ 34 w 69"/>
                <a:gd name="T27" fmla="*/ 0 h 78"/>
                <a:gd name="T28" fmla="*/ 48 w 69"/>
                <a:gd name="T29" fmla="*/ 3 h 78"/>
                <a:gd name="T30" fmla="*/ 58 w 69"/>
                <a:gd name="T31" fmla="*/ 12 h 78"/>
                <a:gd name="T32" fmla="*/ 66 w 69"/>
                <a:gd name="T33" fmla="*/ 24 h 78"/>
                <a:gd name="T34" fmla="*/ 69 w 69"/>
                <a:gd name="T35" fmla="*/ 39 h 78"/>
                <a:gd name="T36" fmla="*/ 66 w 69"/>
                <a:gd name="T37" fmla="*/ 54 h 78"/>
                <a:gd name="T38" fmla="*/ 58 w 69"/>
                <a:gd name="T39" fmla="*/ 66 h 78"/>
                <a:gd name="T40" fmla="*/ 48 w 69"/>
                <a:gd name="T41" fmla="*/ 75 h 78"/>
                <a:gd name="T42" fmla="*/ 34 w 69"/>
                <a:gd name="T43" fmla="*/ 78 h 78"/>
                <a:gd name="T44" fmla="*/ 21 w 69"/>
                <a:gd name="T45" fmla="*/ 75 h 78"/>
                <a:gd name="T46" fmla="*/ 10 w 69"/>
                <a:gd name="T47" fmla="*/ 66 h 78"/>
                <a:gd name="T48" fmla="*/ 3 w 69"/>
                <a:gd name="T49" fmla="*/ 54 h 78"/>
                <a:gd name="T50" fmla="*/ 0 w 69"/>
                <a:gd name="T51" fmla="*/ 39 h 78"/>
                <a:gd name="T52" fmla="*/ 3 w 69"/>
                <a:gd name="T53" fmla="*/ 24 h 78"/>
                <a:gd name="T54" fmla="*/ 10 w 69"/>
                <a:gd name="T55" fmla="*/ 12 h 78"/>
                <a:gd name="T56" fmla="*/ 21 w 69"/>
                <a:gd name="T57" fmla="*/ 3 h 78"/>
                <a:gd name="T58" fmla="*/ 34 w 69"/>
                <a:gd name="T5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8">
                  <a:moveTo>
                    <a:pt x="34" y="13"/>
                  </a:moveTo>
                  <a:lnTo>
                    <a:pt x="24" y="16"/>
                  </a:lnTo>
                  <a:lnTo>
                    <a:pt x="16" y="25"/>
                  </a:lnTo>
                  <a:lnTo>
                    <a:pt x="13" y="39"/>
                  </a:lnTo>
                  <a:lnTo>
                    <a:pt x="16" y="52"/>
                  </a:lnTo>
                  <a:lnTo>
                    <a:pt x="24" y="61"/>
                  </a:lnTo>
                  <a:lnTo>
                    <a:pt x="34" y="64"/>
                  </a:lnTo>
                  <a:lnTo>
                    <a:pt x="45" y="61"/>
                  </a:lnTo>
                  <a:lnTo>
                    <a:pt x="52" y="52"/>
                  </a:lnTo>
                  <a:lnTo>
                    <a:pt x="55" y="39"/>
                  </a:lnTo>
                  <a:lnTo>
                    <a:pt x="52" y="25"/>
                  </a:lnTo>
                  <a:lnTo>
                    <a:pt x="45" y="16"/>
                  </a:lnTo>
                  <a:lnTo>
                    <a:pt x="34" y="13"/>
                  </a:lnTo>
                  <a:close/>
                  <a:moveTo>
                    <a:pt x="34" y="0"/>
                  </a:moveTo>
                  <a:lnTo>
                    <a:pt x="48" y="3"/>
                  </a:lnTo>
                  <a:lnTo>
                    <a:pt x="58" y="12"/>
                  </a:lnTo>
                  <a:lnTo>
                    <a:pt x="66" y="24"/>
                  </a:lnTo>
                  <a:lnTo>
                    <a:pt x="69" y="39"/>
                  </a:lnTo>
                  <a:lnTo>
                    <a:pt x="66" y="54"/>
                  </a:lnTo>
                  <a:lnTo>
                    <a:pt x="58" y="66"/>
                  </a:lnTo>
                  <a:lnTo>
                    <a:pt x="48" y="75"/>
                  </a:lnTo>
                  <a:lnTo>
                    <a:pt x="34" y="78"/>
                  </a:lnTo>
                  <a:lnTo>
                    <a:pt x="21" y="75"/>
                  </a:lnTo>
                  <a:lnTo>
                    <a:pt x="10" y="66"/>
                  </a:lnTo>
                  <a:lnTo>
                    <a:pt x="3" y="54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0" y="12"/>
                  </a:lnTo>
                  <a:lnTo>
                    <a:pt x="21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89" tIns="45694" rIns="91389" bIns="45694" numCol="1" anchor="t" anchorCtr="0" compatLnSpc="1">
              <a:prstTxWarp prst="textNoShape">
                <a:avLst/>
              </a:prstTxWarp>
            </a:bodyPr>
            <a:lstStyle/>
            <a:p>
              <a:pPr algn="r"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799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" name="Freeform 6180">
              <a:extLst>
                <a:ext uri="{FF2B5EF4-FFF2-40B4-BE49-F238E27FC236}">
                  <a16:creationId xmlns:a16="http://schemas.microsoft.com/office/drawing/2014/main" id="{E1EF020B-0193-4BA1-8345-064420299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036" y="1690030"/>
              <a:ext cx="108177" cy="125959"/>
            </a:xfrm>
            <a:custGeom>
              <a:avLst/>
              <a:gdLst>
                <a:gd name="T0" fmla="*/ 66 w 73"/>
                <a:gd name="T1" fmla="*/ 0 h 85"/>
                <a:gd name="T2" fmla="*/ 70 w 73"/>
                <a:gd name="T3" fmla="*/ 1 h 85"/>
                <a:gd name="T4" fmla="*/ 72 w 73"/>
                <a:gd name="T5" fmla="*/ 3 h 85"/>
                <a:gd name="T6" fmla="*/ 73 w 73"/>
                <a:gd name="T7" fmla="*/ 6 h 85"/>
                <a:gd name="T8" fmla="*/ 72 w 73"/>
                <a:gd name="T9" fmla="*/ 9 h 85"/>
                <a:gd name="T10" fmla="*/ 70 w 73"/>
                <a:gd name="T11" fmla="*/ 12 h 85"/>
                <a:gd name="T12" fmla="*/ 66 w 73"/>
                <a:gd name="T13" fmla="*/ 13 h 85"/>
                <a:gd name="T14" fmla="*/ 46 w 73"/>
                <a:gd name="T15" fmla="*/ 15 h 85"/>
                <a:gd name="T16" fmla="*/ 28 w 73"/>
                <a:gd name="T17" fmla="*/ 19 h 85"/>
                <a:gd name="T18" fmla="*/ 22 w 73"/>
                <a:gd name="T19" fmla="*/ 22 h 85"/>
                <a:gd name="T20" fmla="*/ 19 w 73"/>
                <a:gd name="T21" fmla="*/ 27 h 85"/>
                <a:gd name="T22" fmla="*/ 16 w 73"/>
                <a:gd name="T23" fmla="*/ 31 h 85"/>
                <a:gd name="T24" fmla="*/ 13 w 73"/>
                <a:gd name="T25" fmla="*/ 36 h 85"/>
                <a:gd name="T26" fmla="*/ 13 w 73"/>
                <a:gd name="T27" fmla="*/ 40 h 85"/>
                <a:gd name="T28" fmla="*/ 15 w 73"/>
                <a:gd name="T29" fmla="*/ 73 h 85"/>
                <a:gd name="T30" fmla="*/ 64 w 73"/>
                <a:gd name="T31" fmla="*/ 73 h 85"/>
                <a:gd name="T32" fmla="*/ 67 w 73"/>
                <a:gd name="T33" fmla="*/ 73 h 85"/>
                <a:gd name="T34" fmla="*/ 70 w 73"/>
                <a:gd name="T35" fmla="*/ 76 h 85"/>
                <a:gd name="T36" fmla="*/ 70 w 73"/>
                <a:gd name="T37" fmla="*/ 79 h 85"/>
                <a:gd name="T38" fmla="*/ 70 w 73"/>
                <a:gd name="T39" fmla="*/ 82 h 85"/>
                <a:gd name="T40" fmla="*/ 67 w 73"/>
                <a:gd name="T41" fmla="*/ 85 h 85"/>
                <a:gd name="T42" fmla="*/ 64 w 73"/>
                <a:gd name="T43" fmla="*/ 85 h 85"/>
                <a:gd name="T44" fmla="*/ 9 w 73"/>
                <a:gd name="T45" fmla="*/ 85 h 85"/>
                <a:gd name="T46" fmla="*/ 6 w 73"/>
                <a:gd name="T47" fmla="*/ 85 h 85"/>
                <a:gd name="T48" fmla="*/ 4 w 73"/>
                <a:gd name="T49" fmla="*/ 82 h 85"/>
                <a:gd name="T50" fmla="*/ 3 w 73"/>
                <a:gd name="T51" fmla="*/ 79 h 85"/>
                <a:gd name="T52" fmla="*/ 0 w 73"/>
                <a:gd name="T53" fmla="*/ 42 h 85"/>
                <a:gd name="T54" fmla="*/ 3 w 73"/>
                <a:gd name="T55" fmla="*/ 28 h 85"/>
                <a:gd name="T56" fmla="*/ 12 w 73"/>
                <a:gd name="T57" fmla="*/ 16 h 85"/>
                <a:gd name="T58" fmla="*/ 24 w 73"/>
                <a:gd name="T59" fmla="*/ 7 h 85"/>
                <a:gd name="T60" fmla="*/ 45 w 73"/>
                <a:gd name="T61" fmla="*/ 1 h 85"/>
                <a:gd name="T62" fmla="*/ 66 w 73"/>
                <a:gd name="T6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85">
                  <a:moveTo>
                    <a:pt x="66" y="0"/>
                  </a:moveTo>
                  <a:lnTo>
                    <a:pt x="70" y="1"/>
                  </a:lnTo>
                  <a:lnTo>
                    <a:pt x="72" y="3"/>
                  </a:lnTo>
                  <a:lnTo>
                    <a:pt x="73" y="6"/>
                  </a:lnTo>
                  <a:lnTo>
                    <a:pt x="72" y="9"/>
                  </a:lnTo>
                  <a:lnTo>
                    <a:pt x="70" y="12"/>
                  </a:lnTo>
                  <a:lnTo>
                    <a:pt x="66" y="13"/>
                  </a:lnTo>
                  <a:lnTo>
                    <a:pt x="46" y="15"/>
                  </a:lnTo>
                  <a:lnTo>
                    <a:pt x="28" y="19"/>
                  </a:lnTo>
                  <a:lnTo>
                    <a:pt x="22" y="22"/>
                  </a:lnTo>
                  <a:lnTo>
                    <a:pt x="19" y="27"/>
                  </a:lnTo>
                  <a:lnTo>
                    <a:pt x="16" y="31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5" y="73"/>
                  </a:lnTo>
                  <a:lnTo>
                    <a:pt x="64" y="73"/>
                  </a:lnTo>
                  <a:lnTo>
                    <a:pt x="67" y="73"/>
                  </a:lnTo>
                  <a:lnTo>
                    <a:pt x="70" y="76"/>
                  </a:lnTo>
                  <a:lnTo>
                    <a:pt x="70" y="79"/>
                  </a:lnTo>
                  <a:lnTo>
                    <a:pt x="70" y="82"/>
                  </a:lnTo>
                  <a:lnTo>
                    <a:pt x="67" y="85"/>
                  </a:lnTo>
                  <a:lnTo>
                    <a:pt x="64" y="85"/>
                  </a:lnTo>
                  <a:lnTo>
                    <a:pt x="9" y="85"/>
                  </a:lnTo>
                  <a:lnTo>
                    <a:pt x="6" y="85"/>
                  </a:lnTo>
                  <a:lnTo>
                    <a:pt x="4" y="82"/>
                  </a:lnTo>
                  <a:lnTo>
                    <a:pt x="3" y="79"/>
                  </a:lnTo>
                  <a:lnTo>
                    <a:pt x="0" y="42"/>
                  </a:lnTo>
                  <a:lnTo>
                    <a:pt x="3" y="28"/>
                  </a:lnTo>
                  <a:lnTo>
                    <a:pt x="12" y="16"/>
                  </a:lnTo>
                  <a:lnTo>
                    <a:pt x="24" y="7"/>
                  </a:lnTo>
                  <a:lnTo>
                    <a:pt x="45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89" tIns="45694" rIns="91389" bIns="45694" numCol="1" anchor="t" anchorCtr="0" compatLnSpc="1">
              <a:prstTxWarp prst="textNoShape">
                <a:avLst/>
              </a:prstTxWarp>
            </a:bodyPr>
            <a:lstStyle/>
            <a:p>
              <a:pPr algn="r"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799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4" name="Freeform 6181">
              <a:extLst>
                <a:ext uri="{FF2B5EF4-FFF2-40B4-BE49-F238E27FC236}">
                  <a16:creationId xmlns:a16="http://schemas.microsoft.com/office/drawing/2014/main" id="{62D59141-26ED-4D02-A87F-881523E3D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3710" y="1553699"/>
              <a:ext cx="99285" cy="115586"/>
            </a:xfrm>
            <a:custGeom>
              <a:avLst/>
              <a:gdLst>
                <a:gd name="T0" fmla="*/ 34 w 67"/>
                <a:gd name="T1" fmla="*/ 13 h 78"/>
                <a:gd name="T2" fmla="*/ 22 w 67"/>
                <a:gd name="T3" fmla="*/ 16 h 78"/>
                <a:gd name="T4" fmla="*/ 15 w 67"/>
                <a:gd name="T5" fmla="*/ 25 h 78"/>
                <a:gd name="T6" fmla="*/ 12 w 67"/>
                <a:gd name="T7" fmla="*/ 39 h 78"/>
                <a:gd name="T8" fmla="*/ 15 w 67"/>
                <a:gd name="T9" fmla="*/ 52 h 78"/>
                <a:gd name="T10" fmla="*/ 22 w 67"/>
                <a:gd name="T11" fmla="*/ 61 h 78"/>
                <a:gd name="T12" fmla="*/ 34 w 67"/>
                <a:gd name="T13" fmla="*/ 64 h 78"/>
                <a:gd name="T14" fmla="*/ 45 w 67"/>
                <a:gd name="T15" fmla="*/ 61 h 78"/>
                <a:gd name="T16" fmla="*/ 52 w 67"/>
                <a:gd name="T17" fmla="*/ 52 h 78"/>
                <a:gd name="T18" fmla="*/ 55 w 67"/>
                <a:gd name="T19" fmla="*/ 39 h 78"/>
                <a:gd name="T20" fmla="*/ 52 w 67"/>
                <a:gd name="T21" fmla="*/ 25 h 78"/>
                <a:gd name="T22" fmla="*/ 45 w 67"/>
                <a:gd name="T23" fmla="*/ 16 h 78"/>
                <a:gd name="T24" fmla="*/ 34 w 67"/>
                <a:gd name="T25" fmla="*/ 13 h 78"/>
                <a:gd name="T26" fmla="*/ 34 w 67"/>
                <a:gd name="T27" fmla="*/ 0 h 78"/>
                <a:gd name="T28" fmla="*/ 46 w 67"/>
                <a:gd name="T29" fmla="*/ 3 h 78"/>
                <a:gd name="T30" fmla="*/ 58 w 67"/>
                <a:gd name="T31" fmla="*/ 12 h 78"/>
                <a:gd name="T32" fmla="*/ 66 w 67"/>
                <a:gd name="T33" fmla="*/ 24 h 78"/>
                <a:gd name="T34" fmla="*/ 67 w 67"/>
                <a:gd name="T35" fmla="*/ 39 h 78"/>
                <a:gd name="T36" fmla="*/ 66 w 67"/>
                <a:gd name="T37" fmla="*/ 54 h 78"/>
                <a:gd name="T38" fmla="*/ 58 w 67"/>
                <a:gd name="T39" fmla="*/ 66 h 78"/>
                <a:gd name="T40" fmla="*/ 46 w 67"/>
                <a:gd name="T41" fmla="*/ 75 h 78"/>
                <a:gd name="T42" fmla="*/ 34 w 67"/>
                <a:gd name="T43" fmla="*/ 78 h 78"/>
                <a:gd name="T44" fmla="*/ 21 w 67"/>
                <a:gd name="T45" fmla="*/ 75 h 78"/>
                <a:gd name="T46" fmla="*/ 9 w 67"/>
                <a:gd name="T47" fmla="*/ 66 h 78"/>
                <a:gd name="T48" fmla="*/ 3 w 67"/>
                <a:gd name="T49" fmla="*/ 54 h 78"/>
                <a:gd name="T50" fmla="*/ 0 w 67"/>
                <a:gd name="T51" fmla="*/ 39 h 78"/>
                <a:gd name="T52" fmla="*/ 3 w 67"/>
                <a:gd name="T53" fmla="*/ 24 h 78"/>
                <a:gd name="T54" fmla="*/ 9 w 67"/>
                <a:gd name="T55" fmla="*/ 12 h 78"/>
                <a:gd name="T56" fmla="*/ 21 w 67"/>
                <a:gd name="T57" fmla="*/ 3 h 78"/>
                <a:gd name="T58" fmla="*/ 34 w 67"/>
                <a:gd name="T5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78">
                  <a:moveTo>
                    <a:pt x="34" y="13"/>
                  </a:moveTo>
                  <a:lnTo>
                    <a:pt x="22" y="16"/>
                  </a:lnTo>
                  <a:lnTo>
                    <a:pt x="15" y="25"/>
                  </a:lnTo>
                  <a:lnTo>
                    <a:pt x="12" y="39"/>
                  </a:lnTo>
                  <a:lnTo>
                    <a:pt x="15" y="52"/>
                  </a:lnTo>
                  <a:lnTo>
                    <a:pt x="22" y="61"/>
                  </a:lnTo>
                  <a:lnTo>
                    <a:pt x="34" y="64"/>
                  </a:lnTo>
                  <a:lnTo>
                    <a:pt x="45" y="61"/>
                  </a:lnTo>
                  <a:lnTo>
                    <a:pt x="52" y="52"/>
                  </a:lnTo>
                  <a:lnTo>
                    <a:pt x="55" y="39"/>
                  </a:lnTo>
                  <a:lnTo>
                    <a:pt x="52" y="25"/>
                  </a:lnTo>
                  <a:lnTo>
                    <a:pt x="45" y="16"/>
                  </a:lnTo>
                  <a:lnTo>
                    <a:pt x="34" y="13"/>
                  </a:lnTo>
                  <a:close/>
                  <a:moveTo>
                    <a:pt x="34" y="0"/>
                  </a:moveTo>
                  <a:lnTo>
                    <a:pt x="46" y="3"/>
                  </a:lnTo>
                  <a:lnTo>
                    <a:pt x="58" y="12"/>
                  </a:lnTo>
                  <a:lnTo>
                    <a:pt x="66" y="24"/>
                  </a:lnTo>
                  <a:lnTo>
                    <a:pt x="67" y="39"/>
                  </a:lnTo>
                  <a:lnTo>
                    <a:pt x="66" y="54"/>
                  </a:lnTo>
                  <a:lnTo>
                    <a:pt x="58" y="66"/>
                  </a:lnTo>
                  <a:lnTo>
                    <a:pt x="46" y="75"/>
                  </a:lnTo>
                  <a:lnTo>
                    <a:pt x="34" y="78"/>
                  </a:lnTo>
                  <a:lnTo>
                    <a:pt x="21" y="75"/>
                  </a:lnTo>
                  <a:lnTo>
                    <a:pt x="9" y="66"/>
                  </a:lnTo>
                  <a:lnTo>
                    <a:pt x="3" y="54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9" y="12"/>
                  </a:lnTo>
                  <a:lnTo>
                    <a:pt x="21" y="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89" tIns="45694" rIns="91389" bIns="45694" numCol="1" anchor="t" anchorCtr="0" compatLnSpc="1">
              <a:prstTxWarp prst="textNoShape">
                <a:avLst/>
              </a:prstTxWarp>
            </a:bodyPr>
            <a:lstStyle/>
            <a:p>
              <a:pPr algn="r"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799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5" name="Group 790">
            <a:extLst>
              <a:ext uri="{FF2B5EF4-FFF2-40B4-BE49-F238E27FC236}">
                <a16:creationId xmlns:a16="http://schemas.microsoft.com/office/drawing/2014/main" id="{B1F4BBA3-C571-44A4-A361-E2F8D3EA6D1E}"/>
              </a:ext>
            </a:extLst>
          </p:cNvPr>
          <p:cNvGrpSpPr/>
          <p:nvPr/>
        </p:nvGrpSpPr>
        <p:grpSpPr>
          <a:xfrm>
            <a:off x="4499992" y="2247410"/>
            <a:ext cx="658085" cy="657104"/>
            <a:chOff x="10945813" y="3963988"/>
            <a:chExt cx="1065213" cy="1063625"/>
          </a:xfrm>
          <a:solidFill>
            <a:schemeClr val="bg1">
              <a:lumMod val="50000"/>
            </a:schemeClr>
          </a:solidFill>
        </p:grpSpPr>
        <p:sp>
          <p:nvSpPr>
            <p:cNvPr id="26" name="Freeform 145">
              <a:extLst>
                <a:ext uri="{FF2B5EF4-FFF2-40B4-BE49-F238E27FC236}">
                  <a16:creationId xmlns:a16="http://schemas.microsoft.com/office/drawing/2014/main" id="{A351C23C-BA12-456D-A022-FAF965845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6338" y="4027488"/>
              <a:ext cx="674688" cy="657225"/>
            </a:xfrm>
            <a:custGeom>
              <a:avLst/>
              <a:gdLst>
                <a:gd name="T0" fmla="*/ 131 w 159"/>
                <a:gd name="T1" fmla="*/ 0 h 155"/>
                <a:gd name="T2" fmla="*/ 0 w 159"/>
                <a:gd name="T3" fmla="*/ 0 h 155"/>
                <a:gd name="T4" fmla="*/ 4 w 159"/>
                <a:gd name="T5" fmla="*/ 14 h 155"/>
                <a:gd name="T6" fmla="*/ 131 w 159"/>
                <a:gd name="T7" fmla="*/ 14 h 155"/>
                <a:gd name="T8" fmla="*/ 145 w 159"/>
                <a:gd name="T9" fmla="*/ 28 h 155"/>
                <a:gd name="T10" fmla="*/ 145 w 159"/>
                <a:gd name="T11" fmla="*/ 127 h 155"/>
                <a:gd name="T12" fmla="*/ 131 w 159"/>
                <a:gd name="T13" fmla="*/ 141 h 155"/>
                <a:gd name="T14" fmla="*/ 20 w 159"/>
                <a:gd name="T15" fmla="*/ 141 h 155"/>
                <a:gd name="T16" fmla="*/ 20 w 159"/>
                <a:gd name="T17" fmla="*/ 155 h 155"/>
                <a:gd name="T18" fmla="*/ 131 w 159"/>
                <a:gd name="T19" fmla="*/ 155 h 155"/>
                <a:gd name="T20" fmla="*/ 159 w 159"/>
                <a:gd name="T21" fmla="*/ 127 h 155"/>
                <a:gd name="T22" fmla="*/ 159 w 159"/>
                <a:gd name="T23" fmla="*/ 28 h 155"/>
                <a:gd name="T24" fmla="*/ 131 w 159"/>
                <a:gd name="T2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5">
                  <a:moveTo>
                    <a:pt x="1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3" y="9"/>
                    <a:pt x="4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9" y="14"/>
                    <a:pt x="145" y="20"/>
                    <a:pt x="145" y="28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5" y="134"/>
                    <a:pt x="139" y="141"/>
                    <a:pt x="131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20" y="155"/>
                    <a:pt x="20" y="155"/>
                    <a:pt x="20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47" y="155"/>
                    <a:pt x="159" y="142"/>
                    <a:pt x="159" y="127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12"/>
                    <a:pt x="147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146">
              <a:extLst>
                <a:ext uri="{FF2B5EF4-FFF2-40B4-BE49-F238E27FC236}">
                  <a16:creationId xmlns:a16="http://schemas.microsoft.com/office/drawing/2014/main" id="{D693D596-EDE2-4A3F-8A03-626F1B049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5813" y="4302125"/>
              <a:ext cx="415925" cy="725488"/>
            </a:xfrm>
            <a:custGeom>
              <a:avLst/>
              <a:gdLst>
                <a:gd name="T0" fmla="*/ 70 w 98"/>
                <a:gd name="T1" fmla="*/ 0 h 171"/>
                <a:gd name="T2" fmla="*/ 28 w 98"/>
                <a:gd name="T3" fmla="*/ 0 h 171"/>
                <a:gd name="T4" fmla="*/ 0 w 98"/>
                <a:gd name="T5" fmla="*/ 29 h 171"/>
                <a:gd name="T6" fmla="*/ 0 w 98"/>
                <a:gd name="T7" fmla="*/ 83 h 171"/>
                <a:gd name="T8" fmla="*/ 21 w 98"/>
                <a:gd name="T9" fmla="*/ 110 h 171"/>
                <a:gd name="T10" fmla="*/ 21 w 98"/>
                <a:gd name="T11" fmla="*/ 171 h 171"/>
                <a:gd name="T12" fmla="*/ 35 w 98"/>
                <a:gd name="T13" fmla="*/ 171 h 171"/>
                <a:gd name="T14" fmla="*/ 35 w 98"/>
                <a:gd name="T15" fmla="*/ 97 h 171"/>
                <a:gd name="T16" fmla="*/ 28 w 98"/>
                <a:gd name="T17" fmla="*/ 97 h 171"/>
                <a:gd name="T18" fmla="*/ 14 w 98"/>
                <a:gd name="T19" fmla="*/ 83 h 171"/>
                <a:gd name="T20" fmla="*/ 14 w 98"/>
                <a:gd name="T21" fmla="*/ 29 h 171"/>
                <a:gd name="T22" fmla="*/ 28 w 98"/>
                <a:gd name="T23" fmla="*/ 14 h 171"/>
                <a:gd name="T24" fmla="*/ 70 w 98"/>
                <a:gd name="T25" fmla="*/ 14 h 171"/>
                <a:gd name="T26" fmla="*/ 84 w 98"/>
                <a:gd name="T27" fmla="*/ 29 h 171"/>
                <a:gd name="T28" fmla="*/ 84 w 98"/>
                <a:gd name="T29" fmla="*/ 83 h 171"/>
                <a:gd name="T30" fmla="*/ 82 w 98"/>
                <a:gd name="T31" fmla="*/ 90 h 171"/>
                <a:gd name="T32" fmla="*/ 70 w 98"/>
                <a:gd name="T33" fmla="*/ 97 h 171"/>
                <a:gd name="T34" fmla="*/ 63 w 98"/>
                <a:gd name="T35" fmla="*/ 97 h 171"/>
                <a:gd name="T36" fmla="*/ 63 w 98"/>
                <a:gd name="T37" fmla="*/ 171 h 171"/>
                <a:gd name="T38" fmla="*/ 77 w 98"/>
                <a:gd name="T39" fmla="*/ 171 h 171"/>
                <a:gd name="T40" fmla="*/ 77 w 98"/>
                <a:gd name="T41" fmla="*/ 110 h 171"/>
                <a:gd name="T42" fmla="*/ 97 w 98"/>
                <a:gd name="T43" fmla="*/ 90 h 171"/>
                <a:gd name="T44" fmla="*/ 98 w 98"/>
                <a:gd name="T45" fmla="*/ 83 h 171"/>
                <a:gd name="T46" fmla="*/ 98 w 98"/>
                <a:gd name="T47" fmla="*/ 29 h 171"/>
                <a:gd name="T48" fmla="*/ 70 w 98"/>
                <a:gd name="T4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71">
                  <a:moveTo>
                    <a:pt x="7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6"/>
                    <a:pt x="9" y="106"/>
                    <a:pt x="21" y="110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0" y="97"/>
                    <a:pt x="14" y="91"/>
                    <a:pt x="14" y="83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1"/>
                    <a:pt x="20" y="14"/>
                    <a:pt x="28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8" y="14"/>
                    <a:pt x="84" y="21"/>
                    <a:pt x="84" y="29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4" y="85"/>
                    <a:pt x="83" y="88"/>
                    <a:pt x="82" y="90"/>
                  </a:cubicBezTo>
                  <a:cubicBezTo>
                    <a:pt x="80" y="94"/>
                    <a:pt x="75" y="97"/>
                    <a:pt x="70" y="97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171"/>
                    <a:pt x="63" y="171"/>
                    <a:pt x="63" y="171"/>
                  </a:cubicBezTo>
                  <a:cubicBezTo>
                    <a:pt x="77" y="171"/>
                    <a:pt x="77" y="171"/>
                    <a:pt x="77" y="171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87" y="107"/>
                    <a:pt x="95" y="99"/>
                    <a:pt x="97" y="90"/>
                  </a:cubicBezTo>
                  <a:cubicBezTo>
                    <a:pt x="98" y="87"/>
                    <a:pt x="98" y="85"/>
                    <a:pt x="98" y="83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13"/>
                    <a:pt x="85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147">
              <a:extLst>
                <a:ext uri="{FF2B5EF4-FFF2-40B4-BE49-F238E27FC236}">
                  <a16:creationId xmlns:a16="http://schemas.microsoft.com/office/drawing/2014/main" id="{F531B4C8-FA36-4FFE-B642-72CADC2F8D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14076" y="3963988"/>
              <a:ext cx="279400" cy="279400"/>
            </a:xfrm>
            <a:custGeom>
              <a:avLst/>
              <a:gdLst>
                <a:gd name="T0" fmla="*/ 33 w 66"/>
                <a:gd name="T1" fmla="*/ 66 h 66"/>
                <a:gd name="T2" fmla="*/ 66 w 66"/>
                <a:gd name="T3" fmla="*/ 33 h 66"/>
                <a:gd name="T4" fmla="*/ 33 w 66"/>
                <a:gd name="T5" fmla="*/ 0 h 66"/>
                <a:gd name="T6" fmla="*/ 0 w 66"/>
                <a:gd name="T7" fmla="*/ 33 h 66"/>
                <a:gd name="T8" fmla="*/ 33 w 66"/>
                <a:gd name="T9" fmla="*/ 66 h 66"/>
                <a:gd name="T10" fmla="*/ 33 w 66"/>
                <a:gd name="T11" fmla="*/ 14 h 66"/>
                <a:gd name="T12" fmla="*/ 52 w 66"/>
                <a:gd name="T13" fmla="*/ 33 h 66"/>
                <a:gd name="T14" fmla="*/ 33 w 66"/>
                <a:gd name="T15" fmla="*/ 52 h 66"/>
                <a:gd name="T16" fmla="*/ 14 w 66"/>
                <a:gd name="T17" fmla="*/ 33 h 66"/>
                <a:gd name="T18" fmla="*/ 33 w 66"/>
                <a:gd name="T19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lose/>
                  <a:moveTo>
                    <a:pt x="33" y="14"/>
                  </a:moveTo>
                  <a:cubicBezTo>
                    <a:pt x="43" y="14"/>
                    <a:pt x="52" y="22"/>
                    <a:pt x="52" y="33"/>
                  </a:cubicBezTo>
                  <a:cubicBezTo>
                    <a:pt x="52" y="43"/>
                    <a:pt x="43" y="52"/>
                    <a:pt x="33" y="52"/>
                  </a:cubicBezTo>
                  <a:cubicBezTo>
                    <a:pt x="23" y="52"/>
                    <a:pt x="14" y="43"/>
                    <a:pt x="14" y="33"/>
                  </a:cubicBezTo>
                  <a:cubicBezTo>
                    <a:pt x="14" y="22"/>
                    <a:pt x="23" y="14"/>
                    <a:pt x="3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148">
              <a:extLst>
                <a:ext uri="{FF2B5EF4-FFF2-40B4-BE49-F238E27FC236}">
                  <a16:creationId xmlns:a16="http://schemas.microsoft.com/office/drawing/2014/main" id="{8AD440D7-3397-4F7D-96C4-8542F8E59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5238" y="4154488"/>
              <a:ext cx="466725" cy="390525"/>
            </a:xfrm>
            <a:custGeom>
              <a:avLst/>
              <a:gdLst>
                <a:gd name="T0" fmla="*/ 7 w 110"/>
                <a:gd name="T1" fmla="*/ 92 h 92"/>
                <a:gd name="T2" fmla="*/ 4 w 110"/>
                <a:gd name="T3" fmla="*/ 91 h 92"/>
                <a:gd name="T4" fmla="*/ 2 w 110"/>
                <a:gd name="T5" fmla="*/ 83 h 92"/>
                <a:gd name="T6" fmla="*/ 26 w 110"/>
                <a:gd name="T7" fmla="*/ 42 h 92"/>
                <a:gd name="T8" fmla="*/ 31 w 110"/>
                <a:gd name="T9" fmla="*/ 40 h 92"/>
                <a:gd name="T10" fmla="*/ 31 w 110"/>
                <a:gd name="T11" fmla="*/ 40 h 92"/>
                <a:gd name="T12" fmla="*/ 36 w 110"/>
                <a:gd name="T13" fmla="*/ 42 h 92"/>
                <a:gd name="T14" fmla="*/ 48 w 110"/>
                <a:gd name="T15" fmla="*/ 60 h 92"/>
                <a:gd name="T16" fmla="*/ 62 w 110"/>
                <a:gd name="T17" fmla="*/ 44 h 92"/>
                <a:gd name="T18" fmla="*/ 67 w 110"/>
                <a:gd name="T19" fmla="*/ 42 h 92"/>
                <a:gd name="T20" fmla="*/ 71 w 110"/>
                <a:gd name="T21" fmla="*/ 44 h 92"/>
                <a:gd name="T22" fmla="*/ 80 w 110"/>
                <a:gd name="T23" fmla="*/ 52 h 92"/>
                <a:gd name="T24" fmla="*/ 98 w 110"/>
                <a:gd name="T25" fmla="*/ 4 h 92"/>
                <a:gd name="T26" fmla="*/ 104 w 110"/>
                <a:gd name="T27" fmla="*/ 0 h 92"/>
                <a:gd name="T28" fmla="*/ 106 w 110"/>
                <a:gd name="T29" fmla="*/ 1 h 92"/>
                <a:gd name="T30" fmla="*/ 109 w 110"/>
                <a:gd name="T31" fmla="*/ 9 h 92"/>
                <a:gd name="T32" fmla="*/ 88 w 110"/>
                <a:gd name="T33" fmla="*/ 64 h 92"/>
                <a:gd name="T34" fmla="*/ 84 w 110"/>
                <a:gd name="T35" fmla="*/ 68 h 92"/>
                <a:gd name="T36" fmla="*/ 82 w 110"/>
                <a:gd name="T37" fmla="*/ 68 h 92"/>
                <a:gd name="T38" fmla="*/ 78 w 110"/>
                <a:gd name="T39" fmla="*/ 66 h 92"/>
                <a:gd name="T40" fmla="*/ 67 w 110"/>
                <a:gd name="T41" fmla="*/ 57 h 92"/>
                <a:gd name="T42" fmla="*/ 51 w 110"/>
                <a:gd name="T43" fmla="*/ 74 h 92"/>
                <a:gd name="T44" fmla="*/ 47 w 110"/>
                <a:gd name="T45" fmla="*/ 76 h 92"/>
                <a:gd name="T46" fmla="*/ 46 w 110"/>
                <a:gd name="T47" fmla="*/ 76 h 92"/>
                <a:gd name="T48" fmla="*/ 42 w 110"/>
                <a:gd name="T49" fmla="*/ 73 h 92"/>
                <a:gd name="T50" fmla="*/ 31 w 110"/>
                <a:gd name="T51" fmla="*/ 57 h 92"/>
                <a:gd name="T52" fmla="*/ 12 w 110"/>
                <a:gd name="T53" fmla="*/ 89 h 92"/>
                <a:gd name="T54" fmla="*/ 7 w 110"/>
                <a:gd name="T5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" h="92">
                  <a:moveTo>
                    <a:pt x="7" y="92"/>
                  </a:moveTo>
                  <a:cubicBezTo>
                    <a:pt x="6" y="92"/>
                    <a:pt x="4" y="91"/>
                    <a:pt x="4" y="91"/>
                  </a:cubicBezTo>
                  <a:cubicBezTo>
                    <a:pt x="1" y="89"/>
                    <a:pt x="0" y="85"/>
                    <a:pt x="2" y="83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1"/>
                    <a:pt x="29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3" y="40"/>
                    <a:pt x="35" y="41"/>
                    <a:pt x="36" y="42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4" y="43"/>
                    <a:pt x="65" y="42"/>
                    <a:pt x="67" y="42"/>
                  </a:cubicBezTo>
                  <a:cubicBezTo>
                    <a:pt x="68" y="42"/>
                    <a:pt x="70" y="43"/>
                    <a:pt x="71" y="44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9" y="2"/>
                    <a:pt x="101" y="0"/>
                    <a:pt x="104" y="0"/>
                  </a:cubicBezTo>
                  <a:cubicBezTo>
                    <a:pt x="104" y="0"/>
                    <a:pt x="105" y="1"/>
                    <a:pt x="106" y="1"/>
                  </a:cubicBezTo>
                  <a:cubicBezTo>
                    <a:pt x="109" y="2"/>
                    <a:pt x="110" y="5"/>
                    <a:pt x="109" y="9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7" y="66"/>
                    <a:pt x="86" y="67"/>
                    <a:pt x="84" y="68"/>
                  </a:cubicBezTo>
                  <a:cubicBezTo>
                    <a:pt x="83" y="68"/>
                    <a:pt x="83" y="68"/>
                    <a:pt x="82" y="68"/>
                  </a:cubicBezTo>
                  <a:cubicBezTo>
                    <a:pt x="81" y="68"/>
                    <a:pt x="80" y="67"/>
                    <a:pt x="78" y="66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5"/>
                    <a:pt x="48" y="76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5"/>
                    <a:pt x="43" y="74"/>
                    <a:pt x="42" y="73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1" y="91"/>
                    <a:pt x="9" y="92"/>
                    <a:pt x="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0" name="Group 828">
            <a:extLst>
              <a:ext uri="{FF2B5EF4-FFF2-40B4-BE49-F238E27FC236}">
                <a16:creationId xmlns:a16="http://schemas.microsoft.com/office/drawing/2014/main" id="{7F91B029-0EC3-4E4A-A08E-533941C9BD0D}"/>
              </a:ext>
            </a:extLst>
          </p:cNvPr>
          <p:cNvGrpSpPr/>
          <p:nvPr/>
        </p:nvGrpSpPr>
        <p:grpSpPr>
          <a:xfrm>
            <a:off x="6049137" y="2333716"/>
            <a:ext cx="792513" cy="636802"/>
            <a:chOff x="4433888" y="5776913"/>
            <a:chExt cx="1171575" cy="94138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1" name="Oval 47">
              <a:extLst>
                <a:ext uri="{FF2B5EF4-FFF2-40B4-BE49-F238E27FC236}">
                  <a16:creationId xmlns:a16="http://schemas.microsoft.com/office/drawing/2014/main" id="{C9362FE4-C178-4A30-882C-7A6CF2B13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550" y="6134100"/>
              <a:ext cx="73025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Freeform 48">
              <a:extLst>
                <a:ext uri="{FF2B5EF4-FFF2-40B4-BE49-F238E27FC236}">
                  <a16:creationId xmlns:a16="http://schemas.microsoft.com/office/drawing/2014/main" id="{CE4DA7EC-0798-4DA3-81A1-60C7EFC642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3888" y="5776913"/>
              <a:ext cx="1044575" cy="781050"/>
            </a:xfrm>
            <a:custGeom>
              <a:avLst/>
              <a:gdLst>
                <a:gd name="T0" fmla="*/ 62 w 246"/>
                <a:gd name="T1" fmla="*/ 170 h 184"/>
                <a:gd name="T2" fmla="*/ 62 w 246"/>
                <a:gd name="T3" fmla="*/ 14 h 184"/>
                <a:gd name="T4" fmla="*/ 226 w 246"/>
                <a:gd name="T5" fmla="*/ 14 h 184"/>
                <a:gd name="T6" fmla="*/ 232 w 246"/>
                <a:gd name="T7" fmla="*/ 20 h 184"/>
                <a:gd name="T8" fmla="*/ 232 w 246"/>
                <a:gd name="T9" fmla="*/ 114 h 184"/>
                <a:gd name="T10" fmla="*/ 246 w 246"/>
                <a:gd name="T11" fmla="*/ 116 h 184"/>
                <a:gd name="T12" fmla="*/ 246 w 246"/>
                <a:gd name="T13" fmla="*/ 20 h 184"/>
                <a:gd name="T14" fmla="*/ 226 w 246"/>
                <a:gd name="T15" fmla="*/ 0 h 184"/>
                <a:gd name="T16" fmla="*/ 20 w 246"/>
                <a:gd name="T17" fmla="*/ 0 h 184"/>
                <a:gd name="T18" fmla="*/ 0 w 246"/>
                <a:gd name="T19" fmla="*/ 20 h 184"/>
                <a:gd name="T20" fmla="*/ 0 w 246"/>
                <a:gd name="T21" fmla="*/ 164 h 184"/>
                <a:gd name="T22" fmla="*/ 20 w 246"/>
                <a:gd name="T23" fmla="*/ 184 h 184"/>
                <a:gd name="T24" fmla="*/ 135 w 246"/>
                <a:gd name="T25" fmla="*/ 184 h 184"/>
                <a:gd name="T26" fmla="*/ 124 w 246"/>
                <a:gd name="T27" fmla="*/ 170 h 184"/>
                <a:gd name="T28" fmla="*/ 62 w 246"/>
                <a:gd name="T29" fmla="*/ 170 h 184"/>
                <a:gd name="T30" fmla="*/ 14 w 246"/>
                <a:gd name="T31" fmla="*/ 164 h 184"/>
                <a:gd name="T32" fmla="*/ 14 w 246"/>
                <a:gd name="T33" fmla="*/ 20 h 184"/>
                <a:gd name="T34" fmla="*/ 20 w 246"/>
                <a:gd name="T35" fmla="*/ 14 h 184"/>
                <a:gd name="T36" fmla="*/ 48 w 246"/>
                <a:gd name="T37" fmla="*/ 14 h 184"/>
                <a:gd name="T38" fmla="*/ 48 w 246"/>
                <a:gd name="T39" fmla="*/ 170 h 184"/>
                <a:gd name="T40" fmla="*/ 20 w 246"/>
                <a:gd name="T41" fmla="*/ 170 h 184"/>
                <a:gd name="T42" fmla="*/ 14 w 246"/>
                <a:gd name="T43" fmla="*/ 16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6" h="184">
                  <a:moveTo>
                    <a:pt x="62" y="170"/>
                  </a:moveTo>
                  <a:cubicBezTo>
                    <a:pt x="62" y="14"/>
                    <a:pt x="62" y="14"/>
                    <a:pt x="62" y="14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4"/>
                    <a:pt x="232" y="17"/>
                    <a:pt x="232" y="20"/>
                  </a:cubicBezTo>
                  <a:cubicBezTo>
                    <a:pt x="232" y="114"/>
                    <a:pt x="232" y="114"/>
                    <a:pt x="232" y="114"/>
                  </a:cubicBezTo>
                  <a:cubicBezTo>
                    <a:pt x="246" y="116"/>
                    <a:pt x="246" y="116"/>
                    <a:pt x="246" y="116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6" y="9"/>
                    <a:pt x="237" y="0"/>
                    <a:pt x="22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75"/>
                    <a:pt x="9" y="184"/>
                    <a:pt x="20" y="184"/>
                  </a:cubicBezTo>
                  <a:cubicBezTo>
                    <a:pt x="135" y="184"/>
                    <a:pt x="135" y="184"/>
                    <a:pt x="135" y="184"/>
                  </a:cubicBezTo>
                  <a:cubicBezTo>
                    <a:pt x="124" y="170"/>
                    <a:pt x="124" y="170"/>
                    <a:pt x="124" y="170"/>
                  </a:cubicBezTo>
                  <a:lnTo>
                    <a:pt x="62" y="170"/>
                  </a:lnTo>
                  <a:close/>
                  <a:moveTo>
                    <a:pt x="14" y="164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4" y="17"/>
                    <a:pt x="17" y="14"/>
                    <a:pt x="20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70"/>
                    <a:pt x="48" y="170"/>
                    <a:pt x="48" y="170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7" y="170"/>
                    <a:pt x="14" y="167"/>
                    <a:pt x="14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Freeform 49">
              <a:extLst>
                <a:ext uri="{FF2B5EF4-FFF2-40B4-BE49-F238E27FC236}">
                  <a16:creationId xmlns:a16="http://schemas.microsoft.com/office/drawing/2014/main" id="{AF4981E2-3A2C-436C-956A-4F8AC9423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6048375"/>
              <a:ext cx="619125" cy="669925"/>
            </a:xfrm>
            <a:custGeom>
              <a:avLst/>
              <a:gdLst>
                <a:gd name="T0" fmla="*/ 125 w 146"/>
                <a:gd name="T1" fmla="*/ 65 h 158"/>
                <a:gd name="T2" fmla="*/ 85 w 146"/>
                <a:gd name="T3" fmla="*/ 58 h 158"/>
                <a:gd name="T4" fmla="*/ 85 w 146"/>
                <a:gd name="T5" fmla="*/ 19 h 158"/>
                <a:gd name="T6" fmla="*/ 66 w 146"/>
                <a:gd name="T7" fmla="*/ 0 h 158"/>
                <a:gd name="T8" fmla="*/ 65 w 146"/>
                <a:gd name="T9" fmla="*/ 0 h 158"/>
                <a:gd name="T10" fmla="*/ 46 w 146"/>
                <a:gd name="T11" fmla="*/ 19 h 158"/>
                <a:gd name="T12" fmla="*/ 46 w 146"/>
                <a:gd name="T13" fmla="*/ 90 h 158"/>
                <a:gd name="T14" fmla="*/ 36 w 146"/>
                <a:gd name="T15" fmla="*/ 80 h 158"/>
                <a:gd name="T16" fmla="*/ 23 w 146"/>
                <a:gd name="T17" fmla="*/ 74 h 158"/>
                <a:gd name="T18" fmla="*/ 9 w 146"/>
                <a:gd name="T19" fmla="*/ 79 h 158"/>
                <a:gd name="T20" fmla="*/ 8 w 146"/>
                <a:gd name="T21" fmla="*/ 81 h 158"/>
                <a:gd name="T22" fmla="*/ 8 w 146"/>
                <a:gd name="T23" fmla="*/ 108 h 158"/>
                <a:gd name="T24" fmla="*/ 56 w 146"/>
                <a:gd name="T25" fmla="*/ 156 h 158"/>
                <a:gd name="T26" fmla="*/ 61 w 146"/>
                <a:gd name="T27" fmla="*/ 158 h 158"/>
                <a:gd name="T28" fmla="*/ 66 w 146"/>
                <a:gd name="T29" fmla="*/ 156 h 158"/>
                <a:gd name="T30" fmla="*/ 66 w 146"/>
                <a:gd name="T31" fmla="*/ 146 h 158"/>
                <a:gd name="T32" fmla="*/ 18 w 146"/>
                <a:gd name="T33" fmla="*/ 98 h 158"/>
                <a:gd name="T34" fmla="*/ 18 w 146"/>
                <a:gd name="T35" fmla="*/ 91 h 158"/>
                <a:gd name="T36" fmla="*/ 19 w 146"/>
                <a:gd name="T37" fmla="*/ 89 h 158"/>
                <a:gd name="T38" fmla="*/ 23 w 146"/>
                <a:gd name="T39" fmla="*/ 88 h 158"/>
                <a:gd name="T40" fmla="*/ 26 w 146"/>
                <a:gd name="T41" fmla="*/ 89 h 158"/>
                <a:gd name="T42" fmla="*/ 43 w 146"/>
                <a:gd name="T43" fmla="*/ 106 h 158"/>
                <a:gd name="T44" fmla="*/ 46 w 146"/>
                <a:gd name="T45" fmla="*/ 108 h 158"/>
                <a:gd name="T46" fmla="*/ 52 w 146"/>
                <a:gd name="T47" fmla="*/ 108 h 158"/>
                <a:gd name="T48" fmla="*/ 59 w 146"/>
                <a:gd name="T49" fmla="*/ 102 h 158"/>
                <a:gd name="T50" fmla="*/ 60 w 146"/>
                <a:gd name="T51" fmla="*/ 96 h 158"/>
                <a:gd name="T52" fmla="*/ 60 w 146"/>
                <a:gd name="T53" fmla="*/ 94 h 158"/>
                <a:gd name="T54" fmla="*/ 60 w 146"/>
                <a:gd name="T55" fmla="*/ 94 h 158"/>
                <a:gd name="T56" fmla="*/ 60 w 146"/>
                <a:gd name="T57" fmla="*/ 94 h 158"/>
                <a:gd name="T58" fmla="*/ 60 w 146"/>
                <a:gd name="T59" fmla="*/ 19 h 158"/>
                <a:gd name="T60" fmla="*/ 65 w 146"/>
                <a:gd name="T61" fmla="*/ 14 h 158"/>
                <a:gd name="T62" fmla="*/ 66 w 146"/>
                <a:gd name="T63" fmla="*/ 14 h 158"/>
                <a:gd name="T64" fmla="*/ 71 w 146"/>
                <a:gd name="T65" fmla="*/ 19 h 158"/>
                <a:gd name="T66" fmla="*/ 71 w 146"/>
                <a:gd name="T67" fmla="*/ 70 h 158"/>
                <a:gd name="T68" fmla="*/ 123 w 146"/>
                <a:gd name="T69" fmla="*/ 78 h 158"/>
                <a:gd name="T70" fmla="*/ 132 w 146"/>
                <a:gd name="T71" fmla="*/ 94 h 158"/>
                <a:gd name="T72" fmla="*/ 128 w 146"/>
                <a:gd name="T73" fmla="*/ 149 h 158"/>
                <a:gd name="T74" fmla="*/ 134 w 146"/>
                <a:gd name="T75" fmla="*/ 156 h 158"/>
                <a:gd name="T76" fmla="*/ 135 w 146"/>
                <a:gd name="T77" fmla="*/ 156 h 158"/>
                <a:gd name="T78" fmla="*/ 142 w 146"/>
                <a:gd name="T79" fmla="*/ 150 h 158"/>
                <a:gd name="T80" fmla="*/ 146 w 146"/>
                <a:gd name="T81" fmla="*/ 95 h 158"/>
                <a:gd name="T82" fmla="*/ 146 w 146"/>
                <a:gd name="T83" fmla="*/ 94 h 158"/>
                <a:gd name="T84" fmla="*/ 125 w 146"/>
                <a:gd name="T85" fmla="*/ 6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6" h="158">
                  <a:moveTo>
                    <a:pt x="125" y="65"/>
                  </a:moveTo>
                  <a:cubicBezTo>
                    <a:pt x="85" y="58"/>
                    <a:pt x="85" y="58"/>
                    <a:pt x="85" y="5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8"/>
                    <a:pt x="77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6" y="8"/>
                    <a:pt x="46" y="19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3" y="76"/>
                    <a:pt x="28" y="74"/>
                    <a:pt x="23" y="74"/>
                  </a:cubicBezTo>
                  <a:cubicBezTo>
                    <a:pt x="18" y="74"/>
                    <a:pt x="13" y="76"/>
                    <a:pt x="9" y="7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0" y="88"/>
                    <a:pt x="0" y="100"/>
                    <a:pt x="8" y="108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57" y="157"/>
                    <a:pt x="59" y="158"/>
                    <a:pt x="61" y="158"/>
                  </a:cubicBezTo>
                  <a:cubicBezTo>
                    <a:pt x="63" y="158"/>
                    <a:pt x="65" y="157"/>
                    <a:pt x="66" y="156"/>
                  </a:cubicBezTo>
                  <a:cubicBezTo>
                    <a:pt x="69" y="153"/>
                    <a:pt x="69" y="149"/>
                    <a:pt x="66" y="146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6"/>
                    <a:pt x="16" y="93"/>
                    <a:pt x="18" y="91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0" y="88"/>
                    <a:pt x="21" y="88"/>
                    <a:pt x="23" y="88"/>
                  </a:cubicBezTo>
                  <a:cubicBezTo>
                    <a:pt x="24" y="88"/>
                    <a:pt x="25" y="88"/>
                    <a:pt x="26" y="89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7"/>
                    <a:pt x="45" y="108"/>
                    <a:pt x="46" y="108"/>
                  </a:cubicBezTo>
                  <a:cubicBezTo>
                    <a:pt x="49" y="109"/>
                    <a:pt x="52" y="108"/>
                    <a:pt x="52" y="108"/>
                  </a:cubicBezTo>
                  <a:cubicBezTo>
                    <a:pt x="56" y="108"/>
                    <a:pt x="57" y="105"/>
                    <a:pt x="59" y="102"/>
                  </a:cubicBezTo>
                  <a:cubicBezTo>
                    <a:pt x="59" y="100"/>
                    <a:pt x="60" y="98"/>
                    <a:pt x="60" y="96"/>
                  </a:cubicBezTo>
                  <a:cubicBezTo>
                    <a:pt x="60" y="95"/>
                    <a:pt x="60" y="94"/>
                    <a:pt x="60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6"/>
                    <a:pt x="62" y="14"/>
                    <a:pt x="65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9" y="14"/>
                    <a:pt x="71" y="16"/>
                    <a:pt x="71" y="19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32" y="80"/>
                    <a:pt x="132" y="94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127" y="152"/>
                    <a:pt x="130" y="156"/>
                    <a:pt x="134" y="156"/>
                  </a:cubicBezTo>
                  <a:cubicBezTo>
                    <a:pt x="134" y="156"/>
                    <a:pt x="134" y="156"/>
                    <a:pt x="135" y="156"/>
                  </a:cubicBezTo>
                  <a:cubicBezTo>
                    <a:pt x="138" y="156"/>
                    <a:pt x="141" y="153"/>
                    <a:pt x="142" y="150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74"/>
                    <a:pt x="133" y="66"/>
                    <a:pt x="12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" name="Freeform 50">
              <a:extLst>
                <a:ext uri="{FF2B5EF4-FFF2-40B4-BE49-F238E27FC236}">
                  <a16:creationId xmlns:a16="http://schemas.microsoft.com/office/drawing/2014/main" id="{026B1D00-F7D6-4B86-9108-69524398B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5913438"/>
              <a:ext cx="560388" cy="50800"/>
            </a:xfrm>
            <a:custGeom>
              <a:avLst/>
              <a:gdLst>
                <a:gd name="T0" fmla="*/ 132 w 132"/>
                <a:gd name="T1" fmla="*/ 6 h 12"/>
                <a:gd name="T2" fmla="*/ 126 w 132"/>
                <a:gd name="T3" fmla="*/ 0 h 12"/>
                <a:gd name="T4" fmla="*/ 6 w 132"/>
                <a:gd name="T5" fmla="*/ 0 h 12"/>
                <a:gd name="T6" fmla="*/ 0 w 132"/>
                <a:gd name="T7" fmla="*/ 6 h 12"/>
                <a:gd name="T8" fmla="*/ 6 w 132"/>
                <a:gd name="T9" fmla="*/ 12 h 12"/>
                <a:gd name="T10" fmla="*/ 126 w 132"/>
                <a:gd name="T11" fmla="*/ 12 h 12"/>
                <a:gd name="T12" fmla="*/ 132 w 13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2">
                  <a:moveTo>
                    <a:pt x="132" y="6"/>
                  </a:moveTo>
                  <a:cubicBezTo>
                    <a:pt x="132" y="3"/>
                    <a:pt x="129" y="0"/>
                    <a:pt x="12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9" y="12"/>
                    <a:pt x="132" y="9"/>
                    <a:pt x="1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Freeform 51">
              <a:extLst>
                <a:ext uri="{FF2B5EF4-FFF2-40B4-BE49-F238E27FC236}">
                  <a16:creationId xmlns:a16="http://schemas.microsoft.com/office/drawing/2014/main" id="{95045527-1E06-4B93-8F7D-BCBEC6BFF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6027738"/>
              <a:ext cx="403225" cy="50800"/>
            </a:xfrm>
            <a:custGeom>
              <a:avLst/>
              <a:gdLst>
                <a:gd name="T0" fmla="*/ 95 w 95"/>
                <a:gd name="T1" fmla="*/ 0 h 12"/>
                <a:gd name="T2" fmla="*/ 94 w 95"/>
                <a:gd name="T3" fmla="*/ 0 h 12"/>
                <a:gd name="T4" fmla="*/ 6 w 95"/>
                <a:gd name="T5" fmla="*/ 0 h 12"/>
                <a:gd name="T6" fmla="*/ 0 w 95"/>
                <a:gd name="T7" fmla="*/ 6 h 12"/>
                <a:gd name="T8" fmla="*/ 6 w 95"/>
                <a:gd name="T9" fmla="*/ 12 h 12"/>
                <a:gd name="T10" fmla="*/ 86 w 95"/>
                <a:gd name="T11" fmla="*/ 12 h 12"/>
                <a:gd name="T12" fmla="*/ 95 w 9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2">
                  <a:moveTo>
                    <a:pt x="95" y="0"/>
                  </a:moveTo>
                  <a:cubicBezTo>
                    <a:pt x="95" y="0"/>
                    <a:pt x="95" y="0"/>
                    <a:pt x="9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8" y="7"/>
                    <a:pt x="92" y="3"/>
                    <a:pt x="9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Freeform 52">
              <a:extLst>
                <a:ext uri="{FF2B5EF4-FFF2-40B4-BE49-F238E27FC236}">
                  <a16:creationId xmlns:a16="http://schemas.microsoft.com/office/drawing/2014/main" id="{C5FDC803-9057-4048-B077-DF052D740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6370638"/>
              <a:ext cx="200025" cy="50800"/>
            </a:xfrm>
            <a:custGeom>
              <a:avLst/>
              <a:gdLst>
                <a:gd name="T0" fmla="*/ 0 w 47"/>
                <a:gd name="T1" fmla="*/ 6 h 12"/>
                <a:gd name="T2" fmla="*/ 6 w 47"/>
                <a:gd name="T3" fmla="*/ 12 h 12"/>
                <a:gd name="T4" fmla="*/ 41 w 47"/>
                <a:gd name="T5" fmla="*/ 12 h 12"/>
                <a:gd name="T6" fmla="*/ 47 w 47"/>
                <a:gd name="T7" fmla="*/ 0 h 12"/>
                <a:gd name="T8" fmla="*/ 6 w 47"/>
                <a:gd name="T9" fmla="*/ 0 h 12"/>
                <a:gd name="T10" fmla="*/ 0 w 47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2">
                  <a:moveTo>
                    <a:pt x="0" y="6"/>
                  </a:moveTo>
                  <a:cubicBezTo>
                    <a:pt x="0" y="10"/>
                    <a:pt x="2" y="12"/>
                    <a:pt x="6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2" y="8"/>
                    <a:pt x="44" y="4"/>
                    <a:pt x="4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Freeform 53">
              <a:extLst>
                <a:ext uri="{FF2B5EF4-FFF2-40B4-BE49-F238E27FC236}">
                  <a16:creationId xmlns:a16="http://schemas.microsoft.com/office/drawing/2014/main" id="{27D8EBDA-807B-4B32-B2B9-DC33CABDC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6142038"/>
              <a:ext cx="352425" cy="50800"/>
            </a:xfrm>
            <a:custGeom>
              <a:avLst/>
              <a:gdLst>
                <a:gd name="T0" fmla="*/ 83 w 83"/>
                <a:gd name="T1" fmla="*/ 0 h 12"/>
                <a:gd name="T2" fmla="*/ 6 w 83"/>
                <a:gd name="T3" fmla="*/ 0 h 12"/>
                <a:gd name="T4" fmla="*/ 0 w 83"/>
                <a:gd name="T5" fmla="*/ 6 h 12"/>
                <a:gd name="T6" fmla="*/ 6 w 83"/>
                <a:gd name="T7" fmla="*/ 12 h 12"/>
                <a:gd name="T8" fmla="*/ 83 w 83"/>
                <a:gd name="T9" fmla="*/ 12 h 12"/>
                <a:gd name="T10" fmla="*/ 83 w 8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2">
                  <a:moveTo>
                    <a:pt x="8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Freeform 54">
              <a:extLst>
                <a:ext uri="{FF2B5EF4-FFF2-40B4-BE49-F238E27FC236}">
                  <a16:creationId xmlns:a16="http://schemas.microsoft.com/office/drawing/2014/main" id="{CA208C40-AF3E-4D2E-ACC2-A35D4D951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6256338"/>
              <a:ext cx="352425" cy="50800"/>
            </a:xfrm>
            <a:custGeom>
              <a:avLst/>
              <a:gdLst>
                <a:gd name="T0" fmla="*/ 83 w 83"/>
                <a:gd name="T1" fmla="*/ 0 h 12"/>
                <a:gd name="T2" fmla="*/ 6 w 83"/>
                <a:gd name="T3" fmla="*/ 0 h 12"/>
                <a:gd name="T4" fmla="*/ 0 w 83"/>
                <a:gd name="T5" fmla="*/ 6 h 12"/>
                <a:gd name="T6" fmla="*/ 6 w 83"/>
                <a:gd name="T7" fmla="*/ 12 h 12"/>
                <a:gd name="T8" fmla="*/ 83 w 83"/>
                <a:gd name="T9" fmla="*/ 12 h 12"/>
                <a:gd name="T10" fmla="*/ 83 w 8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2">
                  <a:moveTo>
                    <a:pt x="8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3011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CD06761-98ED-4AA1-97FE-5BA0D7D713D4}"/>
              </a:ext>
            </a:extLst>
          </p:cNvPr>
          <p:cNvSpPr/>
          <p:nvPr/>
        </p:nvSpPr>
        <p:spPr>
          <a:xfrm>
            <a:off x="107950" y="980728"/>
            <a:ext cx="576263" cy="187295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0438EF04-8F2A-4EDD-B4D0-D3E3F5BD756C}"/>
              </a:ext>
            </a:extLst>
          </p:cNvPr>
          <p:cNvSpPr/>
          <p:nvPr/>
        </p:nvSpPr>
        <p:spPr>
          <a:xfrm>
            <a:off x="107950" y="2996952"/>
            <a:ext cx="576263" cy="110966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C1A1461-E524-4E02-8CCD-317060C4F805}"/>
              </a:ext>
            </a:extLst>
          </p:cNvPr>
          <p:cNvSpPr/>
          <p:nvPr/>
        </p:nvSpPr>
        <p:spPr>
          <a:xfrm>
            <a:off x="122238" y="4293096"/>
            <a:ext cx="576262" cy="1109664"/>
          </a:xfrm>
          <a:prstGeom prst="roundRect">
            <a:avLst/>
          </a:prstGeom>
          <a:solidFill>
            <a:srgbClr val="F2D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282507E-B8AB-4522-8539-17663CFBBAC1}"/>
              </a:ext>
            </a:extLst>
          </p:cNvPr>
          <p:cNvSpPr/>
          <p:nvPr/>
        </p:nvSpPr>
        <p:spPr>
          <a:xfrm>
            <a:off x="107950" y="5589240"/>
            <a:ext cx="576263" cy="46674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bg1"/>
                </a:solidFill>
              </a:rPr>
              <a:t>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B35A11C-0B5C-4EBC-828E-F8B7297FC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819993"/>
              </p:ext>
            </p:extLst>
          </p:nvPr>
        </p:nvGraphicFramePr>
        <p:xfrm>
          <a:off x="755650" y="980728"/>
          <a:ext cx="7883525" cy="1853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340">
                  <a:extLst>
                    <a:ext uri="{9D8B030D-6E8A-4147-A177-3AD203B41FA5}">
                      <a16:colId xmlns:a16="http://schemas.microsoft.com/office/drawing/2014/main" val="2856911800"/>
                    </a:ext>
                  </a:extLst>
                </a:gridCol>
                <a:gridCol w="7294185">
                  <a:extLst>
                    <a:ext uri="{9D8B030D-6E8A-4147-A177-3AD203B41FA5}">
                      <a16:colId xmlns:a16="http://schemas.microsoft.com/office/drawing/2014/main" val="3005441523"/>
                    </a:ext>
                  </a:extLst>
                </a:gridCol>
              </a:tblGrid>
              <a:tr h="370769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31" marR="91431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Plano de Projeto e Meta</a:t>
                      </a:r>
                    </a:p>
                  </a:txBody>
                  <a:tcPr marL="91431" marR="91431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377004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1" marR="91431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Premissas e Restrições</a:t>
                      </a:r>
                    </a:p>
                  </a:txBody>
                  <a:tcPr marL="91431" marR="91431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388407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1" marR="91431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Declaração de Escopo e EAP</a:t>
                      </a:r>
                    </a:p>
                  </a:txBody>
                  <a:tcPr marL="91431" marR="91431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002871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31" marR="91431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Papéis e Responsabilidades</a:t>
                      </a:r>
                    </a:p>
                  </a:txBody>
                  <a:tcPr marL="91431" marR="91431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45232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31" marR="91431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Planejamento de riscos</a:t>
                      </a:r>
                    </a:p>
                  </a:txBody>
                  <a:tcPr marL="91431" marR="91431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425164"/>
                  </a:ext>
                </a:extLst>
              </a:tr>
            </a:tbl>
          </a:graphicData>
        </a:graphic>
      </p:graphicFrame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50893CEB-0BC1-4CF6-A92C-3FFB0EB68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83769"/>
              </p:ext>
            </p:extLst>
          </p:nvPr>
        </p:nvGraphicFramePr>
        <p:xfrm>
          <a:off x="755650" y="2996953"/>
          <a:ext cx="7883525" cy="110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340">
                  <a:extLst>
                    <a:ext uri="{9D8B030D-6E8A-4147-A177-3AD203B41FA5}">
                      <a16:colId xmlns:a16="http://schemas.microsoft.com/office/drawing/2014/main" val="2856911800"/>
                    </a:ext>
                  </a:extLst>
                </a:gridCol>
                <a:gridCol w="7294185">
                  <a:extLst>
                    <a:ext uri="{9D8B030D-6E8A-4147-A177-3AD203B41FA5}">
                      <a16:colId xmlns:a16="http://schemas.microsoft.com/office/drawing/2014/main" val="300544152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31" marR="91431" marT="45603" marB="4560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Execução do Projeto</a:t>
                      </a:r>
                    </a:p>
                  </a:txBody>
                  <a:tcPr marL="91431" marR="91431" marT="45603" marB="456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377004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31" marR="91431" marT="45603" marB="4560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Solicitação de Mudanças</a:t>
                      </a:r>
                    </a:p>
                  </a:txBody>
                  <a:tcPr marL="91431" marR="91431" marT="45603" marB="456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834300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31" marR="91431" marT="45603" marB="4560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Diário de Bordo e Atas de reunião</a:t>
                      </a:r>
                    </a:p>
                  </a:txBody>
                  <a:tcPr marL="91431" marR="91431" marT="45603" marB="456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524377"/>
                  </a:ext>
                </a:extLst>
              </a:tr>
            </a:tbl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1E948B2B-AEBE-4C61-B189-85FFE03A2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435686"/>
              </p:ext>
            </p:extLst>
          </p:nvPr>
        </p:nvGraphicFramePr>
        <p:xfrm>
          <a:off x="755650" y="4293096"/>
          <a:ext cx="7883525" cy="1109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340">
                  <a:extLst>
                    <a:ext uri="{9D8B030D-6E8A-4147-A177-3AD203B41FA5}">
                      <a16:colId xmlns:a16="http://schemas.microsoft.com/office/drawing/2014/main" val="2856911800"/>
                    </a:ext>
                  </a:extLst>
                </a:gridCol>
                <a:gridCol w="7294185">
                  <a:extLst>
                    <a:ext uri="{9D8B030D-6E8A-4147-A177-3AD203B41FA5}">
                      <a16:colId xmlns:a16="http://schemas.microsoft.com/office/drawing/2014/main" val="300544152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1431" marR="91431" marT="45603" marB="4560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Acompanhamento dos Marcos e </a:t>
                      </a:r>
                      <a:r>
                        <a:rPr lang="pt-BR" sz="1800" dirty="0" err="1">
                          <a:solidFill>
                            <a:schemeClr val="tx1"/>
                          </a:solidFill>
                        </a:rPr>
                        <a:t>KPI’s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603" marB="456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377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31" marR="91431" marT="45603" marB="4560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Relatório da situação</a:t>
                      </a:r>
                    </a:p>
                  </a:txBody>
                  <a:tcPr marL="91431" marR="91431" marT="45603" marB="456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43077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91431" marR="91431" marT="45603" marB="4560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Gestão à vista</a:t>
                      </a:r>
                    </a:p>
                  </a:txBody>
                  <a:tcPr marL="91431" marR="91431" marT="45603" marB="456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986469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5149F177-B360-44A9-8910-1DBC31869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382445"/>
              </p:ext>
            </p:extLst>
          </p:nvPr>
        </p:nvGraphicFramePr>
        <p:xfrm>
          <a:off x="755650" y="5623941"/>
          <a:ext cx="788352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340">
                  <a:extLst>
                    <a:ext uri="{9D8B030D-6E8A-4147-A177-3AD203B41FA5}">
                      <a16:colId xmlns:a16="http://schemas.microsoft.com/office/drawing/2014/main" val="2856911800"/>
                    </a:ext>
                  </a:extLst>
                </a:gridCol>
                <a:gridCol w="7294185">
                  <a:extLst>
                    <a:ext uri="{9D8B030D-6E8A-4147-A177-3AD203B41FA5}">
                      <a16:colId xmlns:a16="http://schemas.microsoft.com/office/drawing/2014/main" val="300544152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91431" marR="91431" marT="45798" marB="4579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Relatório de gerações</a:t>
                      </a:r>
                    </a:p>
                  </a:txBody>
                  <a:tcPr marL="91431" marR="91431" marT="45798" marB="4579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377004"/>
                  </a:ext>
                </a:extLst>
              </a:tr>
            </a:tbl>
          </a:graphicData>
        </a:graphic>
      </p:graphicFrame>
      <p:sp>
        <p:nvSpPr>
          <p:cNvPr id="7" name="Text Box 19">
            <a:extLst>
              <a:ext uri="{FF2B5EF4-FFF2-40B4-BE49-F238E27FC236}">
                <a16:creationId xmlns:a16="http://schemas.microsoft.com/office/drawing/2014/main" id="{C7B8FA58-32E6-46E7-8C35-D70EB3DAB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0"/>
            <a:ext cx="708238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4400" b="1" dirty="0">
                <a:solidFill>
                  <a:srgbClr val="000000"/>
                </a:solidFill>
                <a:latin typeface="Trebuchet MS" panose="020B0603020202020204" pitchFamily="34" charset="0"/>
              </a:rPr>
              <a:t>Acompanhamento no  SGP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E91A5762-F651-465F-9270-28CCF111C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1" b="50000"/>
          <a:stretch>
            <a:fillRect/>
          </a:stretch>
        </p:blipFill>
        <p:spPr bwMode="auto">
          <a:xfrm>
            <a:off x="7164288" y="-171450"/>
            <a:ext cx="1979712" cy="198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819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>
            <a:extLst>
              <a:ext uri="{FF2B5EF4-FFF2-40B4-BE49-F238E27FC236}">
                <a16:creationId xmlns:a16="http://schemas.microsoft.com/office/drawing/2014/main" id="{C68842C1-CA33-4098-A1A2-16366CBC0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739" y="0"/>
            <a:ext cx="645561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3200" b="1" dirty="0">
                <a:solidFill>
                  <a:srgbClr val="000000"/>
                </a:solidFill>
                <a:latin typeface="Trebuchet MS" panose="020B0603020202020204" pitchFamily="34" charset="0"/>
              </a:rPr>
              <a:t>Sistema Gerenciamento Projetos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715A1D-5698-4059-8B32-2287A79872D6}"/>
              </a:ext>
            </a:extLst>
          </p:cNvPr>
          <p:cNvSpPr txBox="1"/>
          <p:nvPr/>
        </p:nvSpPr>
        <p:spPr>
          <a:xfrm>
            <a:off x="3995936" y="1340768"/>
            <a:ext cx="5061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São realizadas reuniões de acompanhamento sistemáticas, a cada 15 dias para atualização de cronograma, discussão de pendências, elaboração de plano de ação e atualização do SGP.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AD49B9-DFCE-49CB-955B-8ADD0137932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6" y="764704"/>
            <a:ext cx="3888000" cy="234007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1162A0C-EB35-42F2-AA20-4AAF8039ACF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6" y="3537272"/>
            <a:ext cx="3888000" cy="2340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2422E67-D008-44E7-A4A3-7D4956B03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1" b="50000"/>
          <a:stretch>
            <a:fillRect/>
          </a:stretch>
        </p:blipFill>
        <p:spPr bwMode="auto">
          <a:xfrm>
            <a:off x="7164288" y="-171450"/>
            <a:ext cx="1979712" cy="198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367779B-3472-4FCD-8428-A86DF3798BAC}"/>
              </a:ext>
            </a:extLst>
          </p:cNvPr>
          <p:cNvSpPr txBox="1"/>
          <p:nvPr/>
        </p:nvSpPr>
        <p:spPr>
          <a:xfrm>
            <a:off x="3973190" y="4386590"/>
            <a:ext cx="506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Acompanhamento de Cronograma</a:t>
            </a:r>
          </a:p>
        </p:txBody>
      </p:sp>
    </p:spTree>
    <p:extLst>
      <p:ext uri="{BB962C8B-B14F-4D97-AF65-F5344CB8AC3E}">
        <p14:creationId xmlns:p14="http://schemas.microsoft.com/office/powerpoint/2010/main" val="65145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>
            <a:extLst>
              <a:ext uri="{FF2B5EF4-FFF2-40B4-BE49-F238E27FC236}">
                <a16:creationId xmlns:a16="http://schemas.microsoft.com/office/drawing/2014/main" id="{C68842C1-CA33-4098-A1A2-16366CBC0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739" y="0"/>
            <a:ext cx="645561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3200" b="1" dirty="0">
                <a:solidFill>
                  <a:srgbClr val="000000"/>
                </a:solidFill>
                <a:latin typeface="Trebuchet MS" panose="020B0603020202020204" pitchFamily="34" charset="0"/>
              </a:rPr>
              <a:t>Sistema Gerenciamento Projetos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C74484C-9478-479C-857A-09B28942812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3888000" cy="2340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9912E6C-1777-4015-A2B4-B0862BE90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1" b="50000"/>
          <a:stretch>
            <a:fillRect/>
          </a:stretch>
        </p:blipFill>
        <p:spPr bwMode="auto">
          <a:xfrm>
            <a:off x="7164288" y="-171450"/>
            <a:ext cx="1979712" cy="198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1D5D0DF-E25F-4D9C-88B4-5C2AC43A3584}"/>
              </a:ext>
            </a:extLst>
          </p:cNvPr>
          <p:cNvSpPr txBox="1"/>
          <p:nvPr/>
        </p:nvSpPr>
        <p:spPr>
          <a:xfrm>
            <a:off x="3975178" y="1789516"/>
            <a:ext cx="506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Elaboração de Plano de Ação com envolvidos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465BA22-1B76-46D2-91A8-43A59C843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43579"/>
            <a:ext cx="4563890" cy="317313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7E63AE4-6B36-47CA-8051-CE5B5C457E82}"/>
              </a:ext>
            </a:extLst>
          </p:cNvPr>
          <p:cNvSpPr txBox="1"/>
          <p:nvPr/>
        </p:nvSpPr>
        <p:spPr>
          <a:xfrm>
            <a:off x="4671394" y="4560654"/>
            <a:ext cx="3645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Acompanhamento de Indicadores: Prazo, Custo e Avanço Físico.</a:t>
            </a:r>
          </a:p>
        </p:txBody>
      </p:sp>
    </p:spTree>
    <p:extLst>
      <p:ext uri="{BB962C8B-B14F-4D97-AF65-F5344CB8AC3E}">
        <p14:creationId xmlns:p14="http://schemas.microsoft.com/office/powerpoint/2010/main" val="3303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296D274-27D0-4767-9872-9ADA7A6BB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>
            <a:extLst>
              <a:ext uri="{FF2B5EF4-FFF2-40B4-BE49-F238E27FC236}">
                <a16:creationId xmlns:a16="http://schemas.microsoft.com/office/drawing/2014/main" id="{A7EBD751-91CC-47CA-B41B-2438D4CA2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7"/>
          <a:stretch>
            <a:fillRect/>
          </a:stretch>
        </p:blipFill>
        <p:spPr bwMode="auto">
          <a:xfrm>
            <a:off x="0" y="0"/>
            <a:ext cx="843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5A55B4B-8E48-47C2-9CB6-482CCDB49977}"/>
              </a:ext>
            </a:extLst>
          </p:cNvPr>
          <p:cNvSpPr/>
          <p:nvPr/>
        </p:nvSpPr>
        <p:spPr>
          <a:xfrm>
            <a:off x="0" y="4869160"/>
            <a:ext cx="9144000" cy="16557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ct val="30000"/>
              </a:spcAft>
              <a:defRPr/>
            </a:pPr>
            <a:endParaRPr lang="pt-BR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0940AE1-9C8E-43BE-BF65-7B2F23E2C8C9}"/>
              </a:ext>
            </a:extLst>
          </p:cNvPr>
          <p:cNvSpPr/>
          <p:nvPr/>
        </p:nvSpPr>
        <p:spPr>
          <a:xfrm>
            <a:off x="1979613" y="4964410"/>
            <a:ext cx="7164387" cy="1560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ct val="30000"/>
              </a:spcAft>
              <a:defRPr/>
            </a:pPr>
            <a:r>
              <a:rPr lang="pt-BR" sz="3200" b="1" dirty="0">
                <a:solidFill>
                  <a:srgbClr val="FFFFFF"/>
                </a:solidFill>
                <a:latin typeface="Trebuchet MS" pitchFamily="34" charset="0"/>
              </a:rPr>
              <a:t>PLANEJAMENTO DE COMPRAS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BA849EC-A5D5-4A0C-BBBF-702249A631F0}"/>
              </a:ext>
            </a:extLst>
          </p:cNvPr>
          <p:cNvSpPr/>
          <p:nvPr/>
        </p:nvSpPr>
        <p:spPr>
          <a:xfrm>
            <a:off x="98425" y="4964410"/>
            <a:ext cx="1814513" cy="1416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ct val="30000"/>
              </a:spcAft>
              <a:defRPr/>
            </a:pPr>
            <a:endParaRPr lang="pt-BR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2055" name="Imagem 11">
            <a:extLst>
              <a:ext uri="{FF2B5EF4-FFF2-40B4-BE49-F238E27FC236}">
                <a16:creationId xmlns:a16="http://schemas.microsoft.com/office/drawing/2014/main" id="{75672B70-0E86-4BDA-91B7-C76ED1DA4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300960"/>
            <a:ext cx="19351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603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>
            <a:extLst>
              <a:ext uri="{FF2B5EF4-FFF2-40B4-BE49-F238E27FC236}">
                <a16:creationId xmlns:a16="http://schemas.microsoft.com/office/drawing/2014/main" id="{C68842C1-CA33-4098-A1A2-16366CBC0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739" y="0"/>
            <a:ext cx="645561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3200" b="1" dirty="0">
                <a:solidFill>
                  <a:srgbClr val="000000"/>
                </a:solidFill>
                <a:latin typeface="Trebuchet MS" panose="020B0603020202020204" pitchFamily="34" charset="0"/>
              </a:rPr>
              <a:t>Sistema Gerenciamento Projetos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9912E6C-1777-4015-A2B4-B0862BE90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1" b="50000"/>
          <a:stretch>
            <a:fillRect/>
          </a:stretch>
        </p:blipFill>
        <p:spPr bwMode="auto">
          <a:xfrm>
            <a:off x="7164288" y="-171450"/>
            <a:ext cx="1979712" cy="198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8520F15-45A3-450C-82D5-31385B55788B}"/>
              </a:ext>
            </a:extLst>
          </p:cNvPr>
          <p:cNvSpPr txBox="1"/>
          <p:nvPr/>
        </p:nvSpPr>
        <p:spPr>
          <a:xfrm>
            <a:off x="107504" y="692696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/>
              <a:t>Registro das reuniões de acompanhamento: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02743F7-A043-4240-A04C-57AA3981489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0" y="1556792"/>
            <a:ext cx="3384000" cy="252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F62C560-098B-48CB-A39A-CC9C14BEAC2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98" y="1556792"/>
            <a:ext cx="3384000" cy="2520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051AB46-E3F5-472B-A490-84FDE8A26E3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0" y="4221088"/>
            <a:ext cx="3384000" cy="2520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1A93E8D-AFA9-4145-8DC1-B66B0843B28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64" y="4237222"/>
            <a:ext cx="3384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806F997-3188-483E-8D54-562EA2A36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8" t="74259" r="27808"/>
          <a:stretch/>
        </p:blipFill>
        <p:spPr>
          <a:xfrm>
            <a:off x="0" y="5229200"/>
            <a:ext cx="6858000" cy="17653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E45AF1E-DAE4-4AA9-854C-7A350E770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4" t="60055" b="25185"/>
          <a:stretch/>
        </p:blipFill>
        <p:spPr>
          <a:xfrm>
            <a:off x="2555776" y="-44800"/>
            <a:ext cx="9893300" cy="1012236"/>
          </a:xfrm>
          <a:prstGeom prst="rect">
            <a:avLst/>
          </a:prstGeom>
        </p:spPr>
      </p:pic>
      <p:sp>
        <p:nvSpPr>
          <p:cNvPr id="4" name="Text Box 19">
            <a:extLst>
              <a:ext uri="{FF2B5EF4-FFF2-40B4-BE49-F238E27FC236}">
                <a16:creationId xmlns:a16="http://schemas.microsoft.com/office/drawing/2014/main" id="{D278F7AD-7ABE-4D9A-8E21-295794961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-44800"/>
            <a:ext cx="4666307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4800" b="1" dirty="0">
                <a:solidFill>
                  <a:srgbClr val="000000"/>
                </a:solidFill>
                <a:latin typeface="Trebuchet MS" panose="020B0603020202020204" pitchFamily="34" charset="0"/>
              </a:rPr>
              <a:t>avança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84DF8A-0185-4725-B7C6-3B23C840DE92}"/>
              </a:ext>
            </a:extLst>
          </p:cNvPr>
          <p:cNvSpPr txBox="1"/>
          <p:nvPr/>
        </p:nvSpPr>
        <p:spPr>
          <a:xfrm>
            <a:off x="179512" y="75713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Para dar suporte ao Prefeito, utilizamos o app Avança que contém todas as informações relativas as obras.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CAB6DFB-22AB-4CED-ABB3-7748BCFF2C2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5" y="1350869"/>
            <a:ext cx="2340000" cy="4176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9198587-A368-45AC-AA6D-7D22F017737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1232"/>
            <a:ext cx="2340000" cy="41760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F611723-F3A2-4B4C-BDB7-925D7E424EE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068" y="1350869"/>
            <a:ext cx="2340000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9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>
            <a:extLst>
              <a:ext uri="{FF2B5EF4-FFF2-40B4-BE49-F238E27FC236}">
                <a16:creationId xmlns:a16="http://schemas.microsoft.com/office/drawing/2014/main" id="{561B93FE-486E-4B95-8640-DBE947E1B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-44800"/>
            <a:ext cx="576064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4800" b="1" dirty="0">
                <a:solidFill>
                  <a:srgbClr val="000000"/>
                </a:solidFill>
                <a:latin typeface="Trebuchet MS" panose="020B0603020202020204" pitchFamily="34" charset="0"/>
              </a:rPr>
              <a:t>nossos resultados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EF70D58-D5E4-40C9-AFA4-7422DB7E4C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315416"/>
            <a:ext cx="3491880" cy="2567778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DB9D0DBA-5630-4763-9327-133858A1B9CE}"/>
              </a:ext>
            </a:extLst>
          </p:cNvPr>
          <p:cNvGrpSpPr/>
          <p:nvPr/>
        </p:nvGrpSpPr>
        <p:grpSpPr>
          <a:xfrm>
            <a:off x="467544" y="1700808"/>
            <a:ext cx="3816424" cy="2502028"/>
            <a:chOff x="107504" y="2079100"/>
            <a:chExt cx="3816424" cy="2502028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21F9C639-E7F5-453D-B1EF-D8B90A6A32F7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31" y="2079100"/>
              <a:ext cx="3780000" cy="2160000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46626D2A-4FCD-49E8-A52F-42997711BBB4}"/>
                </a:ext>
              </a:extLst>
            </p:cNvPr>
            <p:cNvSpPr txBox="1"/>
            <p:nvPr/>
          </p:nvSpPr>
          <p:spPr>
            <a:xfrm>
              <a:off x="107504" y="4211796"/>
              <a:ext cx="3816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UPA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EBAA422-50E8-421A-826C-6EEB45CAF96C}"/>
              </a:ext>
            </a:extLst>
          </p:cNvPr>
          <p:cNvGrpSpPr/>
          <p:nvPr/>
        </p:nvGrpSpPr>
        <p:grpSpPr>
          <a:xfrm>
            <a:off x="4716016" y="1700808"/>
            <a:ext cx="3816424" cy="2511320"/>
            <a:chOff x="4355976" y="2079100"/>
            <a:chExt cx="3816424" cy="2511320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31D7A86-857D-4013-9792-0E71EC042F08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2079100"/>
              <a:ext cx="3780000" cy="2160000"/>
            </a:xfrm>
            <a:prstGeom prst="rect">
              <a:avLst/>
            </a:prstGeom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D7DC6F8D-810A-4D8A-9564-D707CB4F6CCC}"/>
                </a:ext>
              </a:extLst>
            </p:cNvPr>
            <p:cNvSpPr txBox="1"/>
            <p:nvPr/>
          </p:nvSpPr>
          <p:spPr>
            <a:xfrm>
              <a:off x="4355976" y="4221088"/>
              <a:ext cx="3816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ESCOLA BILINGUE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E0860948-7F6C-4550-BF29-9EE4B2F1611F}"/>
              </a:ext>
            </a:extLst>
          </p:cNvPr>
          <p:cNvGrpSpPr/>
          <p:nvPr/>
        </p:nvGrpSpPr>
        <p:grpSpPr>
          <a:xfrm>
            <a:off x="539552" y="4293336"/>
            <a:ext cx="3816424" cy="2529332"/>
            <a:chOff x="539552" y="4293336"/>
            <a:chExt cx="3816424" cy="2529332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BE1B929C-290F-41AB-A61F-C01E3DA07F73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293336"/>
              <a:ext cx="3780000" cy="2160000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F95C39C7-6759-4179-BFEC-6BA866040DB5}"/>
                </a:ext>
              </a:extLst>
            </p:cNvPr>
            <p:cNvSpPr txBox="1"/>
            <p:nvPr/>
          </p:nvSpPr>
          <p:spPr>
            <a:xfrm>
              <a:off x="539552" y="6453336"/>
              <a:ext cx="3816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VILA SANHAUÁ</a:t>
              </a: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90E7A3F7-9999-4827-AC94-A87DB5AFC4A2}"/>
              </a:ext>
            </a:extLst>
          </p:cNvPr>
          <p:cNvGrpSpPr/>
          <p:nvPr/>
        </p:nvGrpSpPr>
        <p:grpSpPr>
          <a:xfrm>
            <a:off x="4716016" y="4356052"/>
            <a:ext cx="3816424" cy="2529332"/>
            <a:chOff x="4716016" y="4293336"/>
            <a:chExt cx="3816424" cy="2529332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CA1190A4-A840-4000-B928-AB439E857C53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4293336"/>
              <a:ext cx="3780000" cy="2160000"/>
            </a:xfrm>
            <a:prstGeom prst="rect">
              <a:avLst/>
            </a:prstGeom>
          </p:spPr>
        </p:pic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815886A2-8BDA-437A-BE35-D8CC595E545E}"/>
                </a:ext>
              </a:extLst>
            </p:cNvPr>
            <p:cNvSpPr txBox="1"/>
            <p:nvPr/>
          </p:nvSpPr>
          <p:spPr>
            <a:xfrm>
              <a:off x="4716016" y="6453336"/>
              <a:ext cx="3816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RESIDENCIAL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54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1C371C4-B6A4-4F45-82EC-0DED383BF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>
            <a:extLst>
              <a:ext uri="{FF2B5EF4-FFF2-40B4-BE49-F238E27FC236}">
                <a16:creationId xmlns:a16="http://schemas.microsoft.com/office/drawing/2014/main" id="{CCC277F9-CB69-460F-862A-A477B5642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Trebuchet MS" panose="020B0603020202020204" pitchFamily="34" charset="0"/>
            </a:endParaRP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5611647C-2F08-492B-B0BE-746C06A9C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5" y="908720"/>
            <a:ext cx="2640017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2400" b="1" dirty="0">
                <a:solidFill>
                  <a:srgbClr val="000000"/>
                </a:solidFill>
                <a:latin typeface="Trebuchet MS" panose="020B0603020202020204" pitchFamily="34" charset="0"/>
              </a:rPr>
              <a:t>TIME PLANEJAMENTO DE COMPRAS </a:t>
            </a:r>
          </a:p>
          <a:p>
            <a:pPr algn="ctr" eaLnBrk="1" hangingPunct="1">
              <a:lnSpc>
                <a:spcPct val="90000"/>
              </a:lnSpc>
            </a:pPr>
            <a:endParaRPr lang="pt-BR" altLang="pt-BR" sz="24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2039E4C8-8403-4CF4-8EDA-896531205308}"/>
              </a:ext>
            </a:extLst>
          </p:cNvPr>
          <p:cNvGrpSpPr/>
          <p:nvPr/>
        </p:nvGrpSpPr>
        <p:grpSpPr>
          <a:xfrm>
            <a:off x="251520" y="4403015"/>
            <a:ext cx="8784976" cy="2338353"/>
            <a:chOff x="107504" y="3825210"/>
            <a:chExt cx="8784976" cy="2338353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70517CD3-9DAE-467F-B17B-0458CC84444E}"/>
                </a:ext>
              </a:extLst>
            </p:cNvPr>
            <p:cNvGrpSpPr/>
            <p:nvPr/>
          </p:nvGrpSpPr>
          <p:grpSpPr>
            <a:xfrm>
              <a:off x="107504" y="4365104"/>
              <a:ext cx="2232248" cy="1613793"/>
              <a:chOff x="107504" y="4365104"/>
              <a:chExt cx="2232248" cy="1613793"/>
            </a:xfrm>
          </p:grpSpPr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3FEA4438-45C6-459B-9BA7-070ED834A421}"/>
                  </a:ext>
                </a:extLst>
              </p:cNvPr>
              <p:cNvSpPr/>
              <p:nvPr/>
            </p:nvSpPr>
            <p:spPr>
              <a:xfrm>
                <a:off x="611560" y="4365104"/>
                <a:ext cx="1152128" cy="115212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4356218D-4466-4D6D-9637-476F895D0B3D}"/>
                  </a:ext>
                </a:extLst>
              </p:cNvPr>
              <p:cNvSpPr txBox="1"/>
              <p:nvPr/>
            </p:nvSpPr>
            <p:spPr>
              <a:xfrm>
                <a:off x="107504" y="5517232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/>
                  <a:t>Núcleo de Gestão de compras corporativas</a:t>
                </a:r>
              </a:p>
            </p:txBody>
          </p:sp>
        </p:grpSp>
        <p:cxnSp>
          <p:nvCxnSpPr>
            <p:cNvPr id="28" name="Conector: Angulado 27">
              <a:extLst>
                <a:ext uri="{FF2B5EF4-FFF2-40B4-BE49-F238E27FC236}">
                  <a16:creationId xmlns:a16="http://schemas.microsoft.com/office/drawing/2014/main" id="{15D52A92-75D6-4113-8BB3-B0B01D54B0BE}"/>
                </a:ext>
              </a:extLst>
            </p:cNvPr>
            <p:cNvCxnSpPr>
              <a:endCxn id="22" idx="0"/>
            </p:cNvCxnSpPr>
            <p:nvPr/>
          </p:nvCxnSpPr>
          <p:spPr>
            <a:xfrm rot="10800000" flipV="1">
              <a:off x="1187624" y="3825210"/>
              <a:ext cx="3384376" cy="539894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935F28C2-DDEC-43AE-B6B2-49B72FAC1233}"/>
                </a:ext>
              </a:extLst>
            </p:cNvPr>
            <p:cNvGrpSpPr/>
            <p:nvPr/>
          </p:nvGrpSpPr>
          <p:grpSpPr>
            <a:xfrm>
              <a:off x="2411760" y="4365104"/>
              <a:ext cx="2232248" cy="1798459"/>
              <a:chOff x="107504" y="4365104"/>
              <a:chExt cx="2232248" cy="1798459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3862B40D-D7C6-4F8C-962D-2111D603A14A}"/>
                  </a:ext>
                </a:extLst>
              </p:cNvPr>
              <p:cNvSpPr/>
              <p:nvPr/>
            </p:nvSpPr>
            <p:spPr>
              <a:xfrm>
                <a:off x="611560" y="4365104"/>
                <a:ext cx="1152128" cy="115212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212F9083-77C0-400D-9353-709CF348D36E}"/>
                  </a:ext>
                </a:extLst>
              </p:cNvPr>
              <p:cNvSpPr txBox="1"/>
              <p:nvPr/>
            </p:nvSpPr>
            <p:spPr>
              <a:xfrm>
                <a:off x="107504" y="5517232"/>
                <a:ext cx="22322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/>
                  <a:t>Núcleo de Elaboração e revisão de termo de referência e edital</a:t>
                </a:r>
              </a:p>
            </p:txBody>
          </p:sp>
        </p:grpSp>
        <p:cxnSp>
          <p:nvCxnSpPr>
            <p:cNvPr id="30" name="Conector: Angulado 29">
              <a:extLst>
                <a:ext uri="{FF2B5EF4-FFF2-40B4-BE49-F238E27FC236}">
                  <a16:creationId xmlns:a16="http://schemas.microsoft.com/office/drawing/2014/main" id="{8BE556AA-71FF-4749-A9E2-B28839154532}"/>
                </a:ext>
              </a:extLst>
            </p:cNvPr>
            <p:cNvCxnSpPr>
              <a:endCxn id="32" idx="0"/>
            </p:cNvCxnSpPr>
            <p:nvPr/>
          </p:nvCxnSpPr>
          <p:spPr>
            <a:xfrm rot="10800000" flipV="1">
              <a:off x="3491880" y="3825210"/>
              <a:ext cx="1728192" cy="539894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B33B09A2-5EA9-41EF-96D6-FD2B66AA6C68}"/>
                </a:ext>
              </a:extLst>
            </p:cNvPr>
            <p:cNvGrpSpPr/>
            <p:nvPr/>
          </p:nvGrpSpPr>
          <p:grpSpPr>
            <a:xfrm>
              <a:off x="4644008" y="4366845"/>
              <a:ext cx="2232248" cy="1613793"/>
              <a:chOff x="107504" y="4365104"/>
              <a:chExt cx="2232248" cy="1613793"/>
            </a:xfrm>
          </p:grpSpPr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A0DC6DF1-1A8C-40E4-AB4E-05AC8AC322BD}"/>
                  </a:ext>
                </a:extLst>
              </p:cNvPr>
              <p:cNvSpPr/>
              <p:nvPr/>
            </p:nvSpPr>
            <p:spPr>
              <a:xfrm>
                <a:off x="611560" y="4365104"/>
                <a:ext cx="1152128" cy="115212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3266CB84-62AF-419F-81B2-E1390491A17C}"/>
                  </a:ext>
                </a:extLst>
              </p:cNvPr>
              <p:cNvSpPr txBox="1"/>
              <p:nvPr/>
            </p:nvSpPr>
            <p:spPr>
              <a:xfrm>
                <a:off x="107504" y="5517232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/>
                  <a:t>Núcleo de Pesquisa de Preço</a:t>
                </a:r>
              </a:p>
            </p:txBody>
          </p:sp>
        </p:grpSp>
        <p:cxnSp>
          <p:nvCxnSpPr>
            <p:cNvPr id="42" name="Conector: Angulado 41">
              <a:extLst>
                <a:ext uri="{FF2B5EF4-FFF2-40B4-BE49-F238E27FC236}">
                  <a16:creationId xmlns:a16="http://schemas.microsoft.com/office/drawing/2014/main" id="{0250325A-FD0A-46AC-BE10-6DE629B9286C}"/>
                </a:ext>
              </a:extLst>
            </p:cNvPr>
            <p:cNvCxnSpPr>
              <a:endCxn id="37" idx="0"/>
            </p:cNvCxnSpPr>
            <p:nvPr/>
          </p:nvCxnSpPr>
          <p:spPr>
            <a:xfrm>
              <a:off x="4572000" y="3825210"/>
              <a:ext cx="1152128" cy="541635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Agrupar 44">
              <a:extLst>
                <a:ext uri="{FF2B5EF4-FFF2-40B4-BE49-F238E27FC236}">
                  <a16:creationId xmlns:a16="http://schemas.microsoft.com/office/drawing/2014/main" id="{09CFC1DD-00EF-4216-B139-43DAB01790AF}"/>
                </a:ext>
              </a:extLst>
            </p:cNvPr>
            <p:cNvGrpSpPr/>
            <p:nvPr/>
          </p:nvGrpSpPr>
          <p:grpSpPr>
            <a:xfrm>
              <a:off x="6660232" y="4365104"/>
              <a:ext cx="2232248" cy="1429127"/>
              <a:chOff x="107504" y="4365104"/>
              <a:chExt cx="2232248" cy="1429127"/>
            </a:xfrm>
          </p:grpSpPr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978F001D-D2F4-4C5E-965E-ED8C986536AD}"/>
                  </a:ext>
                </a:extLst>
              </p:cNvPr>
              <p:cNvSpPr/>
              <p:nvPr/>
            </p:nvSpPr>
            <p:spPr>
              <a:xfrm>
                <a:off x="611560" y="4365104"/>
                <a:ext cx="1152128" cy="115212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D3D45093-C673-4ABD-B912-72D10FDCABE6}"/>
                  </a:ext>
                </a:extLst>
              </p:cNvPr>
              <p:cNvSpPr txBox="1"/>
              <p:nvPr/>
            </p:nvSpPr>
            <p:spPr>
              <a:xfrm>
                <a:off x="107504" y="5517232"/>
                <a:ext cx="22322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/>
                  <a:t>Coordenadoria Jurídica</a:t>
                </a:r>
              </a:p>
            </p:txBody>
          </p:sp>
        </p:grpSp>
      </p:grp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9720FD99-3F38-4AE4-8E70-DC82E8FADBFE}"/>
              </a:ext>
            </a:extLst>
          </p:cNvPr>
          <p:cNvCxnSpPr>
            <a:endCxn id="46" idx="0"/>
          </p:cNvCxnSpPr>
          <p:nvPr/>
        </p:nvCxnSpPr>
        <p:spPr>
          <a:xfrm>
            <a:off x="4716016" y="4403015"/>
            <a:ext cx="3168352" cy="53989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agem 49">
            <a:extLst>
              <a:ext uri="{FF2B5EF4-FFF2-40B4-BE49-F238E27FC236}">
                <a16:creationId xmlns:a16="http://schemas.microsoft.com/office/drawing/2014/main" id="{67D551E3-A617-41EA-884F-6CE3A7F7A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4" b="19776"/>
          <a:stretch/>
        </p:blipFill>
        <p:spPr>
          <a:xfrm>
            <a:off x="7261607" y="-70484"/>
            <a:ext cx="1812274" cy="3139444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96435AA4-2AC5-442D-97AD-9E8362F45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86" b="36616"/>
          <a:stretch/>
        </p:blipFill>
        <p:spPr>
          <a:xfrm>
            <a:off x="5569769" y="1623445"/>
            <a:ext cx="2640016" cy="898359"/>
          </a:xfrm>
          <a:prstGeom prst="rect">
            <a:avLst/>
          </a:prstGeom>
        </p:spPr>
      </p:pic>
      <p:sp>
        <p:nvSpPr>
          <p:cNvPr id="55" name="Text Box 19">
            <a:extLst>
              <a:ext uri="{FF2B5EF4-FFF2-40B4-BE49-F238E27FC236}">
                <a16:creationId xmlns:a16="http://schemas.microsoft.com/office/drawing/2014/main" id="{81E57AF0-F1C0-4DFA-B20E-5C288CC68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5" y="44624"/>
            <a:ext cx="63321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4000" b="1" dirty="0">
                <a:solidFill>
                  <a:srgbClr val="000000"/>
                </a:solidFill>
                <a:latin typeface="Trebuchet MS" panose="020B0603020202020204" pitchFamily="34" charset="0"/>
              </a:rPr>
              <a:t>quem vai fazer acontecer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748A6825-2B74-495F-8427-25375EB84FF1}"/>
              </a:ext>
            </a:extLst>
          </p:cNvPr>
          <p:cNvGrpSpPr/>
          <p:nvPr/>
        </p:nvGrpSpPr>
        <p:grpSpPr>
          <a:xfrm>
            <a:off x="3059832" y="980728"/>
            <a:ext cx="2880320" cy="997079"/>
            <a:chOff x="2771800" y="722625"/>
            <a:chExt cx="2880320" cy="997079"/>
          </a:xfrm>
        </p:grpSpPr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32E112AF-5FB4-4191-B29E-E682D1C8FFC3}"/>
                </a:ext>
              </a:extLst>
            </p:cNvPr>
            <p:cNvSpPr txBox="1"/>
            <p:nvPr/>
          </p:nvSpPr>
          <p:spPr>
            <a:xfrm>
              <a:off x="2771800" y="144270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/>
                <a:t>Secretário</a:t>
              </a:r>
            </a:p>
          </p:txBody>
        </p:sp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F875CAAF-7A4B-4C76-8948-E368D649C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722625"/>
              <a:ext cx="648072" cy="743202"/>
            </a:xfrm>
            <a:prstGeom prst="ellipse">
              <a:avLst/>
            </a:prstGeom>
          </p:spPr>
        </p:pic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8DBDE2F4-D28A-4A2C-8B8B-16C628478B33}"/>
              </a:ext>
            </a:extLst>
          </p:cNvPr>
          <p:cNvGrpSpPr/>
          <p:nvPr/>
        </p:nvGrpSpPr>
        <p:grpSpPr>
          <a:xfrm>
            <a:off x="3131840" y="1988840"/>
            <a:ext cx="2880320" cy="1080120"/>
            <a:chOff x="2987824" y="1922224"/>
            <a:chExt cx="2880320" cy="1080120"/>
          </a:xfrm>
        </p:grpSpPr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E18C1A4F-7402-4E20-9FBD-C93887684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1922224"/>
              <a:ext cx="648072" cy="775102"/>
            </a:xfrm>
            <a:prstGeom prst="ellipse">
              <a:avLst/>
            </a:prstGeom>
          </p:spPr>
        </p:pic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1A376538-0EEF-430B-9D0F-23B7D09752C7}"/>
                </a:ext>
              </a:extLst>
            </p:cNvPr>
            <p:cNvSpPr txBox="1"/>
            <p:nvPr/>
          </p:nvSpPr>
          <p:spPr>
            <a:xfrm>
              <a:off x="2987824" y="2740734"/>
              <a:ext cx="28803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/>
                <a:t>Secretário Adjunto</a:t>
              </a:r>
            </a:p>
          </p:txBody>
        </p:sp>
      </p:grp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D9399E87-3AF6-4219-8799-D3B1E3B83EFC}"/>
              </a:ext>
            </a:extLst>
          </p:cNvPr>
          <p:cNvSpPr txBox="1"/>
          <p:nvPr/>
        </p:nvSpPr>
        <p:spPr>
          <a:xfrm>
            <a:off x="3131840" y="3815462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Presidente Comissão</a:t>
            </a:r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C8173052-B9FA-4F4B-9552-70BBC1962886}"/>
              </a:ext>
            </a:extLst>
          </p:cNvPr>
          <p:cNvCxnSpPr>
            <a:stCxn id="53" idx="2"/>
          </p:cNvCxnSpPr>
          <p:nvPr/>
        </p:nvCxnSpPr>
        <p:spPr>
          <a:xfrm rot="16200000" flipH="1">
            <a:off x="5057101" y="3591971"/>
            <a:ext cx="325943" cy="129614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99E84986-07A2-46C9-B4D8-1BB087954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03754"/>
            <a:ext cx="882696" cy="857294"/>
          </a:xfrm>
          <a:prstGeom prst="ellips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1C371C4-B6A4-4F45-82EC-0DED383BF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>
            <a:extLst>
              <a:ext uri="{FF2B5EF4-FFF2-40B4-BE49-F238E27FC236}">
                <a16:creationId xmlns:a16="http://schemas.microsoft.com/office/drawing/2014/main" id="{CCC277F9-CB69-460F-862A-A477B5642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Trebuchet MS" panose="020B0603020202020204" pitchFamily="34" charset="0"/>
            </a:endParaRP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5611647C-2F08-492B-B0BE-746C06A9C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5" y="908720"/>
            <a:ext cx="2640017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2400" b="1" dirty="0">
                <a:solidFill>
                  <a:srgbClr val="000000"/>
                </a:solidFill>
                <a:latin typeface="Trebuchet MS" panose="020B0603020202020204" pitchFamily="34" charset="0"/>
              </a:rPr>
              <a:t>TIME COMISSÃO CENTRAL DE LICITAÇÃO</a:t>
            </a:r>
          </a:p>
          <a:p>
            <a:pPr algn="ctr" eaLnBrk="1" hangingPunct="1">
              <a:lnSpc>
                <a:spcPct val="90000"/>
              </a:lnSpc>
            </a:pPr>
            <a:endParaRPr lang="pt-BR" altLang="pt-BR" sz="24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2DFE476F-9249-42B2-9483-FE5629D27538}"/>
              </a:ext>
            </a:extLst>
          </p:cNvPr>
          <p:cNvGrpSpPr/>
          <p:nvPr/>
        </p:nvGrpSpPr>
        <p:grpSpPr>
          <a:xfrm>
            <a:off x="3059832" y="980728"/>
            <a:ext cx="2880320" cy="997079"/>
            <a:chOff x="2771800" y="722625"/>
            <a:chExt cx="2880320" cy="997079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028C2D03-5473-468C-9E69-C22C0F7353D8}"/>
                </a:ext>
              </a:extLst>
            </p:cNvPr>
            <p:cNvSpPr txBox="1"/>
            <p:nvPr/>
          </p:nvSpPr>
          <p:spPr>
            <a:xfrm>
              <a:off x="2771800" y="1442705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/>
                <a:t>Secretário</a:t>
              </a:r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A12D613A-CF3D-4327-93F5-A70A1BC2C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722625"/>
              <a:ext cx="648072" cy="743202"/>
            </a:xfrm>
            <a:prstGeom prst="ellipse">
              <a:avLst/>
            </a:prstGeom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CF0D514-1D2A-4443-A812-7D5FF6F1D6A0}"/>
              </a:ext>
            </a:extLst>
          </p:cNvPr>
          <p:cNvGrpSpPr/>
          <p:nvPr/>
        </p:nvGrpSpPr>
        <p:grpSpPr>
          <a:xfrm>
            <a:off x="3131840" y="1988840"/>
            <a:ext cx="2880320" cy="1080120"/>
            <a:chOff x="2987824" y="1922224"/>
            <a:chExt cx="2880320" cy="108012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0575F514-C0AD-4BB0-985A-EE20C1C0A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1922224"/>
              <a:ext cx="648072" cy="775102"/>
            </a:xfrm>
            <a:prstGeom prst="ellipse">
              <a:avLst/>
            </a:prstGeom>
          </p:spPr>
        </p:pic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221004F1-140B-4EF3-B39D-3387A2A97E20}"/>
                </a:ext>
              </a:extLst>
            </p:cNvPr>
            <p:cNvSpPr txBox="1"/>
            <p:nvPr/>
          </p:nvSpPr>
          <p:spPr>
            <a:xfrm>
              <a:off x="2987824" y="2740734"/>
              <a:ext cx="28803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/>
                <a:t>Secretário Adjunto</a:t>
              </a:r>
            </a:p>
          </p:txBody>
        </p:sp>
      </p:grpSp>
      <p:pic>
        <p:nvPicPr>
          <p:cNvPr id="50" name="Imagem 49">
            <a:extLst>
              <a:ext uri="{FF2B5EF4-FFF2-40B4-BE49-F238E27FC236}">
                <a16:creationId xmlns:a16="http://schemas.microsoft.com/office/drawing/2014/main" id="{67D551E3-A617-41EA-884F-6CE3A7F7A9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4" b="19776"/>
          <a:stretch/>
        </p:blipFill>
        <p:spPr>
          <a:xfrm>
            <a:off x="7261607" y="-70484"/>
            <a:ext cx="1812274" cy="3139444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96435AA4-2AC5-442D-97AD-9E8362F45B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86" b="36616"/>
          <a:stretch/>
        </p:blipFill>
        <p:spPr>
          <a:xfrm>
            <a:off x="5569769" y="1623445"/>
            <a:ext cx="2640016" cy="898359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3A518F25-5281-4296-A40F-EE701766B5F5}"/>
              </a:ext>
            </a:extLst>
          </p:cNvPr>
          <p:cNvSpPr txBox="1"/>
          <p:nvPr/>
        </p:nvSpPr>
        <p:spPr>
          <a:xfrm>
            <a:off x="3131840" y="3815462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Presidente Comissão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A057804-3B5A-4CD8-AB14-A48121E8C31D}"/>
              </a:ext>
            </a:extLst>
          </p:cNvPr>
          <p:cNvGrpSpPr/>
          <p:nvPr/>
        </p:nvGrpSpPr>
        <p:grpSpPr>
          <a:xfrm>
            <a:off x="330216" y="4855829"/>
            <a:ext cx="1080120" cy="1415990"/>
            <a:chOff x="251520" y="4869160"/>
            <a:chExt cx="1080120" cy="1415990"/>
          </a:xfrm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F44A3EFB-7FC6-4EEB-AC6E-8E51000ECA73}"/>
                </a:ext>
              </a:extLst>
            </p:cNvPr>
            <p:cNvSpPr/>
            <p:nvPr/>
          </p:nvSpPr>
          <p:spPr>
            <a:xfrm>
              <a:off x="431540" y="4869160"/>
              <a:ext cx="720080" cy="6480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15F653DC-11EC-45E4-BD2C-D4B8CF677BD9}"/>
                </a:ext>
              </a:extLst>
            </p:cNvPr>
            <p:cNvSpPr txBox="1"/>
            <p:nvPr/>
          </p:nvSpPr>
          <p:spPr>
            <a:xfrm>
              <a:off x="251520" y="5515709"/>
              <a:ext cx="10801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/>
                <a:t>Núcleo de publicações e informações</a:t>
              </a: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E981F9BC-88E2-4C2C-9191-E5E058904EE0}"/>
              </a:ext>
            </a:extLst>
          </p:cNvPr>
          <p:cNvGrpSpPr/>
          <p:nvPr/>
        </p:nvGrpSpPr>
        <p:grpSpPr>
          <a:xfrm>
            <a:off x="1308096" y="4855829"/>
            <a:ext cx="1080120" cy="1077436"/>
            <a:chOff x="251520" y="4869160"/>
            <a:chExt cx="1080120" cy="1077436"/>
          </a:xfrm>
        </p:grpSpPr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DCA003AB-DD0A-44E4-8055-0E7787D3692E}"/>
                </a:ext>
              </a:extLst>
            </p:cNvPr>
            <p:cNvSpPr/>
            <p:nvPr/>
          </p:nvSpPr>
          <p:spPr>
            <a:xfrm>
              <a:off x="431540" y="4869160"/>
              <a:ext cx="720080" cy="6480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3C165E85-3A9C-436E-AF52-35862B915F94}"/>
                </a:ext>
              </a:extLst>
            </p:cNvPr>
            <p:cNvSpPr txBox="1"/>
            <p:nvPr/>
          </p:nvSpPr>
          <p:spPr>
            <a:xfrm>
              <a:off x="251520" y="5515709"/>
              <a:ext cx="10801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/>
                <a:t>Núcleo de pregões</a:t>
              </a:r>
            </a:p>
          </p:txBody>
        </p:sp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2173FE9F-67A4-44A9-8396-E10CB802176D}"/>
              </a:ext>
            </a:extLst>
          </p:cNvPr>
          <p:cNvGrpSpPr/>
          <p:nvPr/>
        </p:nvGrpSpPr>
        <p:grpSpPr>
          <a:xfrm>
            <a:off x="2285976" y="4855829"/>
            <a:ext cx="1080120" cy="1415990"/>
            <a:chOff x="251520" y="4869160"/>
            <a:chExt cx="1080120" cy="1415990"/>
          </a:xfrm>
        </p:grpSpPr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38C5F965-F3EB-4B54-BAC8-013E6A389308}"/>
                </a:ext>
              </a:extLst>
            </p:cNvPr>
            <p:cNvSpPr/>
            <p:nvPr/>
          </p:nvSpPr>
          <p:spPr>
            <a:xfrm>
              <a:off x="431540" y="4869160"/>
              <a:ext cx="720080" cy="6480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7165759E-B9EE-4760-BEC2-E22B177B43B5}"/>
                </a:ext>
              </a:extLst>
            </p:cNvPr>
            <p:cNvSpPr txBox="1"/>
            <p:nvPr/>
          </p:nvSpPr>
          <p:spPr>
            <a:xfrm>
              <a:off x="251520" y="5515709"/>
              <a:ext cx="10801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/>
                <a:t>Núcleo de atas de registro de preço</a:t>
              </a:r>
            </a:p>
          </p:txBody>
        </p:sp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8CE59AC0-6AE5-42F5-8C88-B5B803E16461}"/>
              </a:ext>
            </a:extLst>
          </p:cNvPr>
          <p:cNvGrpSpPr/>
          <p:nvPr/>
        </p:nvGrpSpPr>
        <p:grpSpPr>
          <a:xfrm>
            <a:off x="3263856" y="4855829"/>
            <a:ext cx="1221919" cy="1585268"/>
            <a:chOff x="251519" y="4869160"/>
            <a:chExt cx="1221919" cy="1585268"/>
          </a:xfrm>
        </p:grpSpPr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D3B6460C-07CB-43E8-9548-7CFD5B31523A}"/>
                </a:ext>
              </a:extLst>
            </p:cNvPr>
            <p:cNvSpPr/>
            <p:nvPr/>
          </p:nvSpPr>
          <p:spPr>
            <a:xfrm>
              <a:off x="431540" y="4869160"/>
              <a:ext cx="720080" cy="6480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593A1DE6-CC6E-4562-A367-37F11AB567BA}"/>
                </a:ext>
              </a:extLst>
            </p:cNvPr>
            <p:cNvSpPr txBox="1"/>
            <p:nvPr/>
          </p:nvSpPr>
          <p:spPr>
            <a:xfrm>
              <a:off x="251519" y="5515709"/>
              <a:ext cx="1221919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/>
                <a:t>Núcleo de procedimento administrativo para aplicação de penalidades</a:t>
              </a:r>
            </a:p>
          </p:txBody>
        </p: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7EFD822D-14F0-497B-9B46-DF3AFB9C28D9}"/>
              </a:ext>
            </a:extLst>
          </p:cNvPr>
          <p:cNvGrpSpPr/>
          <p:nvPr/>
        </p:nvGrpSpPr>
        <p:grpSpPr>
          <a:xfrm>
            <a:off x="4383535" y="4855829"/>
            <a:ext cx="1221919" cy="1415990"/>
            <a:chOff x="251519" y="4869160"/>
            <a:chExt cx="1221919" cy="1415990"/>
          </a:xfrm>
        </p:grpSpPr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0F1A96E0-2A9F-46B2-BA86-029A10BC88BC}"/>
                </a:ext>
              </a:extLst>
            </p:cNvPr>
            <p:cNvSpPr/>
            <p:nvPr/>
          </p:nvSpPr>
          <p:spPr>
            <a:xfrm>
              <a:off x="431540" y="4869160"/>
              <a:ext cx="720080" cy="6480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D3E6CEB9-B58D-4276-AD77-5B013C8122B0}"/>
                </a:ext>
              </a:extLst>
            </p:cNvPr>
            <p:cNvSpPr txBox="1"/>
            <p:nvPr/>
          </p:nvSpPr>
          <p:spPr>
            <a:xfrm>
              <a:off x="251519" y="5515709"/>
              <a:ext cx="12219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/>
                <a:t>Núcleo de elaboração e gestão de contratos</a:t>
              </a:r>
            </a:p>
          </p:txBody>
        </p:sp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C0531394-C7A5-4CBA-865D-FEF7B996093A}"/>
              </a:ext>
            </a:extLst>
          </p:cNvPr>
          <p:cNvGrpSpPr/>
          <p:nvPr/>
        </p:nvGrpSpPr>
        <p:grpSpPr>
          <a:xfrm>
            <a:off x="5503214" y="4855829"/>
            <a:ext cx="1221919" cy="1246713"/>
            <a:chOff x="251519" y="4869160"/>
            <a:chExt cx="1221919" cy="1246713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FB9D1688-559E-4DAA-9D2B-FECA5B295558}"/>
                </a:ext>
              </a:extLst>
            </p:cNvPr>
            <p:cNvSpPr/>
            <p:nvPr/>
          </p:nvSpPr>
          <p:spPr>
            <a:xfrm>
              <a:off x="431540" y="4869160"/>
              <a:ext cx="720080" cy="6480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F8ABC0F1-9D1A-4B0C-BC4A-4F293ED277EA}"/>
                </a:ext>
              </a:extLst>
            </p:cNvPr>
            <p:cNvSpPr txBox="1"/>
            <p:nvPr/>
          </p:nvSpPr>
          <p:spPr>
            <a:xfrm>
              <a:off x="251519" y="5515709"/>
              <a:ext cx="12219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/>
                <a:t>Núcleo de cadastro de fornecedores</a:t>
              </a:r>
            </a:p>
          </p:txBody>
        </p:sp>
      </p:grp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5C44B082-A4CB-4A19-85CF-BC0A414EBE0C}"/>
              </a:ext>
            </a:extLst>
          </p:cNvPr>
          <p:cNvGrpSpPr/>
          <p:nvPr/>
        </p:nvGrpSpPr>
        <p:grpSpPr>
          <a:xfrm>
            <a:off x="6622893" y="4855829"/>
            <a:ext cx="1221919" cy="1246713"/>
            <a:chOff x="251519" y="4869160"/>
            <a:chExt cx="1221919" cy="1246713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283F39B9-30FF-4F3C-8E36-1A5D3118808F}"/>
                </a:ext>
              </a:extLst>
            </p:cNvPr>
            <p:cNvSpPr/>
            <p:nvPr/>
          </p:nvSpPr>
          <p:spPr>
            <a:xfrm>
              <a:off x="431540" y="4869160"/>
              <a:ext cx="720080" cy="6480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ED9AB082-0D8F-4906-86E1-F9228A4D2B3D}"/>
                </a:ext>
              </a:extLst>
            </p:cNvPr>
            <p:cNvSpPr txBox="1"/>
            <p:nvPr/>
          </p:nvSpPr>
          <p:spPr>
            <a:xfrm>
              <a:off x="251519" y="5515709"/>
              <a:ext cx="12219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/>
                <a:t>Núcleo de análise de amostras</a:t>
              </a:r>
            </a:p>
          </p:txBody>
        </p:sp>
      </p:grpSp>
      <p:grpSp>
        <p:nvGrpSpPr>
          <p:cNvPr id="68" name="Agrupar 67">
            <a:extLst>
              <a:ext uri="{FF2B5EF4-FFF2-40B4-BE49-F238E27FC236}">
                <a16:creationId xmlns:a16="http://schemas.microsoft.com/office/drawing/2014/main" id="{0260A357-4603-44AF-BB8D-A3E3DE3E52A9}"/>
              </a:ext>
            </a:extLst>
          </p:cNvPr>
          <p:cNvGrpSpPr/>
          <p:nvPr/>
        </p:nvGrpSpPr>
        <p:grpSpPr>
          <a:xfrm>
            <a:off x="7742569" y="4855829"/>
            <a:ext cx="1221919" cy="1246713"/>
            <a:chOff x="251519" y="4869160"/>
            <a:chExt cx="1221919" cy="1246713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A10B00CC-3435-40E7-B3A0-9D05CD8D983E}"/>
                </a:ext>
              </a:extLst>
            </p:cNvPr>
            <p:cNvSpPr/>
            <p:nvPr/>
          </p:nvSpPr>
          <p:spPr>
            <a:xfrm>
              <a:off x="431540" y="4869160"/>
              <a:ext cx="720080" cy="6480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id="{968EAC4E-34BC-43C9-96FF-3210408AFA71}"/>
                </a:ext>
              </a:extLst>
            </p:cNvPr>
            <p:cNvSpPr txBox="1"/>
            <p:nvPr/>
          </p:nvSpPr>
          <p:spPr>
            <a:xfrm>
              <a:off x="251519" y="5515709"/>
              <a:ext cx="12219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/>
                <a:t>Núcleo de relatório final e arquivo</a:t>
              </a:r>
            </a:p>
          </p:txBody>
        </p:sp>
      </p:grp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1A9C9C90-4C38-4F66-AED2-F8330242736B}"/>
              </a:ext>
            </a:extLst>
          </p:cNvPr>
          <p:cNvCxnSpPr>
            <a:stCxn id="34" idx="2"/>
            <a:endCxn id="35" idx="0"/>
          </p:cNvCxnSpPr>
          <p:nvPr/>
        </p:nvCxnSpPr>
        <p:spPr>
          <a:xfrm rot="5400000">
            <a:off x="2331760" y="2615588"/>
            <a:ext cx="778757" cy="3701724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63A00A4C-BF0D-45B2-837B-A4DBC7DB581C}"/>
              </a:ext>
            </a:extLst>
          </p:cNvPr>
          <p:cNvCxnSpPr>
            <a:endCxn id="41" idx="0"/>
          </p:cNvCxnSpPr>
          <p:nvPr/>
        </p:nvCxnSpPr>
        <p:spPr>
          <a:xfrm rot="10800000" flipV="1">
            <a:off x="1848156" y="4466449"/>
            <a:ext cx="2723844" cy="389379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8" name="Conector: Angulado 11267">
            <a:extLst>
              <a:ext uri="{FF2B5EF4-FFF2-40B4-BE49-F238E27FC236}">
                <a16:creationId xmlns:a16="http://schemas.microsoft.com/office/drawing/2014/main" id="{8EA142A8-7532-4113-B9EA-767A331E9E69}"/>
              </a:ext>
            </a:extLst>
          </p:cNvPr>
          <p:cNvCxnSpPr>
            <a:endCxn id="53" idx="0"/>
          </p:cNvCxnSpPr>
          <p:nvPr/>
        </p:nvCxnSpPr>
        <p:spPr>
          <a:xfrm rot="10800000" flipV="1">
            <a:off x="2826036" y="4466449"/>
            <a:ext cx="1745964" cy="38938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0" name="Conector: Angulado 11269">
            <a:extLst>
              <a:ext uri="{FF2B5EF4-FFF2-40B4-BE49-F238E27FC236}">
                <a16:creationId xmlns:a16="http://schemas.microsoft.com/office/drawing/2014/main" id="{AE640178-E936-4434-B6B2-89BC3328593B}"/>
              </a:ext>
            </a:extLst>
          </p:cNvPr>
          <p:cNvCxnSpPr>
            <a:endCxn id="57" idx="0"/>
          </p:cNvCxnSpPr>
          <p:nvPr/>
        </p:nvCxnSpPr>
        <p:spPr>
          <a:xfrm rot="10800000" flipV="1">
            <a:off x="3803918" y="4466449"/>
            <a:ext cx="759639" cy="38938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4" name="Conector: Angulado 11273">
            <a:extLst>
              <a:ext uri="{FF2B5EF4-FFF2-40B4-BE49-F238E27FC236}">
                <a16:creationId xmlns:a16="http://schemas.microsoft.com/office/drawing/2014/main" id="{79E5421B-E0C9-44EE-BD40-D722C2FC3F31}"/>
              </a:ext>
            </a:extLst>
          </p:cNvPr>
          <p:cNvCxnSpPr>
            <a:endCxn id="60" idx="0"/>
          </p:cNvCxnSpPr>
          <p:nvPr/>
        </p:nvCxnSpPr>
        <p:spPr>
          <a:xfrm>
            <a:off x="3803917" y="4466449"/>
            <a:ext cx="1119679" cy="38938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6" name="Conector: Angulado 11275">
            <a:extLst>
              <a:ext uri="{FF2B5EF4-FFF2-40B4-BE49-F238E27FC236}">
                <a16:creationId xmlns:a16="http://schemas.microsoft.com/office/drawing/2014/main" id="{B69761DC-9B3D-4ECA-ADB2-EB46D3C37AFF}"/>
              </a:ext>
            </a:extLst>
          </p:cNvPr>
          <p:cNvCxnSpPr>
            <a:endCxn id="63" idx="0"/>
          </p:cNvCxnSpPr>
          <p:nvPr/>
        </p:nvCxnSpPr>
        <p:spPr>
          <a:xfrm>
            <a:off x="4563556" y="4466449"/>
            <a:ext cx="1479719" cy="38938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2" name="Conector: Angulado 11281">
            <a:extLst>
              <a:ext uri="{FF2B5EF4-FFF2-40B4-BE49-F238E27FC236}">
                <a16:creationId xmlns:a16="http://schemas.microsoft.com/office/drawing/2014/main" id="{37B2DA8B-8421-4A19-9063-E070ECEC959D}"/>
              </a:ext>
            </a:extLst>
          </p:cNvPr>
          <p:cNvCxnSpPr>
            <a:endCxn id="66" idx="0"/>
          </p:cNvCxnSpPr>
          <p:nvPr/>
        </p:nvCxnSpPr>
        <p:spPr>
          <a:xfrm>
            <a:off x="4572000" y="4466449"/>
            <a:ext cx="2590954" cy="38938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4" name="Conector: Angulado 11283">
            <a:extLst>
              <a:ext uri="{FF2B5EF4-FFF2-40B4-BE49-F238E27FC236}">
                <a16:creationId xmlns:a16="http://schemas.microsoft.com/office/drawing/2014/main" id="{0943AC8B-B247-4246-BFAC-70F219B11A24}"/>
              </a:ext>
            </a:extLst>
          </p:cNvPr>
          <p:cNvCxnSpPr>
            <a:endCxn id="69" idx="0"/>
          </p:cNvCxnSpPr>
          <p:nvPr/>
        </p:nvCxnSpPr>
        <p:spPr>
          <a:xfrm>
            <a:off x="4572000" y="4466449"/>
            <a:ext cx="3710630" cy="38938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Box 19">
            <a:extLst>
              <a:ext uri="{FF2B5EF4-FFF2-40B4-BE49-F238E27FC236}">
                <a16:creationId xmlns:a16="http://schemas.microsoft.com/office/drawing/2014/main" id="{EDB9A219-917C-4564-BF7D-9716542FD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5" y="44624"/>
            <a:ext cx="63321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4000" b="1" dirty="0">
                <a:solidFill>
                  <a:srgbClr val="000000"/>
                </a:solidFill>
                <a:latin typeface="Trebuchet MS" panose="020B0603020202020204" pitchFamily="34" charset="0"/>
              </a:rPr>
              <a:t>quem vai fazer acontecer</a:t>
            </a: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990FE51C-25C2-4A69-AA16-6BB36CDF9C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68960"/>
            <a:ext cx="791064" cy="7682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04414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6603A595-60B5-4461-8FEB-CE77F4FFB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>
            <a:extLst>
              <a:ext uri="{FF2B5EF4-FFF2-40B4-BE49-F238E27FC236}">
                <a16:creationId xmlns:a16="http://schemas.microsoft.com/office/drawing/2014/main" id="{A6777507-3F74-4FDD-9875-7613E3A97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53A727F-1FD1-464C-95EC-EDBAE8F1D1E3}"/>
              </a:ext>
            </a:extLst>
          </p:cNvPr>
          <p:cNvSpPr/>
          <p:nvPr/>
        </p:nvSpPr>
        <p:spPr>
          <a:xfrm>
            <a:off x="4283968" y="1556792"/>
            <a:ext cx="3566169" cy="1015663"/>
          </a:xfrm>
          <a:prstGeom prst="rect">
            <a:avLst/>
          </a:prstGeom>
          <a:effectLst>
            <a:outerShdw blurRad="50800" dist="12700" dir="2700000" algn="ctr" rotWithShape="0">
              <a:schemeClr val="tx1">
                <a:alpha val="25000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1" u="none" strike="noStrike" kern="1200" cap="none" spc="0" normalizeH="0" baseline="0" noProof="0" dirty="0">
                <a:ln>
                  <a:noFill/>
                </a:ln>
                <a:uLnTx/>
                <a:uFillTx/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Obrigada!</a:t>
            </a:r>
          </a:p>
        </p:txBody>
      </p:sp>
      <p:pic>
        <p:nvPicPr>
          <p:cNvPr id="27" name="Imagem 26" descr="Uma imagem contendo ampulheta, objeto&#10;&#10;Descrição gerada com muito alta confiança">
            <a:extLst>
              <a:ext uri="{FF2B5EF4-FFF2-40B4-BE49-F238E27FC236}">
                <a16:creationId xmlns:a16="http://schemas.microsoft.com/office/drawing/2014/main" id="{4DFCFD54-209A-4EBE-82C3-640B3CA20B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77" t="9858" r="32094" b="6798"/>
          <a:stretch/>
        </p:blipFill>
        <p:spPr>
          <a:xfrm>
            <a:off x="179512" y="147295"/>
            <a:ext cx="3363589" cy="558596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4E2E20E-73E5-467D-8F77-735929D80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">
            <a:extLst>
              <a:ext uri="{FF2B5EF4-FFF2-40B4-BE49-F238E27FC236}">
                <a16:creationId xmlns:a16="http://schemas.microsoft.com/office/drawing/2014/main" id="{A12A89C2-1A8F-414D-8264-B80E9E54E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738313"/>
            <a:ext cx="218681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>
                <a:latin typeface="Trebuchet MS" panose="020B0603020202020204" pitchFamily="34" charset="0"/>
              </a:rPr>
              <a:t>1.Ganhos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9E1684C3-618F-441E-86F0-8699C2830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3769" y="265113"/>
            <a:ext cx="2988319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pt-BR" altLang="pt-BR" sz="6600" b="1" dirty="0">
                <a:solidFill>
                  <a:srgbClr val="000000"/>
                </a:solidFill>
                <a:latin typeface="Trebuchet MS" panose="020B0603020202020204" pitchFamily="34" charset="0"/>
              </a:rPr>
              <a:t>agenda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17FEA54-6AEF-4D3B-912B-FBD06D9B9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50787"/>
          <a:stretch>
            <a:fillRect/>
          </a:stretch>
        </p:blipFill>
        <p:spPr bwMode="auto">
          <a:xfrm>
            <a:off x="34925" y="1412875"/>
            <a:ext cx="450056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4">
            <a:extLst>
              <a:ext uri="{FF2B5EF4-FFF2-40B4-BE49-F238E27FC236}">
                <a16:creationId xmlns:a16="http://schemas.microsoft.com/office/drawing/2014/main" id="{601A0C2D-3480-4771-B757-8227BB67D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Trebuchet MS" panose="020B060302020202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DC448FCF-BEE3-48B8-932C-09F8A0B16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803525"/>
            <a:ext cx="32226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>
                <a:latin typeface="Trebuchet MS" panose="020B0603020202020204" pitchFamily="34" charset="0"/>
              </a:rPr>
              <a:t>2.Metodologia</a:t>
            </a: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60376977-F0FB-4C67-B0FD-B76E2F9DE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740150"/>
            <a:ext cx="4752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>
                <a:latin typeface="Trebuchet MS" panose="020B0603020202020204" pitchFamily="34" charset="0"/>
              </a:rPr>
              <a:t>3.Como irá funcionar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B7C80CD1-EEDD-4665-9205-184A91150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81550"/>
            <a:ext cx="4498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600" b="1" dirty="0">
                <a:latin typeface="Trebuchet MS" panose="020B0603020202020204" pitchFamily="34" charset="0"/>
              </a:rPr>
              <a:t>4.Acompanhamento</a:t>
            </a:r>
          </a:p>
        </p:txBody>
      </p:sp>
    </p:spTree>
    <p:extLst>
      <p:ext uri="{BB962C8B-B14F-4D97-AF65-F5344CB8AC3E}">
        <p14:creationId xmlns:p14="http://schemas.microsoft.com/office/powerpoint/2010/main" val="1487765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90AA2E1-4818-4973-8CD7-8D0977134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>
            <a:extLst>
              <a:ext uri="{FF2B5EF4-FFF2-40B4-BE49-F238E27FC236}">
                <a16:creationId xmlns:a16="http://schemas.microsoft.com/office/drawing/2014/main" id="{EAB77D17-543D-43D3-864B-0A395F1E1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Trebuchet MS" panose="020B0603020202020204" pitchFamily="34" charset="0"/>
            </a:endParaRPr>
          </a:p>
        </p:txBody>
      </p:sp>
      <p:sp>
        <p:nvSpPr>
          <p:cNvPr id="22" name="Subtítulo 5">
            <a:extLst>
              <a:ext uri="{FF2B5EF4-FFF2-40B4-BE49-F238E27FC236}">
                <a16:creationId xmlns:a16="http://schemas.microsoft.com/office/drawing/2014/main" id="{496C6041-D20A-464E-BEFA-C6F2F3718F0E}"/>
              </a:ext>
            </a:extLst>
          </p:cNvPr>
          <p:cNvSpPr txBox="1">
            <a:spLocks/>
          </p:cNvSpPr>
          <p:nvPr/>
        </p:nvSpPr>
        <p:spPr bwMode="auto">
          <a:xfrm>
            <a:off x="107504" y="1844824"/>
            <a:ext cx="8568952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Racionalização no uso dos recursos financeiro;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Padronização;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Princípio da economicidade permitindo que o Estado desembolse o mínimo e obtenha o máximo e melhor;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Otimização do processo com redução de até 60 dias;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Acompanhamento sistemático do processo.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Conhecimento das etapas e status por todos envolvidos.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6B9C4108-5658-479D-B0D7-1875C1E8D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534" y="44450"/>
            <a:ext cx="2904962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6600" b="1" dirty="0">
                <a:solidFill>
                  <a:srgbClr val="000000"/>
                </a:solidFill>
                <a:latin typeface="Trebuchet MS" panose="020B0603020202020204" pitchFamily="34" charset="0"/>
              </a:rPr>
              <a:t>ganhos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3B86A8B-0F44-4165-872E-A48F0DC814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6229" y="3882682"/>
            <a:ext cx="3526972" cy="297531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B813AC7-3586-4DE9-A794-3E27871131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4068" b="66975"/>
          <a:stretch/>
        </p:blipFill>
        <p:spPr>
          <a:xfrm>
            <a:off x="1524" y="44624"/>
            <a:ext cx="6817682" cy="22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90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16A2421-A3C3-448E-9B72-AF83FD359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>
            <a:extLst>
              <a:ext uri="{FF2B5EF4-FFF2-40B4-BE49-F238E27FC236}">
                <a16:creationId xmlns:a16="http://schemas.microsoft.com/office/drawing/2014/main" id="{B41C6C8F-7F97-4D33-B01B-25B13EFDF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5D09054-0EC4-43AA-B2D0-797EFBF44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31100"/>
          <a:stretch>
            <a:fillRect/>
          </a:stretch>
        </p:blipFill>
        <p:spPr bwMode="auto">
          <a:xfrm>
            <a:off x="3995738" y="2449513"/>
            <a:ext cx="514826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1191E89-FB6F-4821-B119-6C075C58A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75"/>
          <a:stretch>
            <a:fillRect/>
          </a:stretch>
        </p:blipFill>
        <p:spPr bwMode="auto">
          <a:xfrm>
            <a:off x="4537075" y="0"/>
            <a:ext cx="3851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CD06761-98ED-4AA1-97FE-5BA0D7D713D4}"/>
              </a:ext>
            </a:extLst>
          </p:cNvPr>
          <p:cNvSpPr/>
          <p:nvPr/>
        </p:nvSpPr>
        <p:spPr>
          <a:xfrm>
            <a:off x="107950" y="115888"/>
            <a:ext cx="576263" cy="36004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0438EF04-8F2A-4EDD-B4D0-D3E3F5BD756C}"/>
              </a:ext>
            </a:extLst>
          </p:cNvPr>
          <p:cNvSpPr/>
          <p:nvPr/>
        </p:nvSpPr>
        <p:spPr>
          <a:xfrm>
            <a:off x="107950" y="3789363"/>
            <a:ext cx="576263" cy="90011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C1A1461-E524-4E02-8CCD-317060C4F805}"/>
              </a:ext>
            </a:extLst>
          </p:cNvPr>
          <p:cNvSpPr/>
          <p:nvPr/>
        </p:nvSpPr>
        <p:spPr>
          <a:xfrm>
            <a:off x="122238" y="4797425"/>
            <a:ext cx="576262" cy="900113"/>
          </a:xfrm>
          <a:prstGeom prst="roundRect">
            <a:avLst/>
          </a:prstGeom>
          <a:solidFill>
            <a:srgbClr val="F2D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282507E-B8AB-4522-8539-17663CFBBAC1}"/>
              </a:ext>
            </a:extLst>
          </p:cNvPr>
          <p:cNvSpPr/>
          <p:nvPr/>
        </p:nvSpPr>
        <p:spPr>
          <a:xfrm>
            <a:off x="107950" y="5770563"/>
            <a:ext cx="576263" cy="90011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bg1"/>
                </a:solidFill>
              </a:rPr>
              <a:t>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B35A11C-0B5C-4EBC-828E-F8B7297FCF38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246063"/>
          <a:ext cx="7883525" cy="333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340">
                  <a:extLst>
                    <a:ext uri="{9D8B030D-6E8A-4147-A177-3AD203B41FA5}">
                      <a16:colId xmlns:a16="http://schemas.microsoft.com/office/drawing/2014/main" val="2856911800"/>
                    </a:ext>
                  </a:extLst>
                </a:gridCol>
                <a:gridCol w="7294185">
                  <a:extLst>
                    <a:ext uri="{9D8B030D-6E8A-4147-A177-3AD203B41FA5}">
                      <a16:colId xmlns:a16="http://schemas.microsoft.com/office/drawing/2014/main" val="3005441523"/>
                    </a:ext>
                  </a:extLst>
                </a:gridCol>
              </a:tblGrid>
              <a:tr h="370769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marL="91431" marR="91431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Mapeamento do Processo Atual</a:t>
                      </a:r>
                    </a:p>
                  </a:txBody>
                  <a:tcPr marL="91431" marR="91431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377004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marL="91431" marR="91431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 err="1">
                          <a:solidFill>
                            <a:schemeClr val="tx1"/>
                          </a:solidFill>
                        </a:rPr>
                        <a:t>Reprojeto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 do processo (Novo fluxo do processo)</a:t>
                      </a:r>
                    </a:p>
                  </a:txBody>
                  <a:tcPr marL="91431" marR="91431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388407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 marL="91431" marR="91431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Elaboração do organograma e dimensionamento de equipe</a:t>
                      </a:r>
                    </a:p>
                  </a:txBody>
                  <a:tcPr marL="91431" marR="91431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002871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 marL="91431" marR="91431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Elaboração dos Procedimentos Operacionais Padronizados (</a:t>
                      </a:r>
                      <a:r>
                        <a:rPr lang="pt-BR" sz="1800" b="1" dirty="0" err="1">
                          <a:solidFill>
                            <a:schemeClr val="tx1"/>
                          </a:solidFill>
                        </a:rPr>
                        <a:t>POP’s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91431" marR="91431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45232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 marL="91431" marR="91431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Definição dos itens e elaboração dos planos de suprimento</a:t>
                      </a:r>
                    </a:p>
                  </a:txBody>
                  <a:tcPr marL="91431" marR="91431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425164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 marL="91431" marR="91431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Elaboração dos sistemas que darão suporte ao processo</a:t>
                      </a:r>
                    </a:p>
                  </a:txBody>
                  <a:tcPr marL="91431" marR="91431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280217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7.</a:t>
                      </a:r>
                    </a:p>
                  </a:txBody>
                  <a:tcPr marL="91431" marR="91431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Elaboração das legislações que darão suporte ao processo</a:t>
                      </a:r>
                    </a:p>
                  </a:txBody>
                  <a:tcPr marL="91431" marR="91431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630344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8.</a:t>
                      </a:r>
                    </a:p>
                  </a:txBody>
                  <a:tcPr marL="91431" marR="91431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Elaboração de sistemática de acompanhamento e gestão à vista</a:t>
                      </a:r>
                    </a:p>
                  </a:txBody>
                  <a:tcPr marL="91431" marR="91431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248341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9.</a:t>
                      </a:r>
                    </a:p>
                  </a:txBody>
                  <a:tcPr marL="91431" marR="91431" marT="45711" marB="4571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tx1"/>
                          </a:solidFill>
                        </a:rPr>
                        <a:t>Elaboração de plano de ação</a:t>
                      </a:r>
                    </a:p>
                  </a:txBody>
                  <a:tcPr marL="91431" marR="91431" marT="45711" marB="4571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770346"/>
                  </a:ext>
                </a:extLst>
              </a:tr>
            </a:tbl>
          </a:graphicData>
        </a:graphic>
      </p:graphicFrame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50893CEB-0BC1-4CF6-A92C-3FFB0EB6860B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4005263"/>
          <a:ext cx="7883525" cy="369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340">
                  <a:extLst>
                    <a:ext uri="{9D8B030D-6E8A-4147-A177-3AD203B41FA5}">
                      <a16:colId xmlns:a16="http://schemas.microsoft.com/office/drawing/2014/main" val="2856911800"/>
                    </a:ext>
                  </a:extLst>
                </a:gridCol>
                <a:gridCol w="7294185">
                  <a:extLst>
                    <a:ext uri="{9D8B030D-6E8A-4147-A177-3AD203B41FA5}">
                      <a16:colId xmlns:a16="http://schemas.microsoft.com/office/drawing/2014/main" val="300544152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10.</a:t>
                      </a:r>
                    </a:p>
                  </a:txBody>
                  <a:tcPr marL="91431" marR="91431" marT="45603" marB="4560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Execução das Ações</a:t>
                      </a:r>
                    </a:p>
                  </a:txBody>
                  <a:tcPr marL="91431" marR="91431" marT="45603" marB="456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377004"/>
                  </a:ext>
                </a:extLst>
              </a:tr>
            </a:tbl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1E948B2B-AEBE-4C61-B189-85FFE03A2B82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5060950"/>
          <a:ext cx="7883525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340">
                  <a:extLst>
                    <a:ext uri="{9D8B030D-6E8A-4147-A177-3AD203B41FA5}">
                      <a16:colId xmlns:a16="http://schemas.microsoft.com/office/drawing/2014/main" val="2856911800"/>
                    </a:ext>
                  </a:extLst>
                </a:gridCol>
                <a:gridCol w="7294185">
                  <a:extLst>
                    <a:ext uri="{9D8B030D-6E8A-4147-A177-3AD203B41FA5}">
                      <a16:colId xmlns:a16="http://schemas.microsoft.com/office/drawing/2014/main" val="300544152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11.</a:t>
                      </a:r>
                    </a:p>
                  </a:txBody>
                  <a:tcPr marL="91431" marR="91431" marT="45603" marB="45603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Acompanhamento da Implantação</a:t>
                      </a:r>
                    </a:p>
                  </a:txBody>
                  <a:tcPr marL="91431" marR="91431" marT="45603" marB="456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377004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5149F177-B360-44A9-8910-1DBC318697C6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6010275"/>
          <a:ext cx="788352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340">
                  <a:extLst>
                    <a:ext uri="{9D8B030D-6E8A-4147-A177-3AD203B41FA5}">
                      <a16:colId xmlns:a16="http://schemas.microsoft.com/office/drawing/2014/main" val="2856911800"/>
                    </a:ext>
                  </a:extLst>
                </a:gridCol>
                <a:gridCol w="7294185">
                  <a:extLst>
                    <a:ext uri="{9D8B030D-6E8A-4147-A177-3AD203B41FA5}">
                      <a16:colId xmlns:a16="http://schemas.microsoft.com/office/drawing/2014/main" val="300544152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12.</a:t>
                      </a:r>
                    </a:p>
                  </a:txBody>
                  <a:tcPr marL="91431" marR="91431" marT="45798" marB="4579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Ação Corretiva e Padronização</a:t>
                      </a:r>
                    </a:p>
                  </a:txBody>
                  <a:tcPr marL="91431" marR="91431" marT="45798" marB="4579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377004"/>
                  </a:ext>
                </a:extLst>
              </a:tr>
            </a:tbl>
          </a:graphicData>
        </a:graphic>
      </p:graphicFrame>
      <p:sp>
        <p:nvSpPr>
          <p:cNvPr id="7" name="Text Box 19">
            <a:extLst>
              <a:ext uri="{FF2B5EF4-FFF2-40B4-BE49-F238E27FC236}">
                <a16:creationId xmlns:a16="http://schemas.microsoft.com/office/drawing/2014/main" id="{C7B8FA58-32E6-46E7-8C35-D70EB3DAB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-26988"/>
            <a:ext cx="37163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4800" b="1">
                <a:solidFill>
                  <a:srgbClr val="000000"/>
                </a:solidFill>
                <a:latin typeface="Trebuchet MS" panose="020B0603020202020204" pitchFamily="34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2498319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399A440-B8C8-4AF7-B970-A2D152242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>
            <a:extLst>
              <a:ext uri="{FF2B5EF4-FFF2-40B4-BE49-F238E27FC236}">
                <a16:creationId xmlns:a16="http://schemas.microsoft.com/office/drawing/2014/main" id="{F5B6FC3F-1217-434D-A5A6-57DFE6AC8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1D7A92A7-48B6-46D1-BEF1-55DA3BA7C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688" y="1700213"/>
            <a:ext cx="47163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4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como irá funcionar</a:t>
            </a:r>
          </a:p>
        </p:txBody>
      </p:sp>
      <p:pic>
        <p:nvPicPr>
          <p:cNvPr id="6149" name="Imagem 16">
            <a:extLst>
              <a:ext uri="{FF2B5EF4-FFF2-40B4-BE49-F238E27FC236}">
                <a16:creationId xmlns:a16="http://schemas.microsoft.com/office/drawing/2014/main" id="{9F71A6FE-5CC0-482E-AC63-7BE391FBA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 r="46919" b="7556"/>
          <a:stretch>
            <a:fillRect/>
          </a:stretch>
        </p:blipFill>
        <p:spPr bwMode="auto">
          <a:xfrm>
            <a:off x="107950" y="-53975"/>
            <a:ext cx="5902325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Agrupar 2">
            <a:extLst>
              <a:ext uri="{FF2B5EF4-FFF2-40B4-BE49-F238E27FC236}">
                <a16:creationId xmlns:a16="http://schemas.microsoft.com/office/drawing/2014/main" id="{2CD42084-3A57-44C2-B59A-BB243BBC71A7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1052513"/>
            <a:ext cx="1685925" cy="1722437"/>
            <a:chOff x="6054518" y="770021"/>
            <a:chExt cx="5886230" cy="5535785"/>
          </a:xfrm>
        </p:grpSpPr>
        <p:graphicFrame>
          <p:nvGraphicFramePr>
            <p:cNvPr id="6176" name="Gráfico 18">
              <a:extLst>
                <a:ext uri="{FF2B5EF4-FFF2-40B4-BE49-F238E27FC236}">
                  <a16:creationId xmlns:a16="http://schemas.microsoft.com/office/drawing/2014/main" id="{DF658E50-2819-4637-AFFB-F1E413A1CFC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877146" y="606795"/>
            <a:ext cx="6240975" cy="5862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Chart" r:id="rId6" imgW="1792379" imgH="1828959" progId="Excel.Chart.8">
                    <p:embed/>
                  </p:oleObj>
                </mc:Choice>
                <mc:Fallback>
                  <p:oleObj name="Chart" r:id="rId6" imgW="1792379" imgH="1828959" progId="Excel.Chart.8">
                    <p:embed/>
                    <p:pic>
                      <p:nvPicPr>
                        <p:cNvPr id="6176" name="Gráfico 18">
                          <a:extLst>
                            <a:ext uri="{FF2B5EF4-FFF2-40B4-BE49-F238E27FC236}">
                              <a16:creationId xmlns:a16="http://schemas.microsoft.com/office/drawing/2014/main" id="{DF658E50-2819-4637-AFFB-F1E413A1CFC7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7146" y="606795"/>
                          <a:ext cx="6240975" cy="5862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177" name="Imagem 19">
              <a:extLst>
                <a:ext uri="{FF2B5EF4-FFF2-40B4-BE49-F238E27FC236}">
                  <a16:creationId xmlns:a16="http://schemas.microsoft.com/office/drawing/2014/main" id="{C83DA1B0-FC9A-4FCA-976B-6654DD4B4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57" t="15907" r="3409" b="33099"/>
            <a:stretch>
              <a:fillRect/>
            </a:stretch>
          </p:blipFill>
          <p:spPr bwMode="auto">
            <a:xfrm>
              <a:off x="8053136" y="1090863"/>
              <a:ext cx="3721769" cy="34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2E772DE-AC7C-4E40-8E3D-A4AEF40EBE12}"/>
              </a:ext>
            </a:extLst>
          </p:cNvPr>
          <p:cNvGrpSpPr/>
          <p:nvPr/>
        </p:nvGrpSpPr>
        <p:grpSpPr>
          <a:xfrm>
            <a:off x="3960452" y="4435927"/>
            <a:ext cx="1691048" cy="2234748"/>
            <a:chOff x="3960452" y="4435927"/>
            <a:chExt cx="1691048" cy="2234748"/>
          </a:xfrm>
        </p:grpSpPr>
        <p:sp>
          <p:nvSpPr>
            <p:cNvPr id="16" name="Retângulo de cantos arredondados 27">
              <a:extLst>
                <a:ext uri="{FF2B5EF4-FFF2-40B4-BE49-F238E27FC236}">
                  <a16:creationId xmlns:a16="http://schemas.microsoft.com/office/drawing/2014/main" id="{E83F1758-E849-4B17-AB42-C9CD866AA244}"/>
                </a:ext>
              </a:extLst>
            </p:cNvPr>
            <p:cNvSpPr/>
            <p:nvPr/>
          </p:nvSpPr>
          <p:spPr bwMode="auto">
            <a:xfrm flipH="1">
              <a:off x="3960452" y="5108490"/>
              <a:ext cx="1364179" cy="1562185"/>
            </a:xfrm>
            <a:prstGeom prst="roundRect">
              <a:avLst/>
            </a:prstGeom>
            <a:solidFill>
              <a:srgbClr val="4F81B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b="1" dirty="0"/>
                <a:t>3.Reunião de negociação para definição de quantitativos</a:t>
              </a:r>
            </a:p>
          </p:txBody>
        </p:sp>
        <p:sp>
          <p:nvSpPr>
            <p:cNvPr id="29" name="Seta: para a Direita 28">
              <a:extLst>
                <a:ext uri="{FF2B5EF4-FFF2-40B4-BE49-F238E27FC236}">
                  <a16:creationId xmlns:a16="http://schemas.microsoft.com/office/drawing/2014/main" id="{E4FDC50C-E9DA-4A0E-AC0D-E3583767F970}"/>
                </a:ext>
              </a:extLst>
            </p:cNvPr>
            <p:cNvSpPr/>
            <p:nvPr/>
          </p:nvSpPr>
          <p:spPr bwMode="auto">
            <a:xfrm>
              <a:off x="5292725" y="5661025"/>
              <a:ext cx="358775" cy="40481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39" name="Group 671">
              <a:extLst>
                <a:ext uri="{FF2B5EF4-FFF2-40B4-BE49-F238E27FC236}">
                  <a16:creationId xmlns:a16="http://schemas.microsoft.com/office/drawing/2014/main" id="{42D5157D-3CC9-417D-B662-031CC16BCE59}"/>
                </a:ext>
              </a:extLst>
            </p:cNvPr>
            <p:cNvGrpSpPr/>
            <p:nvPr/>
          </p:nvGrpSpPr>
          <p:grpSpPr>
            <a:xfrm>
              <a:off x="4347275" y="4435927"/>
              <a:ext cx="597277" cy="649257"/>
              <a:chOff x="8816976" y="2055813"/>
              <a:chExt cx="966787" cy="1050925"/>
            </a:xfrm>
            <a:solidFill>
              <a:srgbClr val="043CAC"/>
            </a:solidFill>
          </p:grpSpPr>
          <p:sp>
            <p:nvSpPr>
              <p:cNvPr id="40" name="Freeform 107">
                <a:extLst>
                  <a:ext uri="{FF2B5EF4-FFF2-40B4-BE49-F238E27FC236}">
                    <a16:creationId xmlns:a16="http://schemas.microsoft.com/office/drawing/2014/main" id="{9DD25C6C-5274-4C3F-AD25-CFC2D89C6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7863" y="2500313"/>
                <a:ext cx="215900" cy="606425"/>
              </a:xfrm>
              <a:custGeom>
                <a:avLst/>
                <a:gdLst>
                  <a:gd name="T0" fmla="*/ 23 w 51"/>
                  <a:gd name="T1" fmla="*/ 0 h 143"/>
                  <a:gd name="T2" fmla="*/ 0 w 51"/>
                  <a:gd name="T3" fmla="*/ 0 h 143"/>
                  <a:gd name="T4" fmla="*/ 0 w 51"/>
                  <a:gd name="T5" fmla="*/ 14 h 143"/>
                  <a:gd name="T6" fmla="*/ 23 w 51"/>
                  <a:gd name="T7" fmla="*/ 14 h 143"/>
                  <a:gd name="T8" fmla="*/ 37 w 51"/>
                  <a:gd name="T9" fmla="*/ 28 h 143"/>
                  <a:gd name="T10" fmla="*/ 37 w 51"/>
                  <a:gd name="T11" fmla="*/ 68 h 143"/>
                  <a:gd name="T12" fmla="*/ 23 w 51"/>
                  <a:gd name="T13" fmla="*/ 82 h 143"/>
                  <a:gd name="T14" fmla="*/ 17 w 51"/>
                  <a:gd name="T15" fmla="*/ 82 h 143"/>
                  <a:gd name="T16" fmla="*/ 17 w 51"/>
                  <a:gd name="T17" fmla="*/ 143 h 143"/>
                  <a:gd name="T18" fmla="*/ 31 w 51"/>
                  <a:gd name="T19" fmla="*/ 143 h 143"/>
                  <a:gd name="T20" fmla="*/ 31 w 51"/>
                  <a:gd name="T21" fmla="*/ 95 h 143"/>
                  <a:gd name="T22" fmla="*/ 51 w 51"/>
                  <a:gd name="T23" fmla="*/ 68 h 143"/>
                  <a:gd name="T24" fmla="*/ 51 w 51"/>
                  <a:gd name="T25" fmla="*/ 28 h 143"/>
                  <a:gd name="T26" fmla="*/ 23 w 51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143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31" y="14"/>
                      <a:pt x="37" y="20"/>
                      <a:pt x="37" y="28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7" y="75"/>
                      <a:pt x="31" y="82"/>
                      <a:pt x="23" y="82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7" y="143"/>
                      <a:pt x="17" y="143"/>
                      <a:pt x="17" y="143"/>
                    </a:cubicBezTo>
                    <a:cubicBezTo>
                      <a:pt x="31" y="143"/>
                      <a:pt x="31" y="143"/>
                      <a:pt x="31" y="143"/>
                    </a:cubicBezTo>
                    <a:cubicBezTo>
                      <a:pt x="31" y="95"/>
                      <a:pt x="31" y="95"/>
                      <a:pt x="31" y="95"/>
                    </a:cubicBezTo>
                    <a:cubicBezTo>
                      <a:pt x="42" y="91"/>
                      <a:pt x="51" y="80"/>
                      <a:pt x="51" y="6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12"/>
                      <a:pt x="38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" name="Freeform 108">
                <a:extLst>
                  <a:ext uri="{FF2B5EF4-FFF2-40B4-BE49-F238E27FC236}">
                    <a16:creationId xmlns:a16="http://schemas.microsoft.com/office/drawing/2014/main" id="{BE060CD0-DA83-4879-A947-6B6219BF3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6976" y="2500313"/>
                <a:ext cx="215900" cy="606425"/>
              </a:xfrm>
              <a:custGeom>
                <a:avLst/>
                <a:gdLst>
                  <a:gd name="T0" fmla="*/ 28 w 51"/>
                  <a:gd name="T1" fmla="*/ 14 h 143"/>
                  <a:gd name="T2" fmla="*/ 51 w 51"/>
                  <a:gd name="T3" fmla="*/ 14 h 143"/>
                  <a:gd name="T4" fmla="*/ 51 w 51"/>
                  <a:gd name="T5" fmla="*/ 0 h 143"/>
                  <a:gd name="T6" fmla="*/ 28 w 51"/>
                  <a:gd name="T7" fmla="*/ 0 h 143"/>
                  <a:gd name="T8" fmla="*/ 0 w 51"/>
                  <a:gd name="T9" fmla="*/ 28 h 143"/>
                  <a:gd name="T10" fmla="*/ 0 w 51"/>
                  <a:gd name="T11" fmla="*/ 68 h 143"/>
                  <a:gd name="T12" fmla="*/ 21 w 51"/>
                  <a:gd name="T13" fmla="*/ 95 h 143"/>
                  <a:gd name="T14" fmla="*/ 21 w 51"/>
                  <a:gd name="T15" fmla="*/ 143 h 143"/>
                  <a:gd name="T16" fmla="*/ 35 w 51"/>
                  <a:gd name="T17" fmla="*/ 143 h 143"/>
                  <a:gd name="T18" fmla="*/ 35 w 51"/>
                  <a:gd name="T19" fmla="*/ 82 h 143"/>
                  <a:gd name="T20" fmla="*/ 28 w 51"/>
                  <a:gd name="T21" fmla="*/ 82 h 143"/>
                  <a:gd name="T22" fmla="*/ 14 w 51"/>
                  <a:gd name="T23" fmla="*/ 68 h 143"/>
                  <a:gd name="T24" fmla="*/ 14 w 51"/>
                  <a:gd name="T25" fmla="*/ 28 h 143"/>
                  <a:gd name="T26" fmla="*/ 28 w 51"/>
                  <a:gd name="T27" fmla="*/ 1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143">
                    <a:moveTo>
                      <a:pt x="28" y="14"/>
                    </a:move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80"/>
                      <a:pt x="9" y="91"/>
                      <a:pt x="21" y="95"/>
                    </a:cubicBezTo>
                    <a:cubicBezTo>
                      <a:pt x="21" y="143"/>
                      <a:pt x="21" y="143"/>
                      <a:pt x="21" y="143"/>
                    </a:cubicBezTo>
                    <a:cubicBezTo>
                      <a:pt x="35" y="143"/>
                      <a:pt x="35" y="143"/>
                      <a:pt x="35" y="143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0" y="82"/>
                      <a:pt x="14" y="75"/>
                      <a:pt x="14" y="6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0"/>
                      <a:pt x="20" y="14"/>
                      <a:pt x="2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 dirty="0"/>
              </a:p>
            </p:txBody>
          </p:sp>
          <p:sp>
            <p:nvSpPr>
              <p:cNvPr id="42" name="Freeform 109">
                <a:extLst>
                  <a:ext uri="{FF2B5EF4-FFF2-40B4-BE49-F238E27FC236}">
                    <a16:creationId xmlns:a16="http://schemas.microsoft.com/office/drawing/2014/main" id="{4BE068BF-66E4-4462-9E25-5E4AC07F8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3201" y="2386013"/>
                <a:ext cx="415925" cy="720725"/>
              </a:xfrm>
              <a:custGeom>
                <a:avLst/>
                <a:gdLst>
                  <a:gd name="T0" fmla="*/ 98 w 98"/>
                  <a:gd name="T1" fmla="*/ 27 h 170"/>
                  <a:gd name="T2" fmla="*/ 96 w 98"/>
                  <a:gd name="T3" fmla="*/ 18 h 170"/>
                  <a:gd name="T4" fmla="*/ 84 w 98"/>
                  <a:gd name="T5" fmla="*/ 4 h 170"/>
                  <a:gd name="T6" fmla="*/ 70 w 98"/>
                  <a:gd name="T7" fmla="*/ 0 h 170"/>
                  <a:gd name="T8" fmla="*/ 28 w 98"/>
                  <a:gd name="T9" fmla="*/ 0 h 170"/>
                  <a:gd name="T10" fmla="*/ 14 w 98"/>
                  <a:gd name="T11" fmla="*/ 4 h 170"/>
                  <a:gd name="T12" fmla="*/ 2 w 98"/>
                  <a:gd name="T13" fmla="*/ 18 h 170"/>
                  <a:gd name="T14" fmla="*/ 0 w 98"/>
                  <a:gd name="T15" fmla="*/ 27 h 170"/>
                  <a:gd name="T16" fmla="*/ 0 w 98"/>
                  <a:gd name="T17" fmla="*/ 28 h 170"/>
                  <a:gd name="T18" fmla="*/ 0 w 98"/>
                  <a:gd name="T19" fmla="*/ 83 h 170"/>
                  <a:gd name="T20" fmla="*/ 2 w 98"/>
                  <a:gd name="T21" fmla="*/ 93 h 170"/>
                  <a:gd name="T22" fmla="*/ 13 w 98"/>
                  <a:gd name="T23" fmla="*/ 106 h 170"/>
                  <a:gd name="T24" fmla="*/ 14 w 98"/>
                  <a:gd name="T25" fmla="*/ 107 h 170"/>
                  <a:gd name="T26" fmla="*/ 21 w 98"/>
                  <a:gd name="T27" fmla="*/ 110 h 170"/>
                  <a:gd name="T28" fmla="*/ 21 w 98"/>
                  <a:gd name="T29" fmla="*/ 170 h 170"/>
                  <a:gd name="T30" fmla="*/ 35 w 98"/>
                  <a:gd name="T31" fmla="*/ 170 h 170"/>
                  <a:gd name="T32" fmla="*/ 35 w 98"/>
                  <a:gd name="T33" fmla="*/ 97 h 170"/>
                  <a:gd name="T34" fmla="*/ 33 w 98"/>
                  <a:gd name="T35" fmla="*/ 97 h 170"/>
                  <a:gd name="T36" fmla="*/ 28 w 98"/>
                  <a:gd name="T37" fmla="*/ 97 h 170"/>
                  <a:gd name="T38" fmla="*/ 19 w 98"/>
                  <a:gd name="T39" fmla="*/ 94 h 170"/>
                  <a:gd name="T40" fmla="*/ 14 w 98"/>
                  <a:gd name="T41" fmla="*/ 83 h 170"/>
                  <a:gd name="T42" fmla="*/ 14 w 98"/>
                  <a:gd name="T43" fmla="*/ 28 h 170"/>
                  <a:gd name="T44" fmla="*/ 14 w 98"/>
                  <a:gd name="T45" fmla="*/ 28 h 170"/>
                  <a:gd name="T46" fmla="*/ 28 w 98"/>
                  <a:gd name="T47" fmla="*/ 14 h 170"/>
                  <a:gd name="T48" fmla="*/ 70 w 98"/>
                  <a:gd name="T49" fmla="*/ 14 h 170"/>
                  <a:gd name="T50" fmla="*/ 84 w 98"/>
                  <a:gd name="T51" fmla="*/ 28 h 170"/>
                  <a:gd name="T52" fmla="*/ 84 w 98"/>
                  <a:gd name="T53" fmla="*/ 28 h 170"/>
                  <a:gd name="T54" fmla="*/ 84 w 98"/>
                  <a:gd name="T55" fmla="*/ 83 h 170"/>
                  <a:gd name="T56" fmla="*/ 79 w 98"/>
                  <a:gd name="T57" fmla="*/ 93 h 170"/>
                  <a:gd name="T58" fmla="*/ 70 w 98"/>
                  <a:gd name="T59" fmla="*/ 97 h 170"/>
                  <a:gd name="T60" fmla="*/ 65 w 98"/>
                  <a:gd name="T61" fmla="*/ 97 h 170"/>
                  <a:gd name="T62" fmla="*/ 63 w 98"/>
                  <a:gd name="T63" fmla="*/ 97 h 170"/>
                  <a:gd name="T64" fmla="*/ 63 w 98"/>
                  <a:gd name="T65" fmla="*/ 170 h 170"/>
                  <a:gd name="T66" fmla="*/ 77 w 98"/>
                  <a:gd name="T67" fmla="*/ 170 h 170"/>
                  <a:gd name="T68" fmla="*/ 77 w 98"/>
                  <a:gd name="T69" fmla="*/ 110 h 170"/>
                  <a:gd name="T70" fmla="*/ 84 w 98"/>
                  <a:gd name="T71" fmla="*/ 107 h 170"/>
                  <a:gd name="T72" fmla="*/ 85 w 98"/>
                  <a:gd name="T73" fmla="*/ 106 h 170"/>
                  <a:gd name="T74" fmla="*/ 96 w 98"/>
                  <a:gd name="T75" fmla="*/ 93 h 170"/>
                  <a:gd name="T76" fmla="*/ 98 w 98"/>
                  <a:gd name="T77" fmla="*/ 83 h 170"/>
                  <a:gd name="T78" fmla="*/ 98 w 98"/>
                  <a:gd name="T79" fmla="*/ 28 h 170"/>
                  <a:gd name="T80" fmla="*/ 98 w 98"/>
                  <a:gd name="T81" fmla="*/ 2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8" h="170">
                    <a:moveTo>
                      <a:pt x="98" y="27"/>
                    </a:moveTo>
                    <a:cubicBezTo>
                      <a:pt x="98" y="24"/>
                      <a:pt x="97" y="21"/>
                      <a:pt x="96" y="18"/>
                    </a:cubicBezTo>
                    <a:cubicBezTo>
                      <a:pt x="94" y="12"/>
                      <a:pt x="90" y="7"/>
                      <a:pt x="84" y="4"/>
                    </a:cubicBezTo>
                    <a:cubicBezTo>
                      <a:pt x="80" y="2"/>
                      <a:pt x="75" y="0"/>
                      <a:pt x="7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3" y="0"/>
                      <a:pt x="18" y="2"/>
                      <a:pt x="14" y="4"/>
                    </a:cubicBezTo>
                    <a:cubicBezTo>
                      <a:pt x="8" y="7"/>
                      <a:pt x="4" y="12"/>
                      <a:pt x="2" y="18"/>
                    </a:cubicBezTo>
                    <a:cubicBezTo>
                      <a:pt x="1" y="21"/>
                      <a:pt x="0" y="24"/>
                      <a:pt x="0" y="27"/>
                    </a:cubicBezTo>
                    <a:cubicBezTo>
                      <a:pt x="0" y="27"/>
                      <a:pt x="0" y="28"/>
                      <a:pt x="0" y="28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6"/>
                      <a:pt x="1" y="90"/>
                      <a:pt x="2" y="93"/>
                    </a:cubicBezTo>
                    <a:cubicBezTo>
                      <a:pt x="4" y="98"/>
                      <a:pt x="8" y="103"/>
                      <a:pt x="13" y="106"/>
                    </a:cubicBezTo>
                    <a:cubicBezTo>
                      <a:pt x="13" y="106"/>
                      <a:pt x="13" y="107"/>
                      <a:pt x="14" y="107"/>
                    </a:cubicBezTo>
                    <a:cubicBezTo>
                      <a:pt x="16" y="108"/>
                      <a:pt x="18" y="109"/>
                      <a:pt x="21" y="110"/>
                    </a:cubicBezTo>
                    <a:cubicBezTo>
                      <a:pt x="21" y="170"/>
                      <a:pt x="21" y="170"/>
                      <a:pt x="21" y="170"/>
                    </a:cubicBezTo>
                    <a:cubicBezTo>
                      <a:pt x="35" y="170"/>
                      <a:pt x="35" y="170"/>
                      <a:pt x="35" y="170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28" y="97"/>
                      <a:pt x="28" y="97"/>
                      <a:pt x="28" y="97"/>
                    </a:cubicBezTo>
                    <a:cubicBezTo>
                      <a:pt x="25" y="97"/>
                      <a:pt x="22" y="96"/>
                      <a:pt x="19" y="94"/>
                    </a:cubicBezTo>
                    <a:cubicBezTo>
                      <a:pt x="16" y="91"/>
                      <a:pt x="14" y="87"/>
                      <a:pt x="14" y="83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0"/>
                      <a:pt x="20" y="14"/>
                      <a:pt x="28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8" y="14"/>
                      <a:pt x="84" y="20"/>
                      <a:pt x="84" y="28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4" y="87"/>
                      <a:pt x="82" y="91"/>
                      <a:pt x="79" y="93"/>
                    </a:cubicBezTo>
                    <a:cubicBezTo>
                      <a:pt x="77" y="95"/>
                      <a:pt x="73" y="97"/>
                      <a:pt x="70" y="97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170"/>
                      <a:pt x="63" y="170"/>
                      <a:pt x="63" y="170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80" y="109"/>
                      <a:pt x="82" y="108"/>
                      <a:pt x="84" y="107"/>
                    </a:cubicBezTo>
                    <a:cubicBezTo>
                      <a:pt x="84" y="107"/>
                      <a:pt x="85" y="106"/>
                      <a:pt x="85" y="106"/>
                    </a:cubicBezTo>
                    <a:cubicBezTo>
                      <a:pt x="90" y="103"/>
                      <a:pt x="94" y="98"/>
                      <a:pt x="96" y="93"/>
                    </a:cubicBezTo>
                    <a:cubicBezTo>
                      <a:pt x="97" y="90"/>
                      <a:pt x="98" y="86"/>
                      <a:pt x="98" y="83"/>
                    </a:cubicBezTo>
                    <a:cubicBezTo>
                      <a:pt x="98" y="28"/>
                      <a:pt x="98" y="28"/>
                      <a:pt x="98" y="28"/>
                    </a:cubicBezTo>
                    <a:cubicBezTo>
                      <a:pt x="98" y="28"/>
                      <a:pt x="98" y="27"/>
                      <a:pt x="98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" name="Freeform 110">
                <a:extLst>
                  <a:ext uri="{FF2B5EF4-FFF2-40B4-BE49-F238E27FC236}">
                    <a16:creationId xmlns:a16="http://schemas.microsoft.com/office/drawing/2014/main" id="{6BCCC858-8167-4CCC-962A-6FDF6EB5D2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61463" y="2055813"/>
                <a:ext cx="279400" cy="279400"/>
              </a:xfrm>
              <a:custGeom>
                <a:avLst/>
                <a:gdLst>
                  <a:gd name="T0" fmla="*/ 33 w 66"/>
                  <a:gd name="T1" fmla="*/ 66 h 66"/>
                  <a:gd name="T2" fmla="*/ 66 w 66"/>
                  <a:gd name="T3" fmla="*/ 33 h 66"/>
                  <a:gd name="T4" fmla="*/ 33 w 66"/>
                  <a:gd name="T5" fmla="*/ 0 h 66"/>
                  <a:gd name="T6" fmla="*/ 0 w 66"/>
                  <a:gd name="T7" fmla="*/ 33 h 66"/>
                  <a:gd name="T8" fmla="*/ 33 w 66"/>
                  <a:gd name="T9" fmla="*/ 66 h 66"/>
                  <a:gd name="T10" fmla="*/ 33 w 66"/>
                  <a:gd name="T11" fmla="*/ 14 h 66"/>
                  <a:gd name="T12" fmla="*/ 52 w 66"/>
                  <a:gd name="T13" fmla="*/ 33 h 66"/>
                  <a:gd name="T14" fmla="*/ 33 w 66"/>
                  <a:gd name="T15" fmla="*/ 52 h 66"/>
                  <a:gd name="T16" fmla="*/ 14 w 66"/>
                  <a:gd name="T17" fmla="*/ 33 h 66"/>
                  <a:gd name="T18" fmla="*/ 33 w 66"/>
                  <a:gd name="T19" fmla="*/ 1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33" y="66"/>
                    </a:moveTo>
                    <a:cubicBezTo>
                      <a:pt x="51" y="66"/>
                      <a:pt x="66" y="51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lose/>
                    <a:moveTo>
                      <a:pt x="33" y="14"/>
                    </a:moveTo>
                    <a:cubicBezTo>
                      <a:pt x="43" y="14"/>
                      <a:pt x="52" y="23"/>
                      <a:pt x="52" y="33"/>
                    </a:cubicBezTo>
                    <a:cubicBezTo>
                      <a:pt x="52" y="44"/>
                      <a:pt x="43" y="52"/>
                      <a:pt x="33" y="52"/>
                    </a:cubicBezTo>
                    <a:cubicBezTo>
                      <a:pt x="22" y="52"/>
                      <a:pt x="14" y="44"/>
                      <a:pt x="14" y="33"/>
                    </a:cubicBezTo>
                    <a:cubicBezTo>
                      <a:pt x="14" y="23"/>
                      <a:pt x="22" y="14"/>
                      <a:pt x="3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" name="Freeform 111">
                <a:extLst>
                  <a:ext uri="{FF2B5EF4-FFF2-40B4-BE49-F238E27FC236}">
                    <a16:creationId xmlns:a16="http://schemas.microsoft.com/office/drawing/2014/main" id="{8716D0D4-C106-4E6E-8480-E5CB312C51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83726" y="2170113"/>
                <a:ext cx="279400" cy="279400"/>
              </a:xfrm>
              <a:custGeom>
                <a:avLst/>
                <a:gdLst>
                  <a:gd name="T0" fmla="*/ 33 w 66"/>
                  <a:gd name="T1" fmla="*/ 66 h 66"/>
                  <a:gd name="T2" fmla="*/ 66 w 66"/>
                  <a:gd name="T3" fmla="*/ 33 h 66"/>
                  <a:gd name="T4" fmla="*/ 33 w 66"/>
                  <a:gd name="T5" fmla="*/ 0 h 66"/>
                  <a:gd name="T6" fmla="*/ 0 w 66"/>
                  <a:gd name="T7" fmla="*/ 33 h 66"/>
                  <a:gd name="T8" fmla="*/ 33 w 66"/>
                  <a:gd name="T9" fmla="*/ 66 h 66"/>
                  <a:gd name="T10" fmla="*/ 33 w 66"/>
                  <a:gd name="T11" fmla="*/ 14 h 66"/>
                  <a:gd name="T12" fmla="*/ 52 w 66"/>
                  <a:gd name="T13" fmla="*/ 33 h 66"/>
                  <a:gd name="T14" fmla="*/ 33 w 66"/>
                  <a:gd name="T15" fmla="*/ 52 h 66"/>
                  <a:gd name="T16" fmla="*/ 14 w 66"/>
                  <a:gd name="T17" fmla="*/ 33 h 66"/>
                  <a:gd name="T18" fmla="*/ 33 w 66"/>
                  <a:gd name="T19" fmla="*/ 1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33" y="66"/>
                    </a:moveTo>
                    <a:cubicBezTo>
                      <a:pt x="51" y="66"/>
                      <a:pt x="66" y="51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lose/>
                    <a:moveTo>
                      <a:pt x="33" y="14"/>
                    </a:moveTo>
                    <a:cubicBezTo>
                      <a:pt x="43" y="14"/>
                      <a:pt x="52" y="22"/>
                      <a:pt x="52" y="33"/>
                    </a:cubicBezTo>
                    <a:cubicBezTo>
                      <a:pt x="52" y="43"/>
                      <a:pt x="43" y="52"/>
                      <a:pt x="33" y="52"/>
                    </a:cubicBezTo>
                    <a:cubicBezTo>
                      <a:pt x="22" y="52"/>
                      <a:pt x="14" y="43"/>
                      <a:pt x="14" y="33"/>
                    </a:cubicBezTo>
                    <a:cubicBezTo>
                      <a:pt x="14" y="22"/>
                      <a:pt x="22" y="14"/>
                      <a:pt x="3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5" name="Freeform 112">
                <a:extLst>
                  <a:ext uri="{FF2B5EF4-FFF2-40B4-BE49-F238E27FC236}">
                    <a16:creationId xmlns:a16="http://schemas.microsoft.com/office/drawing/2014/main" id="{8A782A90-4093-41C8-A031-FE5D4143AA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37613" y="2170113"/>
                <a:ext cx="280988" cy="279400"/>
              </a:xfrm>
              <a:custGeom>
                <a:avLst/>
                <a:gdLst>
                  <a:gd name="T0" fmla="*/ 33 w 66"/>
                  <a:gd name="T1" fmla="*/ 66 h 66"/>
                  <a:gd name="T2" fmla="*/ 66 w 66"/>
                  <a:gd name="T3" fmla="*/ 33 h 66"/>
                  <a:gd name="T4" fmla="*/ 33 w 66"/>
                  <a:gd name="T5" fmla="*/ 0 h 66"/>
                  <a:gd name="T6" fmla="*/ 0 w 66"/>
                  <a:gd name="T7" fmla="*/ 33 h 66"/>
                  <a:gd name="T8" fmla="*/ 33 w 66"/>
                  <a:gd name="T9" fmla="*/ 66 h 66"/>
                  <a:gd name="T10" fmla="*/ 33 w 66"/>
                  <a:gd name="T11" fmla="*/ 14 h 66"/>
                  <a:gd name="T12" fmla="*/ 52 w 66"/>
                  <a:gd name="T13" fmla="*/ 33 h 66"/>
                  <a:gd name="T14" fmla="*/ 33 w 66"/>
                  <a:gd name="T15" fmla="*/ 52 h 66"/>
                  <a:gd name="T16" fmla="*/ 14 w 66"/>
                  <a:gd name="T17" fmla="*/ 33 h 66"/>
                  <a:gd name="T18" fmla="*/ 33 w 66"/>
                  <a:gd name="T19" fmla="*/ 1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33" y="66"/>
                    </a:moveTo>
                    <a:cubicBezTo>
                      <a:pt x="51" y="66"/>
                      <a:pt x="66" y="51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lose/>
                    <a:moveTo>
                      <a:pt x="33" y="14"/>
                    </a:moveTo>
                    <a:cubicBezTo>
                      <a:pt x="44" y="14"/>
                      <a:pt x="52" y="22"/>
                      <a:pt x="52" y="33"/>
                    </a:cubicBezTo>
                    <a:cubicBezTo>
                      <a:pt x="52" y="43"/>
                      <a:pt x="44" y="52"/>
                      <a:pt x="33" y="52"/>
                    </a:cubicBezTo>
                    <a:cubicBezTo>
                      <a:pt x="23" y="52"/>
                      <a:pt x="14" y="43"/>
                      <a:pt x="14" y="33"/>
                    </a:cubicBezTo>
                    <a:cubicBezTo>
                      <a:pt x="14" y="22"/>
                      <a:pt x="23" y="14"/>
                      <a:pt x="3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5B23551-0686-4D38-A66A-530E92CB7F6C}"/>
              </a:ext>
            </a:extLst>
          </p:cNvPr>
          <p:cNvGrpSpPr/>
          <p:nvPr/>
        </p:nvGrpSpPr>
        <p:grpSpPr>
          <a:xfrm>
            <a:off x="5728083" y="4497476"/>
            <a:ext cx="1723642" cy="2172281"/>
            <a:chOff x="5728083" y="4497476"/>
            <a:chExt cx="1723642" cy="2172281"/>
          </a:xfrm>
        </p:grpSpPr>
        <p:sp>
          <p:nvSpPr>
            <p:cNvPr id="28" name="Retângulo de cantos arredondados 27">
              <a:extLst>
                <a:ext uri="{FF2B5EF4-FFF2-40B4-BE49-F238E27FC236}">
                  <a16:creationId xmlns:a16="http://schemas.microsoft.com/office/drawing/2014/main" id="{01319F0F-7812-49E7-A2A2-0FBF05000C4E}"/>
                </a:ext>
              </a:extLst>
            </p:cNvPr>
            <p:cNvSpPr/>
            <p:nvPr/>
          </p:nvSpPr>
          <p:spPr bwMode="auto">
            <a:xfrm flipH="1">
              <a:off x="5728083" y="5107572"/>
              <a:ext cx="1364179" cy="1562185"/>
            </a:xfrm>
            <a:prstGeom prst="roundRect">
              <a:avLst/>
            </a:prstGeom>
            <a:solidFill>
              <a:srgbClr val="4F81B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b="1" dirty="0"/>
                <a:t>4.Elaboração do termo de referência</a:t>
              </a:r>
            </a:p>
          </p:txBody>
        </p:sp>
        <p:sp>
          <p:nvSpPr>
            <p:cNvPr id="31" name="Seta: para a Direita 30">
              <a:extLst>
                <a:ext uri="{FF2B5EF4-FFF2-40B4-BE49-F238E27FC236}">
                  <a16:creationId xmlns:a16="http://schemas.microsoft.com/office/drawing/2014/main" id="{8DAEB640-77DB-4F2D-B71F-8EB71636E9E0}"/>
                </a:ext>
              </a:extLst>
            </p:cNvPr>
            <p:cNvSpPr/>
            <p:nvPr/>
          </p:nvSpPr>
          <p:spPr bwMode="auto">
            <a:xfrm>
              <a:off x="7091363" y="5661025"/>
              <a:ext cx="360362" cy="40481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grpSp>
          <p:nvGrpSpPr>
            <p:cNvPr id="46" name="Group 828">
              <a:extLst>
                <a:ext uri="{FF2B5EF4-FFF2-40B4-BE49-F238E27FC236}">
                  <a16:creationId xmlns:a16="http://schemas.microsoft.com/office/drawing/2014/main" id="{BA9C0D48-8EEB-412D-865C-8CBAECB96080}"/>
                </a:ext>
              </a:extLst>
            </p:cNvPr>
            <p:cNvGrpSpPr/>
            <p:nvPr/>
          </p:nvGrpSpPr>
          <p:grpSpPr>
            <a:xfrm>
              <a:off x="6062796" y="4497476"/>
              <a:ext cx="792513" cy="636802"/>
              <a:chOff x="4433888" y="5776913"/>
              <a:chExt cx="1171575" cy="941387"/>
            </a:xfrm>
            <a:solidFill>
              <a:srgbClr val="00B0F0"/>
            </a:solidFill>
          </p:grpSpPr>
          <p:sp>
            <p:nvSpPr>
              <p:cNvPr id="47" name="Oval 47">
                <a:extLst>
                  <a:ext uri="{FF2B5EF4-FFF2-40B4-BE49-F238E27FC236}">
                    <a16:creationId xmlns:a16="http://schemas.microsoft.com/office/drawing/2014/main" id="{BFAF444E-9AE5-4FC6-AC00-3605FB956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550" y="6134100"/>
                <a:ext cx="73025" cy="682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8" name="Freeform 48">
                <a:extLst>
                  <a:ext uri="{FF2B5EF4-FFF2-40B4-BE49-F238E27FC236}">
                    <a16:creationId xmlns:a16="http://schemas.microsoft.com/office/drawing/2014/main" id="{557696D5-81D3-40D6-8AFE-4E222FC29D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33888" y="5776913"/>
                <a:ext cx="1044575" cy="781050"/>
              </a:xfrm>
              <a:custGeom>
                <a:avLst/>
                <a:gdLst>
                  <a:gd name="T0" fmla="*/ 62 w 246"/>
                  <a:gd name="T1" fmla="*/ 170 h 184"/>
                  <a:gd name="T2" fmla="*/ 62 w 246"/>
                  <a:gd name="T3" fmla="*/ 14 h 184"/>
                  <a:gd name="T4" fmla="*/ 226 w 246"/>
                  <a:gd name="T5" fmla="*/ 14 h 184"/>
                  <a:gd name="T6" fmla="*/ 232 w 246"/>
                  <a:gd name="T7" fmla="*/ 20 h 184"/>
                  <a:gd name="T8" fmla="*/ 232 w 246"/>
                  <a:gd name="T9" fmla="*/ 114 h 184"/>
                  <a:gd name="T10" fmla="*/ 246 w 246"/>
                  <a:gd name="T11" fmla="*/ 116 h 184"/>
                  <a:gd name="T12" fmla="*/ 246 w 246"/>
                  <a:gd name="T13" fmla="*/ 20 h 184"/>
                  <a:gd name="T14" fmla="*/ 226 w 246"/>
                  <a:gd name="T15" fmla="*/ 0 h 184"/>
                  <a:gd name="T16" fmla="*/ 20 w 246"/>
                  <a:gd name="T17" fmla="*/ 0 h 184"/>
                  <a:gd name="T18" fmla="*/ 0 w 246"/>
                  <a:gd name="T19" fmla="*/ 20 h 184"/>
                  <a:gd name="T20" fmla="*/ 0 w 246"/>
                  <a:gd name="T21" fmla="*/ 164 h 184"/>
                  <a:gd name="T22" fmla="*/ 20 w 246"/>
                  <a:gd name="T23" fmla="*/ 184 h 184"/>
                  <a:gd name="T24" fmla="*/ 135 w 246"/>
                  <a:gd name="T25" fmla="*/ 184 h 184"/>
                  <a:gd name="T26" fmla="*/ 124 w 246"/>
                  <a:gd name="T27" fmla="*/ 170 h 184"/>
                  <a:gd name="T28" fmla="*/ 62 w 246"/>
                  <a:gd name="T29" fmla="*/ 170 h 184"/>
                  <a:gd name="T30" fmla="*/ 14 w 246"/>
                  <a:gd name="T31" fmla="*/ 164 h 184"/>
                  <a:gd name="T32" fmla="*/ 14 w 246"/>
                  <a:gd name="T33" fmla="*/ 20 h 184"/>
                  <a:gd name="T34" fmla="*/ 20 w 246"/>
                  <a:gd name="T35" fmla="*/ 14 h 184"/>
                  <a:gd name="T36" fmla="*/ 48 w 246"/>
                  <a:gd name="T37" fmla="*/ 14 h 184"/>
                  <a:gd name="T38" fmla="*/ 48 w 246"/>
                  <a:gd name="T39" fmla="*/ 170 h 184"/>
                  <a:gd name="T40" fmla="*/ 20 w 246"/>
                  <a:gd name="T41" fmla="*/ 170 h 184"/>
                  <a:gd name="T42" fmla="*/ 14 w 246"/>
                  <a:gd name="T43" fmla="*/ 16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6" h="184">
                    <a:moveTo>
                      <a:pt x="62" y="170"/>
                    </a:moveTo>
                    <a:cubicBezTo>
                      <a:pt x="62" y="14"/>
                      <a:pt x="62" y="14"/>
                      <a:pt x="62" y="14"/>
                    </a:cubicBezTo>
                    <a:cubicBezTo>
                      <a:pt x="226" y="14"/>
                      <a:pt x="226" y="14"/>
                      <a:pt x="226" y="14"/>
                    </a:cubicBezTo>
                    <a:cubicBezTo>
                      <a:pt x="229" y="14"/>
                      <a:pt x="232" y="17"/>
                      <a:pt x="232" y="20"/>
                    </a:cubicBezTo>
                    <a:cubicBezTo>
                      <a:pt x="232" y="114"/>
                      <a:pt x="232" y="114"/>
                      <a:pt x="232" y="114"/>
                    </a:cubicBezTo>
                    <a:cubicBezTo>
                      <a:pt x="246" y="116"/>
                      <a:pt x="246" y="116"/>
                      <a:pt x="246" y="116"/>
                    </a:cubicBezTo>
                    <a:cubicBezTo>
                      <a:pt x="246" y="20"/>
                      <a:pt x="246" y="20"/>
                      <a:pt x="246" y="20"/>
                    </a:cubicBezTo>
                    <a:cubicBezTo>
                      <a:pt x="246" y="9"/>
                      <a:pt x="237" y="0"/>
                      <a:pt x="22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75"/>
                      <a:pt x="9" y="184"/>
                      <a:pt x="20" y="184"/>
                    </a:cubicBezTo>
                    <a:cubicBezTo>
                      <a:pt x="135" y="184"/>
                      <a:pt x="135" y="184"/>
                      <a:pt x="135" y="184"/>
                    </a:cubicBezTo>
                    <a:cubicBezTo>
                      <a:pt x="124" y="170"/>
                      <a:pt x="124" y="170"/>
                      <a:pt x="124" y="170"/>
                    </a:cubicBezTo>
                    <a:lnTo>
                      <a:pt x="62" y="170"/>
                    </a:lnTo>
                    <a:close/>
                    <a:moveTo>
                      <a:pt x="14" y="164"/>
                    </a:move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7"/>
                      <a:pt x="17" y="14"/>
                      <a:pt x="20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70"/>
                      <a:pt x="48" y="170"/>
                      <a:pt x="48" y="170"/>
                    </a:cubicBezTo>
                    <a:cubicBezTo>
                      <a:pt x="20" y="170"/>
                      <a:pt x="20" y="170"/>
                      <a:pt x="20" y="170"/>
                    </a:cubicBezTo>
                    <a:cubicBezTo>
                      <a:pt x="17" y="170"/>
                      <a:pt x="14" y="167"/>
                      <a:pt x="14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9" name="Freeform 49">
                <a:extLst>
                  <a:ext uri="{FF2B5EF4-FFF2-40B4-BE49-F238E27FC236}">
                    <a16:creationId xmlns:a16="http://schemas.microsoft.com/office/drawing/2014/main" id="{98A69234-9C87-4F0E-8D79-644891A00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6338" y="6048375"/>
                <a:ext cx="619125" cy="669925"/>
              </a:xfrm>
              <a:custGeom>
                <a:avLst/>
                <a:gdLst>
                  <a:gd name="T0" fmla="*/ 125 w 146"/>
                  <a:gd name="T1" fmla="*/ 65 h 158"/>
                  <a:gd name="T2" fmla="*/ 85 w 146"/>
                  <a:gd name="T3" fmla="*/ 58 h 158"/>
                  <a:gd name="T4" fmla="*/ 85 w 146"/>
                  <a:gd name="T5" fmla="*/ 19 h 158"/>
                  <a:gd name="T6" fmla="*/ 66 w 146"/>
                  <a:gd name="T7" fmla="*/ 0 h 158"/>
                  <a:gd name="T8" fmla="*/ 65 w 146"/>
                  <a:gd name="T9" fmla="*/ 0 h 158"/>
                  <a:gd name="T10" fmla="*/ 46 w 146"/>
                  <a:gd name="T11" fmla="*/ 19 h 158"/>
                  <a:gd name="T12" fmla="*/ 46 w 146"/>
                  <a:gd name="T13" fmla="*/ 90 h 158"/>
                  <a:gd name="T14" fmla="*/ 36 w 146"/>
                  <a:gd name="T15" fmla="*/ 80 h 158"/>
                  <a:gd name="T16" fmla="*/ 23 w 146"/>
                  <a:gd name="T17" fmla="*/ 74 h 158"/>
                  <a:gd name="T18" fmla="*/ 9 w 146"/>
                  <a:gd name="T19" fmla="*/ 79 h 158"/>
                  <a:gd name="T20" fmla="*/ 8 w 146"/>
                  <a:gd name="T21" fmla="*/ 81 h 158"/>
                  <a:gd name="T22" fmla="*/ 8 w 146"/>
                  <a:gd name="T23" fmla="*/ 108 h 158"/>
                  <a:gd name="T24" fmla="*/ 56 w 146"/>
                  <a:gd name="T25" fmla="*/ 156 h 158"/>
                  <a:gd name="T26" fmla="*/ 61 w 146"/>
                  <a:gd name="T27" fmla="*/ 158 h 158"/>
                  <a:gd name="T28" fmla="*/ 66 w 146"/>
                  <a:gd name="T29" fmla="*/ 156 h 158"/>
                  <a:gd name="T30" fmla="*/ 66 w 146"/>
                  <a:gd name="T31" fmla="*/ 146 h 158"/>
                  <a:gd name="T32" fmla="*/ 18 w 146"/>
                  <a:gd name="T33" fmla="*/ 98 h 158"/>
                  <a:gd name="T34" fmla="*/ 18 w 146"/>
                  <a:gd name="T35" fmla="*/ 91 h 158"/>
                  <a:gd name="T36" fmla="*/ 19 w 146"/>
                  <a:gd name="T37" fmla="*/ 89 h 158"/>
                  <a:gd name="T38" fmla="*/ 23 w 146"/>
                  <a:gd name="T39" fmla="*/ 88 h 158"/>
                  <a:gd name="T40" fmla="*/ 26 w 146"/>
                  <a:gd name="T41" fmla="*/ 89 h 158"/>
                  <a:gd name="T42" fmla="*/ 43 w 146"/>
                  <a:gd name="T43" fmla="*/ 106 h 158"/>
                  <a:gd name="T44" fmla="*/ 46 w 146"/>
                  <a:gd name="T45" fmla="*/ 108 h 158"/>
                  <a:gd name="T46" fmla="*/ 52 w 146"/>
                  <a:gd name="T47" fmla="*/ 108 h 158"/>
                  <a:gd name="T48" fmla="*/ 59 w 146"/>
                  <a:gd name="T49" fmla="*/ 102 h 158"/>
                  <a:gd name="T50" fmla="*/ 60 w 146"/>
                  <a:gd name="T51" fmla="*/ 96 h 158"/>
                  <a:gd name="T52" fmla="*/ 60 w 146"/>
                  <a:gd name="T53" fmla="*/ 94 h 158"/>
                  <a:gd name="T54" fmla="*/ 60 w 146"/>
                  <a:gd name="T55" fmla="*/ 94 h 158"/>
                  <a:gd name="T56" fmla="*/ 60 w 146"/>
                  <a:gd name="T57" fmla="*/ 94 h 158"/>
                  <a:gd name="T58" fmla="*/ 60 w 146"/>
                  <a:gd name="T59" fmla="*/ 19 h 158"/>
                  <a:gd name="T60" fmla="*/ 65 w 146"/>
                  <a:gd name="T61" fmla="*/ 14 h 158"/>
                  <a:gd name="T62" fmla="*/ 66 w 146"/>
                  <a:gd name="T63" fmla="*/ 14 h 158"/>
                  <a:gd name="T64" fmla="*/ 71 w 146"/>
                  <a:gd name="T65" fmla="*/ 19 h 158"/>
                  <a:gd name="T66" fmla="*/ 71 w 146"/>
                  <a:gd name="T67" fmla="*/ 70 h 158"/>
                  <a:gd name="T68" fmla="*/ 123 w 146"/>
                  <a:gd name="T69" fmla="*/ 78 h 158"/>
                  <a:gd name="T70" fmla="*/ 132 w 146"/>
                  <a:gd name="T71" fmla="*/ 94 h 158"/>
                  <a:gd name="T72" fmla="*/ 128 w 146"/>
                  <a:gd name="T73" fmla="*/ 149 h 158"/>
                  <a:gd name="T74" fmla="*/ 134 w 146"/>
                  <a:gd name="T75" fmla="*/ 156 h 158"/>
                  <a:gd name="T76" fmla="*/ 135 w 146"/>
                  <a:gd name="T77" fmla="*/ 156 h 158"/>
                  <a:gd name="T78" fmla="*/ 142 w 146"/>
                  <a:gd name="T79" fmla="*/ 150 h 158"/>
                  <a:gd name="T80" fmla="*/ 146 w 146"/>
                  <a:gd name="T81" fmla="*/ 95 h 158"/>
                  <a:gd name="T82" fmla="*/ 146 w 146"/>
                  <a:gd name="T83" fmla="*/ 94 h 158"/>
                  <a:gd name="T84" fmla="*/ 125 w 146"/>
                  <a:gd name="T85" fmla="*/ 6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6" h="158">
                    <a:moveTo>
                      <a:pt x="125" y="65"/>
                    </a:moveTo>
                    <a:cubicBezTo>
                      <a:pt x="85" y="58"/>
                      <a:pt x="85" y="58"/>
                      <a:pt x="85" y="58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8"/>
                      <a:pt x="77" y="0"/>
                      <a:pt x="66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5" y="0"/>
                      <a:pt x="46" y="8"/>
                      <a:pt x="46" y="19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3" y="76"/>
                      <a:pt x="28" y="74"/>
                      <a:pt x="23" y="74"/>
                    </a:cubicBezTo>
                    <a:cubicBezTo>
                      <a:pt x="18" y="74"/>
                      <a:pt x="13" y="76"/>
                      <a:pt x="9" y="79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0" y="88"/>
                      <a:pt x="0" y="100"/>
                      <a:pt x="8" y="108"/>
                    </a:cubicBezTo>
                    <a:cubicBezTo>
                      <a:pt x="56" y="156"/>
                      <a:pt x="56" y="156"/>
                      <a:pt x="56" y="156"/>
                    </a:cubicBezTo>
                    <a:cubicBezTo>
                      <a:pt x="57" y="157"/>
                      <a:pt x="59" y="158"/>
                      <a:pt x="61" y="158"/>
                    </a:cubicBezTo>
                    <a:cubicBezTo>
                      <a:pt x="63" y="158"/>
                      <a:pt x="65" y="157"/>
                      <a:pt x="66" y="156"/>
                    </a:cubicBezTo>
                    <a:cubicBezTo>
                      <a:pt x="69" y="153"/>
                      <a:pt x="69" y="149"/>
                      <a:pt x="66" y="146"/>
                    </a:cubicBezTo>
                    <a:cubicBezTo>
                      <a:pt x="18" y="98"/>
                      <a:pt x="18" y="98"/>
                      <a:pt x="18" y="98"/>
                    </a:cubicBezTo>
                    <a:cubicBezTo>
                      <a:pt x="16" y="96"/>
                      <a:pt x="16" y="93"/>
                      <a:pt x="18" y="91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20" y="88"/>
                      <a:pt x="21" y="88"/>
                      <a:pt x="23" y="88"/>
                    </a:cubicBezTo>
                    <a:cubicBezTo>
                      <a:pt x="24" y="88"/>
                      <a:pt x="25" y="88"/>
                      <a:pt x="26" y="89"/>
                    </a:cubicBezTo>
                    <a:cubicBezTo>
                      <a:pt x="43" y="106"/>
                      <a:pt x="43" y="106"/>
                      <a:pt x="43" y="106"/>
                    </a:cubicBezTo>
                    <a:cubicBezTo>
                      <a:pt x="44" y="107"/>
                      <a:pt x="45" y="108"/>
                      <a:pt x="46" y="108"/>
                    </a:cubicBezTo>
                    <a:cubicBezTo>
                      <a:pt x="49" y="109"/>
                      <a:pt x="52" y="108"/>
                      <a:pt x="52" y="108"/>
                    </a:cubicBezTo>
                    <a:cubicBezTo>
                      <a:pt x="56" y="108"/>
                      <a:pt x="57" y="105"/>
                      <a:pt x="59" y="102"/>
                    </a:cubicBezTo>
                    <a:cubicBezTo>
                      <a:pt x="59" y="100"/>
                      <a:pt x="60" y="98"/>
                      <a:pt x="60" y="96"/>
                    </a:cubicBezTo>
                    <a:cubicBezTo>
                      <a:pt x="60" y="95"/>
                      <a:pt x="60" y="94"/>
                      <a:pt x="60" y="94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6"/>
                      <a:pt x="62" y="14"/>
                      <a:pt x="65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9" y="14"/>
                      <a:pt x="71" y="16"/>
                      <a:pt x="71" y="19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123" y="78"/>
                      <a:pt x="123" y="78"/>
                      <a:pt x="123" y="78"/>
                    </a:cubicBezTo>
                    <a:cubicBezTo>
                      <a:pt x="123" y="78"/>
                      <a:pt x="132" y="80"/>
                      <a:pt x="132" y="94"/>
                    </a:cubicBezTo>
                    <a:cubicBezTo>
                      <a:pt x="128" y="149"/>
                      <a:pt x="128" y="149"/>
                      <a:pt x="128" y="149"/>
                    </a:cubicBezTo>
                    <a:cubicBezTo>
                      <a:pt x="127" y="152"/>
                      <a:pt x="130" y="156"/>
                      <a:pt x="134" y="156"/>
                    </a:cubicBezTo>
                    <a:cubicBezTo>
                      <a:pt x="134" y="156"/>
                      <a:pt x="134" y="156"/>
                      <a:pt x="135" y="156"/>
                    </a:cubicBezTo>
                    <a:cubicBezTo>
                      <a:pt x="138" y="156"/>
                      <a:pt x="141" y="153"/>
                      <a:pt x="142" y="150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6" y="94"/>
                      <a:pt x="146" y="94"/>
                      <a:pt x="146" y="94"/>
                    </a:cubicBezTo>
                    <a:cubicBezTo>
                      <a:pt x="146" y="74"/>
                      <a:pt x="133" y="66"/>
                      <a:pt x="125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0" name="Freeform 50">
                <a:extLst>
                  <a:ext uri="{FF2B5EF4-FFF2-40B4-BE49-F238E27FC236}">
                    <a16:creationId xmlns:a16="http://schemas.microsoft.com/office/drawing/2014/main" id="{255CBA46-3D3C-46B8-9958-F9D490C61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613" y="5913438"/>
                <a:ext cx="560388" cy="50800"/>
              </a:xfrm>
              <a:custGeom>
                <a:avLst/>
                <a:gdLst>
                  <a:gd name="T0" fmla="*/ 132 w 132"/>
                  <a:gd name="T1" fmla="*/ 6 h 12"/>
                  <a:gd name="T2" fmla="*/ 126 w 132"/>
                  <a:gd name="T3" fmla="*/ 0 h 12"/>
                  <a:gd name="T4" fmla="*/ 6 w 132"/>
                  <a:gd name="T5" fmla="*/ 0 h 12"/>
                  <a:gd name="T6" fmla="*/ 0 w 132"/>
                  <a:gd name="T7" fmla="*/ 6 h 12"/>
                  <a:gd name="T8" fmla="*/ 6 w 132"/>
                  <a:gd name="T9" fmla="*/ 12 h 12"/>
                  <a:gd name="T10" fmla="*/ 126 w 132"/>
                  <a:gd name="T11" fmla="*/ 12 h 12"/>
                  <a:gd name="T12" fmla="*/ 132 w 13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12">
                    <a:moveTo>
                      <a:pt x="132" y="6"/>
                    </a:moveTo>
                    <a:cubicBezTo>
                      <a:pt x="132" y="3"/>
                      <a:pt x="129" y="0"/>
                      <a:pt x="1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9" y="12"/>
                      <a:pt x="132" y="9"/>
                      <a:pt x="1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1" name="Freeform 51">
                <a:extLst>
                  <a:ext uri="{FF2B5EF4-FFF2-40B4-BE49-F238E27FC236}">
                    <a16:creationId xmlns:a16="http://schemas.microsoft.com/office/drawing/2014/main" id="{7A4D55B4-D0CE-4253-BFE7-844366567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613" y="6027738"/>
                <a:ext cx="403225" cy="50800"/>
              </a:xfrm>
              <a:custGeom>
                <a:avLst/>
                <a:gdLst>
                  <a:gd name="T0" fmla="*/ 95 w 95"/>
                  <a:gd name="T1" fmla="*/ 0 h 12"/>
                  <a:gd name="T2" fmla="*/ 94 w 95"/>
                  <a:gd name="T3" fmla="*/ 0 h 12"/>
                  <a:gd name="T4" fmla="*/ 6 w 95"/>
                  <a:gd name="T5" fmla="*/ 0 h 12"/>
                  <a:gd name="T6" fmla="*/ 0 w 95"/>
                  <a:gd name="T7" fmla="*/ 6 h 12"/>
                  <a:gd name="T8" fmla="*/ 6 w 95"/>
                  <a:gd name="T9" fmla="*/ 12 h 12"/>
                  <a:gd name="T10" fmla="*/ 86 w 95"/>
                  <a:gd name="T11" fmla="*/ 12 h 12"/>
                  <a:gd name="T12" fmla="*/ 95 w 9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12">
                    <a:moveTo>
                      <a:pt x="95" y="0"/>
                    </a:moveTo>
                    <a:cubicBezTo>
                      <a:pt x="95" y="0"/>
                      <a:pt x="95" y="0"/>
                      <a:pt x="9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86" y="12"/>
                      <a:pt x="86" y="12"/>
                      <a:pt x="86" y="12"/>
                    </a:cubicBezTo>
                    <a:cubicBezTo>
                      <a:pt x="88" y="7"/>
                      <a:pt x="92" y="3"/>
                      <a:pt x="9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2" name="Freeform 52">
                <a:extLst>
                  <a:ext uri="{FF2B5EF4-FFF2-40B4-BE49-F238E27FC236}">
                    <a16:creationId xmlns:a16="http://schemas.microsoft.com/office/drawing/2014/main" id="{87E2A230-E1FA-48EC-9012-9D4C0F41D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613" y="6370638"/>
                <a:ext cx="200025" cy="50800"/>
              </a:xfrm>
              <a:custGeom>
                <a:avLst/>
                <a:gdLst>
                  <a:gd name="T0" fmla="*/ 0 w 47"/>
                  <a:gd name="T1" fmla="*/ 6 h 12"/>
                  <a:gd name="T2" fmla="*/ 6 w 47"/>
                  <a:gd name="T3" fmla="*/ 12 h 12"/>
                  <a:gd name="T4" fmla="*/ 41 w 47"/>
                  <a:gd name="T5" fmla="*/ 12 h 12"/>
                  <a:gd name="T6" fmla="*/ 47 w 47"/>
                  <a:gd name="T7" fmla="*/ 0 h 12"/>
                  <a:gd name="T8" fmla="*/ 6 w 47"/>
                  <a:gd name="T9" fmla="*/ 0 h 12"/>
                  <a:gd name="T10" fmla="*/ 0 w 47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2">
                    <a:moveTo>
                      <a:pt x="0" y="6"/>
                    </a:moveTo>
                    <a:cubicBezTo>
                      <a:pt x="0" y="10"/>
                      <a:pt x="2" y="12"/>
                      <a:pt x="6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2" y="8"/>
                      <a:pt x="44" y="4"/>
                      <a:pt x="4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3" name="Freeform 53">
                <a:extLst>
                  <a:ext uri="{FF2B5EF4-FFF2-40B4-BE49-F238E27FC236}">
                    <a16:creationId xmlns:a16="http://schemas.microsoft.com/office/drawing/2014/main" id="{FA48E91E-9C26-4DAE-A04B-447D4443D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613" y="6142038"/>
                <a:ext cx="352425" cy="50800"/>
              </a:xfrm>
              <a:custGeom>
                <a:avLst/>
                <a:gdLst>
                  <a:gd name="T0" fmla="*/ 83 w 83"/>
                  <a:gd name="T1" fmla="*/ 0 h 12"/>
                  <a:gd name="T2" fmla="*/ 6 w 83"/>
                  <a:gd name="T3" fmla="*/ 0 h 12"/>
                  <a:gd name="T4" fmla="*/ 0 w 83"/>
                  <a:gd name="T5" fmla="*/ 6 h 12"/>
                  <a:gd name="T6" fmla="*/ 6 w 83"/>
                  <a:gd name="T7" fmla="*/ 12 h 12"/>
                  <a:gd name="T8" fmla="*/ 83 w 83"/>
                  <a:gd name="T9" fmla="*/ 12 h 12"/>
                  <a:gd name="T10" fmla="*/ 83 w 8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2">
                    <a:moveTo>
                      <a:pt x="8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83" y="12"/>
                      <a:pt x="83" y="12"/>
                      <a:pt x="83" y="12"/>
                    </a:cubicBezTo>
                    <a:lnTo>
                      <a:pt x="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4" name="Freeform 54">
                <a:extLst>
                  <a:ext uri="{FF2B5EF4-FFF2-40B4-BE49-F238E27FC236}">
                    <a16:creationId xmlns:a16="http://schemas.microsoft.com/office/drawing/2014/main" id="{E99B7995-22F0-4CC4-9633-5DD1EF4F8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613" y="6256338"/>
                <a:ext cx="352425" cy="50800"/>
              </a:xfrm>
              <a:custGeom>
                <a:avLst/>
                <a:gdLst>
                  <a:gd name="T0" fmla="*/ 83 w 83"/>
                  <a:gd name="T1" fmla="*/ 0 h 12"/>
                  <a:gd name="T2" fmla="*/ 6 w 83"/>
                  <a:gd name="T3" fmla="*/ 0 h 12"/>
                  <a:gd name="T4" fmla="*/ 0 w 83"/>
                  <a:gd name="T5" fmla="*/ 6 h 12"/>
                  <a:gd name="T6" fmla="*/ 6 w 83"/>
                  <a:gd name="T7" fmla="*/ 12 h 12"/>
                  <a:gd name="T8" fmla="*/ 83 w 83"/>
                  <a:gd name="T9" fmla="*/ 12 h 12"/>
                  <a:gd name="T10" fmla="*/ 83 w 8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2">
                    <a:moveTo>
                      <a:pt x="8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2" y="12"/>
                      <a:pt x="6" y="12"/>
                    </a:cubicBezTo>
                    <a:cubicBezTo>
                      <a:pt x="83" y="12"/>
                      <a:pt x="83" y="12"/>
                      <a:pt x="83" y="12"/>
                    </a:cubicBezTo>
                    <a:lnTo>
                      <a:pt x="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759C31D7-215D-4824-8827-45419F37B546}"/>
              </a:ext>
            </a:extLst>
          </p:cNvPr>
          <p:cNvGrpSpPr/>
          <p:nvPr/>
        </p:nvGrpSpPr>
        <p:grpSpPr>
          <a:xfrm>
            <a:off x="7524234" y="4509120"/>
            <a:ext cx="1364179" cy="2137828"/>
            <a:chOff x="7524234" y="4509120"/>
            <a:chExt cx="1364179" cy="2137828"/>
          </a:xfrm>
        </p:grpSpPr>
        <p:sp>
          <p:nvSpPr>
            <p:cNvPr id="32" name="Retângulo de cantos arredondados 27">
              <a:extLst>
                <a:ext uri="{FF2B5EF4-FFF2-40B4-BE49-F238E27FC236}">
                  <a16:creationId xmlns:a16="http://schemas.microsoft.com/office/drawing/2014/main" id="{A8C94D6E-138E-426F-92FA-2297441DE7B1}"/>
                </a:ext>
              </a:extLst>
            </p:cNvPr>
            <p:cNvSpPr/>
            <p:nvPr/>
          </p:nvSpPr>
          <p:spPr bwMode="auto">
            <a:xfrm flipH="1">
              <a:off x="7524234" y="5084763"/>
              <a:ext cx="1364179" cy="1562185"/>
            </a:xfrm>
            <a:prstGeom prst="roundRect">
              <a:avLst/>
            </a:prstGeom>
            <a:solidFill>
              <a:srgbClr val="4F81B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b="1" dirty="0"/>
                <a:t>5.Realização de pesquisa de preço</a:t>
              </a:r>
            </a:p>
          </p:txBody>
        </p:sp>
        <p:grpSp>
          <p:nvGrpSpPr>
            <p:cNvPr id="64" name="Group 352">
              <a:extLst>
                <a:ext uri="{FF2B5EF4-FFF2-40B4-BE49-F238E27FC236}">
                  <a16:creationId xmlns:a16="http://schemas.microsoft.com/office/drawing/2014/main" id="{7C39AB80-D08D-4A0D-B4F4-72E9A9C79CAC}"/>
                </a:ext>
              </a:extLst>
            </p:cNvPr>
            <p:cNvGrpSpPr/>
            <p:nvPr/>
          </p:nvGrpSpPr>
          <p:grpSpPr>
            <a:xfrm>
              <a:off x="7956376" y="4509120"/>
              <a:ext cx="610027" cy="622777"/>
              <a:chOff x="163513" y="1947863"/>
              <a:chExt cx="987425" cy="1008063"/>
            </a:xfrm>
            <a:solidFill>
              <a:srgbClr val="043CAC"/>
            </a:solidFill>
          </p:grpSpPr>
          <p:sp>
            <p:nvSpPr>
              <p:cNvPr id="65" name="Oval 37">
                <a:extLst>
                  <a:ext uri="{FF2B5EF4-FFF2-40B4-BE49-F238E27FC236}">
                    <a16:creationId xmlns:a16="http://schemas.microsoft.com/office/drawing/2014/main" id="{2695F05C-DC31-4700-A950-D59AADF7D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88" y="2079626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" name="Oval 38">
                <a:extLst>
                  <a:ext uri="{FF2B5EF4-FFF2-40B4-BE49-F238E27FC236}">
                    <a16:creationId xmlns:a16="http://schemas.microsoft.com/office/drawing/2014/main" id="{DB0A165A-DBBA-4EC9-A785-C02CD73708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151" y="2079626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" name="Oval 39">
                <a:extLst>
                  <a:ext uri="{FF2B5EF4-FFF2-40B4-BE49-F238E27FC236}">
                    <a16:creationId xmlns:a16="http://schemas.microsoft.com/office/drawing/2014/main" id="{271525A6-FF79-44BF-8633-62F2EF3D3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88" y="2362201"/>
                <a:ext cx="76200" cy="777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8" name="Oval 40">
                <a:extLst>
                  <a:ext uri="{FF2B5EF4-FFF2-40B4-BE49-F238E27FC236}">
                    <a16:creationId xmlns:a16="http://schemas.microsoft.com/office/drawing/2014/main" id="{91343CC4-84BD-43A8-8A2D-BACA966C8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151" y="2362201"/>
                <a:ext cx="76200" cy="777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" name="Oval 41">
                <a:extLst>
                  <a:ext uri="{FF2B5EF4-FFF2-40B4-BE49-F238E27FC236}">
                    <a16:creationId xmlns:a16="http://schemas.microsoft.com/office/drawing/2014/main" id="{D4105DD2-7FFB-4673-BD87-98455C97C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388" y="2646363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0" name="Oval 42">
                <a:extLst>
                  <a:ext uri="{FF2B5EF4-FFF2-40B4-BE49-F238E27FC236}">
                    <a16:creationId xmlns:a16="http://schemas.microsoft.com/office/drawing/2014/main" id="{BE180059-B8DC-4BEC-A3A3-0E8696FFC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151" y="2646363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1" name="Freeform 43">
                <a:extLst>
                  <a:ext uri="{FF2B5EF4-FFF2-40B4-BE49-F238E27FC236}">
                    <a16:creationId xmlns:a16="http://schemas.microsoft.com/office/drawing/2014/main" id="{27A29985-B90C-4DB4-82EE-A17A6B77D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13" y="1947863"/>
                <a:ext cx="822325" cy="911225"/>
              </a:xfrm>
              <a:custGeom>
                <a:avLst/>
                <a:gdLst>
                  <a:gd name="T0" fmla="*/ 14 w 194"/>
                  <a:gd name="T1" fmla="*/ 187 h 215"/>
                  <a:gd name="T2" fmla="*/ 14 w 194"/>
                  <a:gd name="T3" fmla="*/ 148 h 215"/>
                  <a:gd name="T4" fmla="*/ 120 w 194"/>
                  <a:gd name="T5" fmla="*/ 148 h 215"/>
                  <a:gd name="T6" fmla="*/ 128 w 194"/>
                  <a:gd name="T7" fmla="*/ 134 h 215"/>
                  <a:gd name="T8" fmla="*/ 14 w 194"/>
                  <a:gd name="T9" fmla="*/ 134 h 215"/>
                  <a:gd name="T10" fmla="*/ 14 w 194"/>
                  <a:gd name="T11" fmla="*/ 81 h 215"/>
                  <a:gd name="T12" fmla="*/ 160 w 194"/>
                  <a:gd name="T13" fmla="*/ 81 h 215"/>
                  <a:gd name="T14" fmla="*/ 168 w 194"/>
                  <a:gd name="T15" fmla="*/ 67 h 215"/>
                  <a:gd name="T16" fmla="*/ 169 w 194"/>
                  <a:gd name="T17" fmla="*/ 67 h 215"/>
                  <a:gd name="T18" fmla="*/ 14 w 194"/>
                  <a:gd name="T19" fmla="*/ 67 h 215"/>
                  <a:gd name="T20" fmla="*/ 14 w 194"/>
                  <a:gd name="T21" fmla="*/ 28 h 215"/>
                  <a:gd name="T22" fmla="*/ 28 w 194"/>
                  <a:gd name="T23" fmla="*/ 14 h 215"/>
                  <a:gd name="T24" fmla="*/ 166 w 194"/>
                  <a:gd name="T25" fmla="*/ 14 h 215"/>
                  <a:gd name="T26" fmla="*/ 180 w 194"/>
                  <a:gd name="T27" fmla="*/ 28 h 215"/>
                  <a:gd name="T28" fmla="*/ 180 w 194"/>
                  <a:gd name="T29" fmla="*/ 58 h 215"/>
                  <a:gd name="T30" fmla="*/ 194 w 194"/>
                  <a:gd name="T31" fmla="*/ 66 h 215"/>
                  <a:gd name="T32" fmla="*/ 194 w 194"/>
                  <a:gd name="T33" fmla="*/ 28 h 215"/>
                  <a:gd name="T34" fmla="*/ 166 w 194"/>
                  <a:gd name="T35" fmla="*/ 0 h 215"/>
                  <a:gd name="T36" fmla="*/ 28 w 194"/>
                  <a:gd name="T37" fmla="*/ 0 h 215"/>
                  <a:gd name="T38" fmla="*/ 0 w 194"/>
                  <a:gd name="T39" fmla="*/ 28 h 215"/>
                  <a:gd name="T40" fmla="*/ 0 w 194"/>
                  <a:gd name="T41" fmla="*/ 187 h 215"/>
                  <a:gd name="T42" fmla="*/ 28 w 194"/>
                  <a:gd name="T43" fmla="*/ 215 h 215"/>
                  <a:gd name="T44" fmla="*/ 102 w 194"/>
                  <a:gd name="T45" fmla="*/ 215 h 215"/>
                  <a:gd name="T46" fmla="*/ 103 w 194"/>
                  <a:gd name="T47" fmla="*/ 201 h 215"/>
                  <a:gd name="T48" fmla="*/ 28 w 194"/>
                  <a:gd name="T49" fmla="*/ 201 h 215"/>
                  <a:gd name="T50" fmla="*/ 14 w 194"/>
                  <a:gd name="T51" fmla="*/ 187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215">
                    <a:moveTo>
                      <a:pt x="14" y="187"/>
                    </a:moveTo>
                    <a:cubicBezTo>
                      <a:pt x="14" y="148"/>
                      <a:pt x="14" y="148"/>
                      <a:pt x="14" y="148"/>
                    </a:cubicBezTo>
                    <a:cubicBezTo>
                      <a:pt x="120" y="148"/>
                      <a:pt x="120" y="148"/>
                      <a:pt x="120" y="148"/>
                    </a:cubicBezTo>
                    <a:cubicBezTo>
                      <a:pt x="128" y="134"/>
                      <a:pt x="128" y="134"/>
                      <a:pt x="128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60" y="81"/>
                      <a:pt x="160" y="81"/>
                      <a:pt x="160" y="81"/>
                    </a:cubicBezTo>
                    <a:cubicBezTo>
                      <a:pt x="168" y="67"/>
                      <a:pt x="168" y="67"/>
                      <a:pt x="168" y="67"/>
                    </a:cubicBezTo>
                    <a:cubicBezTo>
                      <a:pt x="168" y="67"/>
                      <a:pt x="169" y="67"/>
                      <a:pt x="169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0"/>
                      <a:pt x="21" y="14"/>
                      <a:pt x="28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74" y="14"/>
                      <a:pt x="180" y="20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94" y="66"/>
                      <a:pt x="194" y="66"/>
                      <a:pt x="194" y="66"/>
                    </a:cubicBezTo>
                    <a:cubicBezTo>
                      <a:pt x="194" y="28"/>
                      <a:pt x="194" y="28"/>
                      <a:pt x="194" y="28"/>
                    </a:cubicBezTo>
                    <a:cubicBezTo>
                      <a:pt x="194" y="12"/>
                      <a:pt x="181" y="0"/>
                      <a:pt x="16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202"/>
                      <a:pt x="13" y="215"/>
                      <a:pt x="28" y="215"/>
                    </a:cubicBezTo>
                    <a:cubicBezTo>
                      <a:pt x="102" y="215"/>
                      <a:pt x="102" y="215"/>
                      <a:pt x="102" y="215"/>
                    </a:cubicBezTo>
                    <a:cubicBezTo>
                      <a:pt x="103" y="201"/>
                      <a:pt x="103" y="201"/>
                      <a:pt x="103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21" y="201"/>
                      <a:pt x="14" y="194"/>
                      <a:pt x="14" y="1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2" name="Freeform 44">
                <a:extLst>
                  <a:ext uri="{FF2B5EF4-FFF2-40B4-BE49-F238E27FC236}">
                    <a16:creationId xmlns:a16="http://schemas.microsoft.com/office/drawing/2014/main" id="{E299585F-A21B-4ADD-A7E8-8B33AC7C29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113" y="2265363"/>
                <a:ext cx="504825" cy="690563"/>
              </a:xfrm>
              <a:custGeom>
                <a:avLst/>
                <a:gdLst>
                  <a:gd name="T0" fmla="*/ 71 w 119"/>
                  <a:gd name="T1" fmla="*/ 19 h 163"/>
                  <a:gd name="T2" fmla="*/ 112 w 119"/>
                  <a:gd name="T3" fmla="*/ 44 h 163"/>
                  <a:gd name="T4" fmla="*/ 119 w 119"/>
                  <a:gd name="T5" fmla="*/ 32 h 163"/>
                  <a:gd name="T6" fmla="*/ 67 w 119"/>
                  <a:gd name="T7" fmla="*/ 0 h 163"/>
                  <a:gd name="T8" fmla="*/ 67 w 119"/>
                  <a:gd name="T9" fmla="*/ 0 h 163"/>
                  <a:gd name="T10" fmla="*/ 8 w 119"/>
                  <a:gd name="T11" fmla="*/ 98 h 163"/>
                  <a:gd name="T12" fmla="*/ 7 w 119"/>
                  <a:gd name="T13" fmla="*/ 101 h 163"/>
                  <a:gd name="T14" fmla="*/ 0 w 119"/>
                  <a:gd name="T15" fmla="*/ 156 h 163"/>
                  <a:gd name="T16" fmla="*/ 4 w 119"/>
                  <a:gd name="T17" fmla="*/ 162 h 163"/>
                  <a:gd name="T18" fmla="*/ 7 w 119"/>
                  <a:gd name="T19" fmla="*/ 163 h 163"/>
                  <a:gd name="T20" fmla="*/ 11 w 119"/>
                  <a:gd name="T21" fmla="*/ 162 h 163"/>
                  <a:gd name="T22" fmla="*/ 57 w 119"/>
                  <a:gd name="T23" fmla="*/ 133 h 163"/>
                  <a:gd name="T24" fmla="*/ 59 w 119"/>
                  <a:gd name="T25" fmla="*/ 131 h 163"/>
                  <a:gd name="T26" fmla="*/ 103 w 119"/>
                  <a:gd name="T27" fmla="*/ 58 h 163"/>
                  <a:gd name="T28" fmla="*/ 91 w 119"/>
                  <a:gd name="T29" fmla="*/ 50 h 163"/>
                  <a:gd name="T30" fmla="*/ 55 w 119"/>
                  <a:gd name="T31" fmla="*/ 111 h 163"/>
                  <a:gd name="T32" fmla="*/ 27 w 119"/>
                  <a:gd name="T33" fmla="*/ 93 h 163"/>
                  <a:gd name="T34" fmla="*/ 71 w 119"/>
                  <a:gd name="T35" fmla="*/ 19 h 163"/>
                  <a:gd name="T36" fmla="*/ 17 w 119"/>
                  <a:gd name="T37" fmla="*/ 133 h 163"/>
                  <a:gd name="T38" fmla="*/ 20 w 119"/>
                  <a:gd name="T39" fmla="*/ 106 h 163"/>
                  <a:gd name="T40" fmla="*/ 48 w 119"/>
                  <a:gd name="T41" fmla="*/ 123 h 163"/>
                  <a:gd name="T42" fmla="*/ 24 w 119"/>
                  <a:gd name="T43" fmla="*/ 137 h 163"/>
                  <a:gd name="T44" fmla="*/ 17 w 119"/>
                  <a:gd name="T45" fmla="*/ 13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9" h="163">
                    <a:moveTo>
                      <a:pt x="71" y="19"/>
                    </a:moveTo>
                    <a:cubicBezTo>
                      <a:pt x="112" y="44"/>
                      <a:pt x="112" y="44"/>
                      <a:pt x="112" y="44"/>
                    </a:cubicBezTo>
                    <a:cubicBezTo>
                      <a:pt x="119" y="32"/>
                      <a:pt x="119" y="32"/>
                      <a:pt x="119" y="3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7" y="99"/>
                      <a:pt x="7" y="100"/>
                      <a:pt x="7" y="101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58"/>
                      <a:pt x="1" y="161"/>
                      <a:pt x="4" y="162"/>
                    </a:cubicBezTo>
                    <a:cubicBezTo>
                      <a:pt x="5" y="163"/>
                      <a:pt x="6" y="163"/>
                      <a:pt x="7" y="163"/>
                    </a:cubicBezTo>
                    <a:cubicBezTo>
                      <a:pt x="9" y="163"/>
                      <a:pt x="10" y="163"/>
                      <a:pt x="11" y="162"/>
                    </a:cubicBezTo>
                    <a:cubicBezTo>
                      <a:pt x="57" y="133"/>
                      <a:pt x="57" y="133"/>
                      <a:pt x="57" y="133"/>
                    </a:cubicBezTo>
                    <a:cubicBezTo>
                      <a:pt x="58" y="133"/>
                      <a:pt x="59" y="132"/>
                      <a:pt x="59" y="131"/>
                    </a:cubicBezTo>
                    <a:cubicBezTo>
                      <a:pt x="103" y="58"/>
                      <a:pt x="103" y="58"/>
                      <a:pt x="103" y="58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55" y="111"/>
                      <a:pt x="55" y="111"/>
                      <a:pt x="55" y="111"/>
                    </a:cubicBezTo>
                    <a:cubicBezTo>
                      <a:pt x="27" y="93"/>
                      <a:pt x="27" y="93"/>
                      <a:pt x="27" y="93"/>
                    </a:cubicBezTo>
                    <a:lnTo>
                      <a:pt x="71" y="19"/>
                    </a:lnTo>
                    <a:close/>
                    <a:moveTo>
                      <a:pt x="17" y="133"/>
                    </a:moveTo>
                    <a:cubicBezTo>
                      <a:pt x="20" y="106"/>
                      <a:pt x="20" y="106"/>
                      <a:pt x="20" y="106"/>
                    </a:cubicBezTo>
                    <a:cubicBezTo>
                      <a:pt x="48" y="123"/>
                      <a:pt x="48" y="123"/>
                      <a:pt x="48" y="123"/>
                    </a:cubicBezTo>
                    <a:cubicBezTo>
                      <a:pt x="24" y="137"/>
                      <a:pt x="24" y="137"/>
                      <a:pt x="24" y="137"/>
                    </a:cubicBezTo>
                    <a:lnTo>
                      <a:pt x="17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8AFF504-8632-4CEA-BCD9-060F924DE422}"/>
              </a:ext>
            </a:extLst>
          </p:cNvPr>
          <p:cNvGrpSpPr/>
          <p:nvPr/>
        </p:nvGrpSpPr>
        <p:grpSpPr>
          <a:xfrm>
            <a:off x="2200322" y="4365625"/>
            <a:ext cx="1650953" cy="2305050"/>
            <a:chOff x="2200322" y="4365625"/>
            <a:chExt cx="1650953" cy="2305050"/>
          </a:xfrm>
        </p:grpSpPr>
        <p:sp>
          <p:nvSpPr>
            <p:cNvPr id="14" name="Retângulo de cantos arredondados 27">
              <a:extLst>
                <a:ext uri="{FF2B5EF4-FFF2-40B4-BE49-F238E27FC236}">
                  <a16:creationId xmlns:a16="http://schemas.microsoft.com/office/drawing/2014/main" id="{28A4C976-F892-425E-B272-401172D58C40}"/>
                </a:ext>
              </a:extLst>
            </p:cNvPr>
            <p:cNvSpPr/>
            <p:nvPr/>
          </p:nvSpPr>
          <p:spPr bwMode="auto">
            <a:xfrm flipH="1">
              <a:off x="2200322" y="5108490"/>
              <a:ext cx="1364179" cy="1562185"/>
            </a:xfrm>
            <a:prstGeom prst="roundRect">
              <a:avLst/>
            </a:prstGeom>
            <a:solidFill>
              <a:srgbClr val="4F81B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b="1" dirty="0"/>
                <a:t>2.Preenchimento do plano de suprimento no sistema</a:t>
              </a:r>
            </a:p>
          </p:txBody>
        </p:sp>
        <p:sp>
          <p:nvSpPr>
            <p:cNvPr id="27" name="Seta: para a Direita 26">
              <a:extLst>
                <a:ext uri="{FF2B5EF4-FFF2-40B4-BE49-F238E27FC236}">
                  <a16:creationId xmlns:a16="http://schemas.microsoft.com/office/drawing/2014/main" id="{E80B10D0-54F1-47F5-8B51-5AF2D476CA9A}"/>
                </a:ext>
              </a:extLst>
            </p:cNvPr>
            <p:cNvSpPr/>
            <p:nvPr/>
          </p:nvSpPr>
          <p:spPr bwMode="auto">
            <a:xfrm>
              <a:off x="3492500" y="5638800"/>
              <a:ext cx="358775" cy="40481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155" name="Freeform 62">
              <a:extLst>
                <a:ext uri="{FF2B5EF4-FFF2-40B4-BE49-F238E27FC236}">
                  <a16:creationId xmlns:a16="http://schemas.microsoft.com/office/drawing/2014/main" id="{CC75E9A2-30CA-46E3-919E-A4F3FCDE91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1413" y="4365625"/>
              <a:ext cx="747712" cy="806450"/>
            </a:xfrm>
            <a:custGeom>
              <a:avLst/>
              <a:gdLst>
                <a:gd name="T0" fmla="*/ 42395 w 458"/>
                <a:gd name="T1" fmla="*/ 749910 h 495"/>
                <a:gd name="T2" fmla="*/ 114141 w 458"/>
                <a:gd name="T3" fmla="*/ 717305 h 495"/>
                <a:gd name="T4" fmla="*/ 0 w 458"/>
                <a:gd name="T5" fmla="*/ 459727 h 495"/>
                <a:gd name="T6" fmla="*/ 215238 w 458"/>
                <a:gd name="T7" fmla="*/ 0 h 495"/>
                <a:gd name="T8" fmla="*/ 239697 w 458"/>
                <a:gd name="T9" fmla="*/ 484181 h 495"/>
                <a:gd name="T10" fmla="*/ 156537 w 458"/>
                <a:gd name="T11" fmla="*/ 730347 h 495"/>
                <a:gd name="T12" fmla="*/ 503852 w 458"/>
                <a:gd name="T13" fmla="*/ 717305 h 495"/>
                <a:gd name="T14" fmla="*/ 357099 w 458"/>
                <a:gd name="T15" fmla="*/ 577104 h 495"/>
                <a:gd name="T16" fmla="*/ 329379 w 458"/>
                <a:gd name="T17" fmla="*/ 531458 h 495"/>
                <a:gd name="T18" fmla="*/ 280461 w 458"/>
                <a:gd name="T19" fmla="*/ 221712 h 495"/>
                <a:gd name="T20" fmla="*/ 696262 w 458"/>
                <a:gd name="T21" fmla="*/ 172805 h 495"/>
                <a:gd name="T22" fmla="*/ 732135 w 458"/>
                <a:gd name="T23" fmla="*/ 516786 h 495"/>
                <a:gd name="T24" fmla="*/ 632669 w 458"/>
                <a:gd name="T25" fmla="*/ 565693 h 495"/>
                <a:gd name="T26" fmla="*/ 658758 w 458"/>
                <a:gd name="T27" fmla="*/ 639053 h 495"/>
                <a:gd name="T28" fmla="*/ 546247 w 458"/>
                <a:gd name="T29" fmla="*/ 730347 h 495"/>
                <a:gd name="T30" fmla="*/ 717459 w 458"/>
                <a:gd name="T31" fmla="*/ 771103 h 495"/>
                <a:gd name="T32" fmla="*/ 513636 w 458"/>
                <a:gd name="T33" fmla="*/ 806968 h 495"/>
                <a:gd name="T34" fmla="*/ 156537 w 458"/>
                <a:gd name="T35" fmla="*/ 793926 h 495"/>
                <a:gd name="T36" fmla="*/ 79899 w 458"/>
                <a:gd name="T37" fmla="*/ 771103 h 495"/>
                <a:gd name="T38" fmla="*/ 489177 w 458"/>
                <a:gd name="T39" fmla="*/ 761321 h 495"/>
                <a:gd name="T40" fmla="*/ 538095 w 458"/>
                <a:gd name="T41" fmla="*/ 761321 h 495"/>
                <a:gd name="T42" fmla="*/ 632669 w 458"/>
                <a:gd name="T43" fmla="*/ 586886 h 495"/>
                <a:gd name="T44" fmla="*/ 378297 w 458"/>
                <a:gd name="T45" fmla="*/ 586886 h 495"/>
                <a:gd name="T46" fmla="*/ 611471 w 458"/>
                <a:gd name="T47" fmla="*/ 531458 h 495"/>
                <a:gd name="T48" fmla="*/ 373405 w 458"/>
                <a:gd name="T49" fmla="*/ 368434 h 495"/>
                <a:gd name="T50" fmla="*/ 357099 w 458"/>
                <a:gd name="T51" fmla="*/ 353762 h 495"/>
                <a:gd name="T52" fmla="*/ 415800 w 458"/>
                <a:gd name="T53" fmla="*/ 255947 h 495"/>
                <a:gd name="T54" fmla="*/ 348946 w 458"/>
                <a:gd name="T55" fmla="*/ 308115 h 495"/>
                <a:gd name="T56" fmla="*/ 321226 w 458"/>
                <a:gd name="T57" fmla="*/ 215191 h 495"/>
                <a:gd name="T58" fmla="*/ 704415 w 458"/>
                <a:gd name="T59" fmla="*/ 215191 h 495"/>
                <a:gd name="T60" fmla="*/ 725612 w 458"/>
                <a:gd name="T61" fmla="*/ 221712 h 495"/>
                <a:gd name="T62" fmla="*/ 309812 w 458"/>
                <a:gd name="T63" fmla="*/ 202150 h 495"/>
                <a:gd name="T64" fmla="*/ 313073 w 458"/>
                <a:gd name="T65" fmla="*/ 414081 h 495"/>
                <a:gd name="T66" fmla="*/ 689739 w 458"/>
                <a:gd name="T67" fmla="*/ 231494 h 495"/>
                <a:gd name="T68" fmla="*/ 334271 w 458"/>
                <a:gd name="T69" fmla="*/ 238015 h 495"/>
                <a:gd name="T70" fmla="*/ 492438 w 458"/>
                <a:gd name="T71" fmla="*/ 453206 h 495"/>
                <a:gd name="T72" fmla="*/ 492438 w 458"/>
                <a:gd name="T73" fmla="*/ 493962 h 495"/>
                <a:gd name="T74" fmla="*/ 542986 w 458"/>
                <a:gd name="T75" fmla="*/ 474399 h 495"/>
                <a:gd name="T76" fmla="*/ 513636 w 458"/>
                <a:gd name="T77" fmla="*/ 466248 h 495"/>
                <a:gd name="T78" fmla="*/ 513636 w 458"/>
                <a:gd name="T79" fmla="*/ 482551 h 495"/>
                <a:gd name="T80" fmla="*/ 518527 w 458"/>
                <a:gd name="T81" fmla="*/ 467878 h 495"/>
                <a:gd name="T82" fmla="*/ 309812 w 458"/>
                <a:gd name="T83" fmla="*/ 502113 h 495"/>
                <a:gd name="T84" fmla="*/ 717459 w 458"/>
                <a:gd name="T85" fmla="*/ 502113 h 495"/>
                <a:gd name="T86" fmla="*/ 228283 w 458"/>
                <a:gd name="T87" fmla="*/ 273880 h 495"/>
                <a:gd name="T88" fmla="*/ 228283 w 458"/>
                <a:gd name="T89" fmla="*/ 295073 h 495"/>
                <a:gd name="T90" fmla="*/ 34242 w 458"/>
                <a:gd name="T91" fmla="*/ 472769 h 495"/>
                <a:gd name="T92" fmla="*/ 228283 w 458"/>
                <a:gd name="T93" fmla="*/ 295073 h 495"/>
                <a:gd name="T94" fmla="*/ 225021 w 458"/>
                <a:gd name="T95" fmla="*/ 26084 h 495"/>
                <a:gd name="T96" fmla="*/ 21198 w 458"/>
                <a:gd name="T97" fmla="*/ 34235 h 495"/>
                <a:gd name="T98" fmla="*/ 21198 w 458"/>
                <a:gd name="T99" fmla="*/ 200519 h 495"/>
                <a:gd name="T100" fmla="*/ 156537 w 458"/>
                <a:gd name="T101" fmla="*/ 326048 h 495"/>
                <a:gd name="T102" fmla="*/ 156537 w 458"/>
                <a:gd name="T103" fmla="*/ 370064 h 495"/>
                <a:gd name="T104" fmla="*/ 200563 w 458"/>
                <a:gd name="T105" fmla="*/ 370064 h 495"/>
                <a:gd name="T106" fmla="*/ 185887 w 458"/>
                <a:gd name="T107" fmla="*/ 340720 h 495"/>
                <a:gd name="T108" fmla="*/ 167951 w 458"/>
                <a:gd name="T109" fmla="*/ 347241 h 495"/>
                <a:gd name="T110" fmla="*/ 185887 w 458"/>
                <a:gd name="T111" fmla="*/ 355392 h 495"/>
                <a:gd name="T112" fmla="*/ 177734 w 458"/>
                <a:gd name="T113" fmla="*/ 386366 h 495"/>
                <a:gd name="T114" fmla="*/ 177734 w 458"/>
                <a:gd name="T115" fmla="*/ 459727 h 495"/>
                <a:gd name="T116" fmla="*/ 177734 w 458"/>
                <a:gd name="T117" fmla="*/ 386366 h 495"/>
                <a:gd name="T118" fmla="*/ 163059 w 458"/>
                <a:gd name="T119" fmla="*/ 423862 h 495"/>
                <a:gd name="T120" fmla="*/ 194040 w 458"/>
                <a:gd name="T121" fmla="*/ 423862 h 495"/>
                <a:gd name="T122" fmla="*/ 107619 w 458"/>
                <a:gd name="T123" fmla="*/ 745019 h 495"/>
                <a:gd name="T124" fmla="*/ 141861 w 458"/>
                <a:gd name="T125" fmla="*/ 779254 h 4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8" h="495">
                  <a:moveTo>
                    <a:pt x="49" y="473"/>
                  </a:moveTo>
                  <a:cubicBezTo>
                    <a:pt x="26" y="473"/>
                    <a:pt x="26" y="473"/>
                    <a:pt x="26" y="473"/>
                  </a:cubicBezTo>
                  <a:cubicBezTo>
                    <a:pt x="23" y="473"/>
                    <a:pt x="20" y="470"/>
                    <a:pt x="20" y="466"/>
                  </a:cubicBezTo>
                  <a:cubicBezTo>
                    <a:pt x="20" y="462"/>
                    <a:pt x="23" y="460"/>
                    <a:pt x="26" y="460"/>
                  </a:cubicBezTo>
                  <a:cubicBezTo>
                    <a:pt x="50" y="460"/>
                    <a:pt x="50" y="460"/>
                    <a:pt x="50" y="460"/>
                  </a:cubicBezTo>
                  <a:cubicBezTo>
                    <a:pt x="51" y="455"/>
                    <a:pt x="54" y="451"/>
                    <a:pt x="57" y="448"/>
                  </a:cubicBezTo>
                  <a:cubicBezTo>
                    <a:pt x="57" y="448"/>
                    <a:pt x="57" y="448"/>
                    <a:pt x="57" y="448"/>
                  </a:cubicBezTo>
                  <a:cubicBezTo>
                    <a:pt x="61" y="444"/>
                    <a:pt x="65" y="442"/>
                    <a:pt x="70" y="440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16" y="303"/>
                    <a:pt x="10" y="301"/>
                    <a:pt x="7" y="297"/>
                  </a:cubicBezTo>
                  <a:cubicBezTo>
                    <a:pt x="3" y="293"/>
                    <a:pt x="0" y="288"/>
                    <a:pt x="0" y="28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3" y="10"/>
                    <a:pt x="7" y="6"/>
                  </a:cubicBezTo>
                  <a:cubicBezTo>
                    <a:pt x="10" y="3"/>
                    <a:pt x="16" y="0"/>
                    <a:pt x="21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8" y="0"/>
                    <a:pt x="143" y="3"/>
                    <a:pt x="147" y="6"/>
                  </a:cubicBezTo>
                  <a:cubicBezTo>
                    <a:pt x="151" y="10"/>
                    <a:pt x="153" y="15"/>
                    <a:pt x="153" y="21"/>
                  </a:cubicBezTo>
                  <a:cubicBezTo>
                    <a:pt x="153" y="282"/>
                    <a:pt x="153" y="282"/>
                    <a:pt x="153" y="282"/>
                  </a:cubicBezTo>
                  <a:cubicBezTo>
                    <a:pt x="153" y="288"/>
                    <a:pt x="151" y="293"/>
                    <a:pt x="147" y="297"/>
                  </a:cubicBezTo>
                  <a:cubicBezTo>
                    <a:pt x="143" y="301"/>
                    <a:pt x="138" y="303"/>
                    <a:pt x="132" y="303"/>
                  </a:cubicBezTo>
                  <a:cubicBezTo>
                    <a:pt x="83" y="303"/>
                    <a:pt x="83" y="303"/>
                    <a:pt x="83" y="303"/>
                  </a:cubicBezTo>
                  <a:cubicBezTo>
                    <a:pt x="83" y="440"/>
                    <a:pt x="83" y="440"/>
                    <a:pt x="83" y="440"/>
                  </a:cubicBezTo>
                  <a:cubicBezTo>
                    <a:pt x="88" y="442"/>
                    <a:pt x="93" y="444"/>
                    <a:pt x="96" y="448"/>
                  </a:cubicBezTo>
                  <a:cubicBezTo>
                    <a:pt x="100" y="451"/>
                    <a:pt x="102" y="455"/>
                    <a:pt x="103" y="460"/>
                  </a:cubicBezTo>
                  <a:cubicBezTo>
                    <a:pt x="289" y="460"/>
                    <a:pt x="289" y="460"/>
                    <a:pt x="289" y="460"/>
                  </a:cubicBezTo>
                  <a:cubicBezTo>
                    <a:pt x="290" y="455"/>
                    <a:pt x="292" y="451"/>
                    <a:pt x="296" y="448"/>
                  </a:cubicBezTo>
                  <a:cubicBezTo>
                    <a:pt x="299" y="444"/>
                    <a:pt x="304" y="442"/>
                    <a:pt x="309" y="440"/>
                  </a:cubicBezTo>
                  <a:cubicBezTo>
                    <a:pt x="309" y="392"/>
                    <a:pt x="309" y="392"/>
                    <a:pt x="309" y="392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22" y="392"/>
                    <a:pt x="219" y="389"/>
                    <a:pt x="219" y="385"/>
                  </a:cubicBezTo>
                  <a:cubicBezTo>
                    <a:pt x="219" y="354"/>
                    <a:pt x="219" y="354"/>
                    <a:pt x="219" y="354"/>
                  </a:cubicBezTo>
                  <a:cubicBezTo>
                    <a:pt x="219" y="350"/>
                    <a:pt x="222" y="347"/>
                    <a:pt x="226" y="347"/>
                  </a:cubicBezTo>
                  <a:cubicBezTo>
                    <a:pt x="242" y="347"/>
                    <a:pt x="242" y="347"/>
                    <a:pt x="242" y="347"/>
                  </a:cubicBezTo>
                  <a:cubicBezTo>
                    <a:pt x="242" y="326"/>
                    <a:pt x="242" y="326"/>
                    <a:pt x="242" y="326"/>
                  </a:cubicBezTo>
                  <a:cubicBezTo>
                    <a:pt x="202" y="326"/>
                    <a:pt x="202" y="326"/>
                    <a:pt x="202" y="326"/>
                  </a:cubicBezTo>
                  <a:cubicBezTo>
                    <a:pt x="194" y="326"/>
                    <a:pt x="186" y="323"/>
                    <a:pt x="181" y="317"/>
                  </a:cubicBezTo>
                  <a:cubicBezTo>
                    <a:pt x="181" y="317"/>
                    <a:pt x="181" y="317"/>
                    <a:pt x="181" y="317"/>
                  </a:cubicBezTo>
                  <a:cubicBezTo>
                    <a:pt x="175" y="311"/>
                    <a:pt x="172" y="304"/>
                    <a:pt x="172" y="296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28"/>
                    <a:pt x="175" y="120"/>
                    <a:pt x="181" y="115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6" y="109"/>
                    <a:pt x="194" y="106"/>
                    <a:pt x="202" y="106"/>
                  </a:cubicBezTo>
                  <a:cubicBezTo>
                    <a:pt x="427" y="106"/>
                    <a:pt x="427" y="106"/>
                    <a:pt x="427" y="106"/>
                  </a:cubicBezTo>
                  <a:cubicBezTo>
                    <a:pt x="436" y="106"/>
                    <a:pt x="443" y="109"/>
                    <a:pt x="449" y="115"/>
                  </a:cubicBezTo>
                  <a:cubicBezTo>
                    <a:pt x="454" y="120"/>
                    <a:pt x="458" y="128"/>
                    <a:pt x="458" y="136"/>
                  </a:cubicBezTo>
                  <a:cubicBezTo>
                    <a:pt x="458" y="296"/>
                    <a:pt x="458" y="296"/>
                    <a:pt x="458" y="296"/>
                  </a:cubicBezTo>
                  <a:cubicBezTo>
                    <a:pt x="458" y="304"/>
                    <a:pt x="454" y="311"/>
                    <a:pt x="449" y="317"/>
                  </a:cubicBezTo>
                  <a:cubicBezTo>
                    <a:pt x="449" y="317"/>
                    <a:pt x="449" y="317"/>
                    <a:pt x="449" y="317"/>
                  </a:cubicBezTo>
                  <a:cubicBezTo>
                    <a:pt x="443" y="323"/>
                    <a:pt x="436" y="326"/>
                    <a:pt x="427" y="326"/>
                  </a:cubicBezTo>
                  <a:cubicBezTo>
                    <a:pt x="388" y="326"/>
                    <a:pt x="388" y="326"/>
                    <a:pt x="388" y="326"/>
                  </a:cubicBezTo>
                  <a:cubicBezTo>
                    <a:pt x="388" y="347"/>
                    <a:pt x="388" y="347"/>
                    <a:pt x="388" y="347"/>
                  </a:cubicBezTo>
                  <a:cubicBezTo>
                    <a:pt x="404" y="347"/>
                    <a:pt x="404" y="347"/>
                    <a:pt x="404" y="347"/>
                  </a:cubicBezTo>
                  <a:cubicBezTo>
                    <a:pt x="408" y="347"/>
                    <a:pt x="411" y="350"/>
                    <a:pt x="411" y="354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1" y="389"/>
                    <a:pt x="408" y="392"/>
                    <a:pt x="404" y="392"/>
                  </a:cubicBezTo>
                  <a:cubicBezTo>
                    <a:pt x="322" y="392"/>
                    <a:pt x="322" y="392"/>
                    <a:pt x="322" y="392"/>
                  </a:cubicBezTo>
                  <a:cubicBezTo>
                    <a:pt x="322" y="440"/>
                    <a:pt x="322" y="440"/>
                    <a:pt x="322" y="440"/>
                  </a:cubicBezTo>
                  <a:cubicBezTo>
                    <a:pt x="327" y="442"/>
                    <a:pt x="331" y="444"/>
                    <a:pt x="335" y="448"/>
                  </a:cubicBezTo>
                  <a:cubicBezTo>
                    <a:pt x="335" y="448"/>
                    <a:pt x="335" y="448"/>
                    <a:pt x="335" y="448"/>
                  </a:cubicBezTo>
                  <a:cubicBezTo>
                    <a:pt x="338" y="451"/>
                    <a:pt x="341" y="455"/>
                    <a:pt x="342" y="460"/>
                  </a:cubicBezTo>
                  <a:cubicBezTo>
                    <a:pt x="440" y="460"/>
                    <a:pt x="440" y="460"/>
                    <a:pt x="440" y="460"/>
                  </a:cubicBezTo>
                  <a:cubicBezTo>
                    <a:pt x="444" y="460"/>
                    <a:pt x="447" y="462"/>
                    <a:pt x="447" y="466"/>
                  </a:cubicBezTo>
                  <a:cubicBezTo>
                    <a:pt x="447" y="470"/>
                    <a:pt x="444" y="473"/>
                    <a:pt x="440" y="473"/>
                  </a:cubicBezTo>
                  <a:cubicBezTo>
                    <a:pt x="343" y="473"/>
                    <a:pt x="343" y="473"/>
                    <a:pt x="343" y="473"/>
                  </a:cubicBezTo>
                  <a:cubicBezTo>
                    <a:pt x="341" y="478"/>
                    <a:pt x="339" y="483"/>
                    <a:pt x="335" y="487"/>
                  </a:cubicBezTo>
                  <a:cubicBezTo>
                    <a:pt x="335" y="487"/>
                    <a:pt x="335" y="487"/>
                    <a:pt x="335" y="487"/>
                  </a:cubicBezTo>
                  <a:cubicBezTo>
                    <a:pt x="330" y="492"/>
                    <a:pt x="323" y="495"/>
                    <a:pt x="315" y="495"/>
                  </a:cubicBezTo>
                  <a:cubicBezTo>
                    <a:pt x="308" y="495"/>
                    <a:pt x="301" y="492"/>
                    <a:pt x="296" y="487"/>
                  </a:cubicBezTo>
                  <a:cubicBezTo>
                    <a:pt x="292" y="483"/>
                    <a:pt x="289" y="478"/>
                    <a:pt x="288" y="473"/>
                  </a:cubicBezTo>
                  <a:cubicBezTo>
                    <a:pt x="104" y="473"/>
                    <a:pt x="104" y="473"/>
                    <a:pt x="104" y="473"/>
                  </a:cubicBezTo>
                  <a:cubicBezTo>
                    <a:pt x="103" y="478"/>
                    <a:pt x="100" y="483"/>
                    <a:pt x="96" y="487"/>
                  </a:cubicBezTo>
                  <a:cubicBezTo>
                    <a:pt x="91" y="492"/>
                    <a:pt x="84" y="495"/>
                    <a:pt x="77" y="495"/>
                  </a:cubicBezTo>
                  <a:cubicBezTo>
                    <a:pt x="69" y="495"/>
                    <a:pt x="62" y="492"/>
                    <a:pt x="57" y="487"/>
                  </a:cubicBezTo>
                  <a:cubicBezTo>
                    <a:pt x="57" y="487"/>
                    <a:pt x="57" y="487"/>
                    <a:pt x="57" y="487"/>
                  </a:cubicBezTo>
                  <a:cubicBezTo>
                    <a:pt x="53" y="483"/>
                    <a:pt x="50" y="478"/>
                    <a:pt x="49" y="473"/>
                  </a:cubicBezTo>
                  <a:close/>
                  <a:moveTo>
                    <a:pt x="326" y="457"/>
                  </a:moveTo>
                  <a:cubicBezTo>
                    <a:pt x="323" y="454"/>
                    <a:pt x="319" y="453"/>
                    <a:pt x="315" y="453"/>
                  </a:cubicBezTo>
                  <a:cubicBezTo>
                    <a:pt x="311" y="453"/>
                    <a:pt x="307" y="454"/>
                    <a:pt x="305" y="457"/>
                  </a:cubicBezTo>
                  <a:cubicBezTo>
                    <a:pt x="302" y="460"/>
                    <a:pt x="300" y="463"/>
                    <a:pt x="300" y="467"/>
                  </a:cubicBezTo>
                  <a:cubicBezTo>
                    <a:pt x="300" y="471"/>
                    <a:pt x="302" y="475"/>
                    <a:pt x="305" y="478"/>
                  </a:cubicBezTo>
                  <a:cubicBezTo>
                    <a:pt x="307" y="480"/>
                    <a:pt x="311" y="482"/>
                    <a:pt x="315" y="482"/>
                  </a:cubicBezTo>
                  <a:cubicBezTo>
                    <a:pt x="319" y="482"/>
                    <a:pt x="323" y="480"/>
                    <a:pt x="326" y="478"/>
                  </a:cubicBezTo>
                  <a:cubicBezTo>
                    <a:pt x="328" y="475"/>
                    <a:pt x="330" y="471"/>
                    <a:pt x="330" y="467"/>
                  </a:cubicBezTo>
                  <a:cubicBezTo>
                    <a:pt x="330" y="463"/>
                    <a:pt x="328" y="460"/>
                    <a:pt x="326" y="457"/>
                  </a:cubicBezTo>
                  <a:close/>
                  <a:moveTo>
                    <a:pt x="398" y="379"/>
                  </a:moveTo>
                  <a:cubicBezTo>
                    <a:pt x="398" y="360"/>
                    <a:pt x="398" y="360"/>
                    <a:pt x="398" y="360"/>
                  </a:cubicBezTo>
                  <a:cubicBezTo>
                    <a:pt x="388" y="360"/>
                    <a:pt x="388" y="360"/>
                    <a:pt x="388" y="360"/>
                  </a:cubicBezTo>
                  <a:cubicBezTo>
                    <a:pt x="382" y="360"/>
                    <a:pt x="382" y="360"/>
                    <a:pt x="382" y="360"/>
                  </a:cubicBezTo>
                  <a:cubicBezTo>
                    <a:pt x="249" y="360"/>
                    <a:pt x="249" y="360"/>
                    <a:pt x="249" y="360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232" y="360"/>
                    <a:pt x="232" y="360"/>
                    <a:pt x="232" y="360"/>
                  </a:cubicBezTo>
                  <a:cubicBezTo>
                    <a:pt x="232" y="379"/>
                    <a:pt x="232" y="379"/>
                    <a:pt x="232" y="379"/>
                  </a:cubicBezTo>
                  <a:cubicBezTo>
                    <a:pt x="398" y="379"/>
                    <a:pt x="398" y="379"/>
                    <a:pt x="398" y="379"/>
                  </a:cubicBezTo>
                  <a:close/>
                  <a:moveTo>
                    <a:pt x="375" y="347"/>
                  </a:moveTo>
                  <a:cubicBezTo>
                    <a:pt x="375" y="326"/>
                    <a:pt x="375" y="326"/>
                    <a:pt x="375" y="326"/>
                  </a:cubicBezTo>
                  <a:cubicBezTo>
                    <a:pt x="255" y="326"/>
                    <a:pt x="255" y="326"/>
                    <a:pt x="255" y="326"/>
                  </a:cubicBezTo>
                  <a:cubicBezTo>
                    <a:pt x="255" y="347"/>
                    <a:pt x="255" y="347"/>
                    <a:pt x="255" y="347"/>
                  </a:cubicBezTo>
                  <a:cubicBezTo>
                    <a:pt x="375" y="347"/>
                    <a:pt x="375" y="347"/>
                    <a:pt x="375" y="347"/>
                  </a:cubicBezTo>
                  <a:close/>
                  <a:moveTo>
                    <a:pt x="229" y="226"/>
                  </a:moveTo>
                  <a:cubicBezTo>
                    <a:pt x="287" y="166"/>
                    <a:pt x="287" y="166"/>
                    <a:pt x="287" y="166"/>
                  </a:cubicBezTo>
                  <a:cubicBezTo>
                    <a:pt x="289" y="163"/>
                    <a:pt x="289" y="159"/>
                    <a:pt x="286" y="157"/>
                  </a:cubicBezTo>
                  <a:cubicBezTo>
                    <a:pt x="284" y="154"/>
                    <a:pt x="280" y="154"/>
                    <a:pt x="277" y="157"/>
                  </a:cubicBezTo>
                  <a:cubicBezTo>
                    <a:pt x="219" y="217"/>
                    <a:pt x="219" y="217"/>
                    <a:pt x="219" y="217"/>
                  </a:cubicBezTo>
                  <a:cubicBezTo>
                    <a:pt x="217" y="220"/>
                    <a:pt x="217" y="224"/>
                    <a:pt x="219" y="226"/>
                  </a:cubicBezTo>
                  <a:cubicBezTo>
                    <a:pt x="222" y="229"/>
                    <a:pt x="226" y="229"/>
                    <a:pt x="229" y="226"/>
                  </a:cubicBezTo>
                  <a:close/>
                  <a:moveTo>
                    <a:pt x="223" y="189"/>
                  </a:moveTo>
                  <a:cubicBezTo>
                    <a:pt x="255" y="157"/>
                    <a:pt x="255" y="157"/>
                    <a:pt x="255" y="157"/>
                  </a:cubicBezTo>
                  <a:cubicBezTo>
                    <a:pt x="258" y="155"/>
                    <a:pt x="258" y="151"/>
                    <a:pt x="255" y="148"/>
                  </a:cubicBezTo>
                  <a:cubicBezTo>
                    <a:pt x="253" y="145"/>
                    <a:pt x="249" y="145"/>
                    <a:pt x="246" y="148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212" y="182"/>
                    <a:pt x="212" y="186"/>
                    <a:pt x="214" y="189"/>
                  </a:cubicBezTo>
                  <a:cubicBezTo>
                    <a:pt x="217" y="191"/>
                    <a:pt x="221" y="191"/>
                    <a:pt x="223" y="189"/>
                  </a:cubicBezTo>
                  <a:close/>
                  <a:moveTo>
                    <a:pt x="192" y="254"/>
                  </a:moveTo>
                  <a:cubicBezTo>
                    <a:pt x="192" y="146"/>
                    <a:pt x="192" y="146"/>
                    <a:pt x="192" y="146"/>
                  </a:cubicBezTo>
                  <a:cubicBezTo>
                    <a:pt x="192" y="141"/>
                    <a:pt x="194" y="136"/>
                    <a:pt x="197" y="132"/>
                  </a:cubicBezTo>
                  <a:cubicBezTo>
                    <a:pt x="201" y="129"/>
                    <a:pt x="206" y="127"/>
                    <a:pt x="211" y="127"/>
                  </a:cubicBezTo>
                  <a:cubicBezTo>
                    <a:pt x="418" y="127"/>
                    <a:pt x="418" y="127"/>
                    <a:pt x="418" y="127"/>
                  </a:cubicBezTo>
                  <a:cubicBezTo>
                    <a:pt x="424" y="127"/>
                    <a:pt x="428" y="129"/>
                    <a:pt x="432" y="132"/>
                  </a:cubicBezTo>
                  <a:cubicBezTo>
                    <a:pt x="432" y="132"/>
                    <a:pt x="432" y="132"/>
                    <a:pt x="432" y="132"/>
                  </a:cubicBezTo>
                  <a:cubicBezTo>
                    <a:pt x="435" y="136"/>
                    <a:pt x="438" y="141"/>
                    <a:pt x="438" y="146"/>
                  </a:cubicBezTo>
                  <a:cubicBezTo>
                    <a:pt x="438" y="254"/>
                    <a:pt x="438" y="254"/>
                    <a:pt x="438" y="254"/>
                  </a:cubicBezTo>
                  <a:cubicBezTo>
                    <a:pt x="445" y="254"/>
                    <a:pt x="445" y="254"/>
                    <a:pt x="445" y="254"/>
                  </a:cubicBezTo>
                  <a:cubicBezTo>
                    <a:pt x="445" y="136"/>
                    <a:pt x="445" y="136"/>
                    <a:pt x="445" y="136"/>
                  </a:cubicBezTo>
                  <a:cubicBezTo>
                    <a:pt x="445" y="132"/>
                    <a:pt x="443" y="127"/>
                    <a:pt x="440" y="124"/>
                  </a:cubicBezTo>
                  <a:cubicBezTo>
                    <a:pt x="437" y="121"/>
                    <a:pt x="432" y="119"/>
                    <a:pt x="427" y="119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7" y="119"/>
                    <a:pt x="193" y="121"/>
                    <a:pt x="190" y="124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7" y="127"/>
                    <a:pt x="185" y="132"/>
                    <a:pt x="185" y="136"/>
                  </a:cubicBezTo>
                  <a:cubicBezTo>
                    <a:pt x="185" y="254"/>
                    <a:pt x="185" y="254"/>
                    <a:pt x="185" y="254"/>
                  </a:cubicBezTo>
                  <a:cubicBezTo>
                    <a:pt x="192" y="254"/>
                    <a:pt x="192" y="254"/>
                    <a:pt x="192" y="254"/>
                  </a:cubicBezTo>
                  <a:close/>
                  <a:moveTo>
                    <a:pt x="424" y="254"/>
                  </a:moveTo>
                  <a:cubicBezTo>
                    <a:pt x="424" y="146"/>
                    <a:pt x="424" y="146"/>
                    <a:pt x="424" y="146"/>
                  </a:cubicBezTo>
                  <a:cubicBezTo>
                    <a:pt x="424" y="144"/>
                    <a:pt x="424" y="143"/>
                    <a:pt x="423" y="142"/>
                  </a:cubicBezTo>
                  <a:cubicBezTo>
                    <a:pt x="423" y="142"/>
                    <a:pt x="423" y="142"/>
                    <a:pt x="423" y="142"/>
                  </a:cubicBezTo>
                  <a:cubicBezTo>
                    <a:pt x="422" y="140"/>
                    <a:pt x="420" y="140"/>
                    <a:pt x="418" y="140"/>
                  </a:cubicBezTo>
                  <a:cubicBezTo>
                    <a:pt x="211" y="140"/>
                    <a:pt x="211" y="140"/>
                    <a:pt x="211" y="140"/>
                  </a:cubicBezTo>
                  <a:cubicBezTo>
                    <a:pt x="209" y="140"/>
                    <a:pt x="208" y="140"/>
                    <a:pt x="207" y="142"/>
                  </a:cubicBezTo>
                  <a:cubicBezTo>
                    <a:pt x="206" y="143"/>
                    <a:pt x="205" y="144"/>
                    <a:pt x="205" y="146"/>
                  </a:cubicBezTo>
                  <a:cubicBezTo>
                    <a:pt x="205" y="254"/>
                    <a:pt x="205" y="254"/>
                    <a:pt x="205" y="254"/>
                  </a:cubicBezTo>
                  <a:cubicBezTo>
                    <a:pt x="424" y="254"/>
                    <a:pt x="424" y="254"/>
                    <a:pt x="424" y="254"/>
                  </a:cubicBezTo>
                  <a:close/>
                  <a:moveTo>
                    <a:pt x="315" y="273"/>
                  </a:moveTo>
                  <a:cubicBezTo>
                    <a:pt x="310" y="273"/>
                    <a:pt x="305" y="275"/>
                    <a:pt x="302" y="278"/>
                  </a:cubicBezTo>
                  <a:cubicBezTo>
                    <a:pt x="302" y="278"/>
                    <a:pt x="302" y="278"/>
                    <a:pt x="302" y="278"/>
                  </a:cubicBezTo>
                  <a:cubicBezTo>
                    <a:pt x="299" y="281"/>
                    <a:pt x="297" y="286"/>
                    <a:pt x="297" y="291"/>
                  </a:cubicBezTo>
                  <a:cubicBezTo>
                    <a:pt x="297" y="296"/>
                    <a:pt x="299" y="300"/>
                    <a:pt x="302" y="303"/>
                  </a:cubicBezTo>
                  <a:cubicBezTo>
                    <a:pt x="302" y="303"/>
                    <a:pt x="302" y="303"/>
                    <a:pt x="302" y="303"/>
                  </a:cubicBezTo>
                  <a:cubicBezTo>
                    <a:pt x="305" y="307"/>
                    <a:pt x="310" y="309"/>
                    <a:pt x="315" y="309"/>
                  </a:cubicBezTo>
                  <a:cubicBezTo>
                    <a:pt x="320" y="309"/>
                    <a:pt x="324" y="307"/>
                    <a:pt x="327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31" y="300"/>
                    <a:pt x="333" y="296"/>
                    <a:pt x="333" y="291"/>
                  </a:cubicBezTo>
                  <a:cubicBezTo>
                    <a:pt x="333" y="286"/>
                    <a:pt x="331" y="281"/>
                    <a:pt x="327" y="278"/>
                  </a:cubicBezTo>
                  <a:cubicBezTo>
                    <a:pt x="324" y="275"/>
                    <a:pt x="320" y="273"/>
                    <a:pt x="315" y="273"/>
                  </a:cubicBezTo>
                  <a:close/>
                  <a:moveTo>
                    <a:pt x="318" y="287"/>
                  </a:moveTo>
                  <a:cubicBezTo>
                    <a:pt x="317" y="287"/>
                    <a:pt x="316" y="286"/>
                    <a:pt x="315" y="286"/>
                  </a:cubicBezTo>
                  <a:cubicBezTo>
                    <a:pt x="313" y="286"/>
                    <a:pt x="312" y="287"/>
                    <a:pt x="311" y="287"/>
                  </a:cubicBezTo>
                  <a:cubicBezTo>
                    <a:pt x="311" y="288"/>
                    <a:pt x="310" y="289"/>
                    <a:pt x="310" y="291"/>
                  </a:cubicBezTo>
                  <a:cubicBezTo>
                    <a:pt x="310" y="292"/>
                    <a:pt x="311" y="293"/>
                    <a:pt x="311" y="294"/>
                  </a:cubicBezTo>
                  <a:cubicBezTo>
                    <a:pt x="312" y="295"/>
                    <a:pt x="313" y="296"/>
                    <a:pt x="315" y="296"/>
                  </a:cubicBezTo>
                  <a:cubicBezTo>
                    <a:pt x="316" y="296"/>
                    <a:pt x="317" y="295"/>
                    <a:pt x="318" y="294"/>
                  </a:cubicBezTo>
                  <a:cubicBezTo>
                    <a:pt x="318" y="294"/>
                    <a:pt x="318" y="294"/>
                    <a:pt x="318" y="294"/>
                  </a:cubicBezTo>
                  <a:cubicBezTo>
                    <a:pt x="319" y="293"/>
                    <a:pt x="319" y="292"/>
                    <a:pt x="319" y="291"/>
                  </a:cubicBezTo>
                  <a:cubicBezTo>
                    <a:pt x="319" y="289"/>
                    <a:pt x="319" y="288"/>
                    <a:pt x="318" y="287"/>
                  </a:cubicBezTo>
                  <a:close/>
                  <a:moveTo>
                    <a:pt x="445" y="267"/>
                  </a:moveTo>
                  <a:cubicBezTo>
                    <a:pt x="185" y="267"/>
                    <a:pt x="185" y="267"/>
                    <a:pt x="185" y="267"/>
                  </a:cubicBezTo>
                  <a:cubicBezTo>
                    <a:pt x="185" y="296"/>
                    <a:pt x="185" y="296"/>
                    <a:pt x="185" y="296"/>
                  </a:cubicBezTo>
                  <a:cubicBezTo>
                    <a:pt x="185" y="300"/>
                    <a:pt x="187" y="305"/>
                    <a:pt x="190" y="308"/>
                  </a:cubicBezTo>
                  <a:cubicBezTo>
                    <a:pt x="193" y="311"/>
                    <a:pt x="197" y="313"/>
                    <a:pt x="202" y="313"/>
                  </a:cubicBezTo>
                  <a:cubicBezTo>
                    <a:pt x="427" y="313"/>
                    <a:pt x="427" y="313"/>
                    <a:pt x="427" y="313"/>
                  </a:cubicBezTo>
                  <a:cubicBezTo>
                    <a:pt x="432" y="313"/>
                    <a:pt x="437" y="311"/>
                    <a:pt x="440" y="308"/>
                  </a:cubicBezTo>
                  <a:cubicBezTo>
                    <a:pt x="440" y="308"/>
                    <a:pt x="440" y="308"/>
                    <a:pt x="440" y="308"/>
                  </a:cubicBezTo>
                  <a:cubicBezTo>
                    <a:pt x="443" y="305"/>
                    <a:pt x="445" y="300"/>
                    <a:pt x="445" y="296"/>
                  </a:cubicBezTo>
                  <a:cubicBezTo>
                    <a:pt x="445" y="267"/>
                    <a:pt x="445" y="267"/>
                    <a:pt x="445" y="267"/>
                  </a:cubicBezTo>
                  <a:close/>
                  <a:moveTo>
                    <a:pt x="13" y="168"/>
                  </a:moveTo>
                  <a:cubicBezTo>
                    <a:pt x="140" y="168"/>
                    <a:pt x="140" y="168"/>
                    <a:pt x="140" y="168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13" y="168"/>
                    <a:pt x="13" y="168"/>
                    <a:pt x="13" y="168"/>
                  </a:cubicBezTo>
                  <a:close/>
                  <a:moveTo>
                    <a:pt x="140" y="181"/>
                  </a:moveTo>
                  <a:cubicBezTo>
                    <a:pt x="13" y="181"/>
                    <a:pt x="13" y="181"/>
                    <a:pt x="13" y="181"/>
                  </a:cubicBezTo>
                  <a:cubicBezTo>
                    <a:pt x="13" y="282"/>
                    <a:pt x="13" y="282"/>
                    <a:pt x="13" y="282"/>
                  </a:cubicBezTo>
                  <a:cubicBezTo>
                    <a:pt x="13" y="284"/>
                    <a:pt x="14" y="286"/>
                    <a:pt x="16" y="288"/>
                  </a:cubicBezTo>
                  <a:cubicBezTo>
                    <a:pt x="17" y="289"/>
                    <a:pt x="19" y="290"/>
                    <a:pt x="21" y="290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134" y="290"/>
                    <a:pt x="136" y="289"/>
                    <a:pt x="138" y="288"/>
                  </a:cubicBezTo>
                  <a:cubicBezTo>
                    <a:pt x="139" y="286"/>
                    <a:pt x="140" y="284"/>
                    <a:pt x="140" y="282"/>
                  </a:cubicBezTo>
                  <a:cubicBezTo>
                    <a:pt x="140" y="181"/>
                    <a:pt x="140" y="181"/>
                    <a:pt x="140" y="181"/>
                  </a:cubicBezTo>
                  <a:close/>
                  <a:moveTo>
                    <a:pt x="13" y="78"/>
                  </a:moveTo>
                  <a:cubicBezTo>
                    <a:pt x="140" y="78"/>
                    <a:pt x="140" y="78"/>
                    <a:pt x="140" y="78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0" y="19"/>
                    <a:pt x="139" y="17"/>
                    <a:pt x="138" y="16"/>
                  </a:cubicBezTo>
                  <a:cubicBezTo>
                    <a:pt x="136" y="14"/>
                    <a:pt x="134" y="13"/>
                    <a:pt x="13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9" y="13"/>
                    <a:pt x="17" y="14"/>
                    <a:pt x="16" y="16"/>
                  </a:cubicBezTo>
                  <a:cubicBezTo>
                    <a:pt x="14" y="17"/>
                    <a:pt x="13" y="19"/>
                    <a:pt x="13" y="21"/>
                  </a:cubicBezTo>
                  <a:cubicBezTo>
                    <a:pt x="13" y="78"/>
                    <a:pt x="13" y="78"/>
                    <a:pt x="13" y="78"/>
                  </a:cubicBezTo>
                  <a:close/>
                  <a:moveTo>
                    <a:pt x="140" y="91"/>
                  </a:moveTo>
                  <a:cubicBezTo>
                    <a:pt x="13" y="91"/>
                    <a:pt x="13" y="91"/>
                    <a:pt x="13" y="91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40" y="123"/>
                    <a:pt x="140" y="123"/>
                    <a:pt x="140" y="123"/>
                  </a:cubicBezTo>
                  <a:cubicBezTo>
                    <a:pt x="140" y="91"/>
                    <a:pt x="140" y="91"/>
                    <a:pt x="140" y="91"/>
                  </a:cubicBezTo>
                  <a:close/>
                  <a:moveTo>
                    <a:pt x="109" y="194"/>
                  </a:moveTo>
                  <a:cubicBezTo>
                    <a:pt x="104" y="194"/>
                    <a:pt x="99" y="196"/>
                    <a:pt x="96" y="200"/>
                  </a:cubicBezTo>
                  <a:cubicBezTo>
                    <a:pt x="96" y="200"/>
                    <a:pt x="96" y="200"/>
                    <a:pt x="96" y="200"/>
                  </a:cubicBezTo>
                  <a:cubicBezTo>
                    <a:pt x="92" y="203"/>
                    <a:pt x="90" y="208"/>
                    <a:pt x="90" y="213"/>
                  </a:cubicBezTo>
                  <a:cubicBezTo>
                    <a:pt x="90" y="219"/>
                    <a:pt x="92" y="223"/>
                    <a:pt x="96" y="227"/>
                  </a:cubicBezTo>
                  <a:cubicBezTo>
                    <a:pt x="96" y="227"/>
                    <a:pt x="96" y="227"/>
                    <a:pt x="96" y="227"/>
                  </a:cubicBezTo>
                  <a:cubicBezTo>
                    <a:pt x="96" y="227"/>
                    <a:pt x="96" y="227"/>
                    <a:pt x="96" y="227"/>
                  </a:cubicBezTo>
                  <a:cubicBezTo>
                    <a:pt x="99" y="231"/>
                    <a:pt x="104" y="233"/>
                    <a:pt x="109" y="233"/>
                  </a:cubicBezTo>
                  <a:cubicBezTo>
                    <a:pt x="115" y="233"/>
                    <a:pt x="120" y="231"/>
                    <a:pt x="123" y="227"/>
                  </a:cubicBezTo>
                  <a:cubicBezTo>
                    <a:pt x="123" y="227"/>
                    <a:pt x="123" y="227"/>
                    <a:pt x="123" y="227"/>
                  </a:cubicBezTo>
                  <a:cubicBezTo>
                    <a:pt x="127" y="224"/>
                    <a:pt x="129" y="219"/>
                    <a:pt x="129" y="213"/>
                  </a:cubicBezTo>
                  <a:cubicBezTo>
                    <a:pt x="129" y="208"/>
                    <a:pt x="127" y="203"/>
                    <a:pt x="123" y="200"/>
                  </a:cubicBezTo>
                  <a:cubicBezTo>
                    <a:pt x="120" y="196"/>
                    <a:pt x="115" y="194"/>
                    <a:pt x="109" y="194"/>
                  </a:cubicBezTo>
                  <a:close/>
                  <a:moveTo>
                    <a:pt x="114" y="209"/>
                  </a:moveTo>
                  <a:cubicBezTo>
                    <a:pt x="113" y="208"/>
                    <a:pt x="111" y="207"/>
                    <a:pt x="109" y="207"/>
                  </a:cubicBezTo>
                  <a:cubicBezTo>
                    <a:pt x="108" y="207"/>
                    <a:pt x="106" y="208"/>
                    <a:pt x="105" y="209"/>
                  </a:cubicBezTo>
                  <a:cubicBezTo>
                    <a:pt x="105" y="209"/>
                    <a:pt x="105" y="209"/>
                    <a:pt x="105" y="209"/>
                  </a:cubicBezTo>
                  <a:cubicBezTo>
                    <a:pt x="104" y="210"/>
                    <a:pt x="103" y="212"/>
                    <a:pt x="103" y="213"/>
                  </a:cubicBezTo>
                  <a:cubicBezTo>
                    <a:pt x="103" y="215"/>
                    <a:pt x="104" y="217"/>
                    <a:pt x="105" y="218"/>
                  </a:cubicBezTo>
                  <a:cubicBezTo>
                    <a:pt x="105" y="218"/>
                    <a:pt x="105" y="218"/>
                    <a:pt x="105" y="218"/>
                  </a:cubicBezTo>
                  <a:cubicBezTo>
                    <a:pt x="106" y="219"/>
                    <a:pt x="108" y="220"/>
                    <a:pt x="109" y="220"/>
                  </a:cubicBezTo>
                  <a:cubicBezTo>
                    <a:pt x="111" y="220"/>
                    <a:pt x="113" y="219"/>
                    <a:pt x="114" y="218"/>
                  </a:cubicBezTo>
                  <a:cubicBezTo>
                    <a:pt x="114" y="218"/>
                    <a:pt x="114" y="218"/>
                    <a:pt x="114" y="218"/>
                  </a:cubicBezTo>
                  <a:cubicBezTo>
                    <a:pt x="115" y="217"/>
                    <a:pt x="116" y="215"/>
                    <a:pt x="116" y="213"/>
                  </a:cubicBezTo>
                  <a:cubicBezTo>
                    <a:pt x="116" y="212"/>
                    <a:pt x="115" y="210"/>
                    <a:pt x="114" y="209"/>
                  </a:cubicBezTo>
                  <a:close/>
                  <a:moveTo>
                    <a:pt x="109" y="237"/>
                  </a:moveTo>
                  <a:cubicBezTo>
                    <a:pt x="103" y="237"/>
                    <a:pt x="98" y="240"/>
                    <a:pt x="94" y="244"/>
                  </a:cubicBezTo>
                  <a:cubicBezTo>
                    <a:pt x="90" y="248"/>
                    <a:pt x="87" y="254"/>
                    <a:pt x="87" y="260"/>
                  </a:cubicBezTo>
                  <a:cubicBezTo>
                    <a:pt x="87" y="266"/>
                    <a:pt x="90" y="272"/>
                    <a:pt x="94" y="276"/>
                  </a:cubicBezTo>
                  <a:cubicBezTo>
                    <a:pt x="98" y="280"/>
                    <a:pt x="103" y="282"/>
                    <a:pt x="109" y="282"/>
                  </a:cubicBezTo>
                  <a:cubicBezTo>
                    <a:pt x="116" y="282"/>
                    <a:pt x="121" y="280"/>
                    <a:pt x="125" y="276"/>
                  </a:cubicBezTo>
                  <a:cubicBezTo>
                    <a:pt x="129" y="272"/>
                    <a:pt x="132" y="266"/>
                    <a:pt x="132" y="260"/>
                  </a:cubicBezTo>
                  <a:cubicBezTo>
                    <a:pt x="132" y="254"/>
                    <a:pt x="129" y="248"/>
                    <a:pt x="125" y="244"/>
                  </a:cubicBezTo>
                  <a:cubicBezTo>
                    <a:pt x="121" y="240"/>
                    <a:pt x="116" y="237"/>
                    <a:pt x="109" y="237"/>
                  </a:cubicBezTo>
                  <a:close/>
                  <a:moveTo>
                    <a:pt x="116" y="253"/>
                  </a:moveTo>
                  <a:cubicBezTo>
                    <a:pt x="114" y="252"/>
                    <a:pt x="112" y="251"/>
                    <a:pt x="109" y="251"/>
                  </a:cubicBezTo>
                  <a:cubicBezTo>
                    <a:pt x="107" y="251"/>
                    <a:pt x="105" y="252"/>
                    <a:pt x="103" y="253"/>
                  </a:cubicBezTo>
                  <a:cubicBezTo>
                    <a:pt x="101" y="255"/>
                    <a:pt x="100" y="257"/>
                    <a:pt x="100" y="260"/>
                  </a:cubicBezTo>
                  <a:cubicBezTo>
                    <a:pt x="100" y="262"/>
                    <a:pt x="101" y="265"/>
                    <a:pt x="103" y="267"/>
                  </a:cubicBezTo>
                  <a:cubicBezTo>
                    <a:pt x="105" y="268"/>
                    <a:pt x="107" y="269"/>
                    <a:pt x="109" y="269"/>
                  </a:cubicBezTo>
                  <a:cubicBezTo>
                    <a:pt x="112" y="269"/>
                    <a:pt x="114" y="268"/>
                    <a:pt x="116" y="267"/>
                  </a:cubicBezTo>
                  <a:cubicBezTo>
                    <a:pt x="118" y="265"/>
                    <a:pt x="119" y="262"/>
                    <a:pt x="119" y="260"/>
                  </a:cubicBezTo>
                  <a:cubicBezTo>
                    <a:pt x="119" y="257"/>
                    <a:pt x="118" y="255"/>
                    <a:pt x="116" y="253"/>
                  </a:cubicBezTo>
                  <a:close/>
                  <a:moveTo>
                    <a:pt x="87" y="457"/>
                  </a:moveTo>
                  <a:cubicBezTo>
                    <a:pt x="84" y="454"/>
                    <a:pt x="81" y="453"/>
                    <a:pt x="77" y="453"/>
                  </a:cubicBezTo>
                  <a:cubicBezTo>
                    <a:pt x="73" y="453"/>
                    <a:pt x="69" y="454"/>
                    <a:pt x="66" y="457"/>
                  </a:cubicBezTo>
                  <a:cubicBezTo>
                    <a:pt x="64" y="460"/>
                    <a:pt x="62" y="463"/>
                    <a:pt x="62" y="467"/>
                  </a:cubicBezTo>
                  <a:cubicBezTo>
                    <a:pt x="62" y="471"/>
                    <a:pt x="64" y="475"/>
                    <a:pt x="66" y="478"/>
                  </a:cubicBezTo>
                  <a:cubicBezTo>
                    <a:pt x="69" y="480"/>
                    <a:pt x="73" y="482"/>
                    <a:pt x="77" y="482"/>
                  </a:cubicBezTo>
                  <a:cubicBezTo>
                    <a:pt x="81" y="482"/>
                    <a:pt x="84" y="480"/>
                    <a:pt x="87" y="478"/>
                  </a:cubicBezTo>
                  <a:cubicBezTo>
                    <a:pt x="90" y="475"/>
                    <a:pt x="91" y="471"/>
                    <a:pt x="91" y="467"/>
                  </a:cubicBezTo>
                  <a:cubicBezTo>
                    <a:pt x="91" y="463"/>
                    <a:pt x="90" y="460"/>
                    <a:pt x="87" y="457"/>
                  </a:cubicBezTo>
                  <a:close/>
                </a:path>
              </a:pathLst>
            </a:custGeom>
            <a:solidFill>
              <a:srgbClr val="00B0F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B94BC8A-1626-464B-B74C-6A603908EEB7}"/>
              </a:ext>
            </a:extLst>
          </p:cNvPr>
          <p:cNvGrpSpPr/>
          <p:nvPr/>
        </p:nvGrpSpPr>
        <p:grpSpPr>
          <a:xfrm>
            <a:off x="473075" y="4451558"/>
            <a:ext cx="1651000" cy="2219117"/>
            <a:chOff x="473075" y="4451558"/>
            <a:chExt cx="1651000" cy="2219117"/>
          </a:xfrm>
        </p:grpSpPr>
        <p:sp>
          <p:nvSpPr>
            <p:cNvPr id="22" name="Retângulo de cantos arredondados 27">
              <a:extLst>
                <a:ext uri="{FF2B5EF4-FFF2-40B4-BE49-F238E27FC236}">
                  <a16:creationId xmlns:a16="http://schemas.microsoft.com/office/drawing/2014/main" id="{BE50D3A2-D4DE-43E1-8A9B-34B8C27E890A}"/>
                </a:ext>
              </a:extLst>
            </p:cNvPr>
            <p:cNvSpPr/>
            <p:nvPr/>
          </p:nvSpPr>
          <p:spPr bwMode="auto">
            <a:xfrm flipH="1">
              <a:off x="473075" y="5108490"/>
              <a:ext cx="1364179" cy="1562185"/>
            </a:xfrm>
            <a:prstGeom prst="roundRect">
              <a:avLst/>
            </a:prstGeom>
            <a:solidFill>
              <a:srgbClr val="4F81B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b="1" dirty="0"/>
                <a:t>1.Calendário do plano de suprimento divulgado</a:t>
              </a:r>
            </a:p>
          </p:txBody>
        </p:sp>
        <p:sp>
          <p:nvSpPr>
            <p:cNvPr id="2" name="Seta: para a Direita 1">
              <a:extLst>
                <a:ext uri="{FF2B5EF4-FFF2-40B4-BE49-F238E27FC236}">
                  <a16:creationId xmlns:a16="http://schemas.microsoft.com/office/drawing/2014/main" id="{0CDBE8E9-47A2-43FF-8F22-0597E9D9EF66}"/>
                </a:ext>
              </a:extLst>
            </p:cNvPr>
            <p:cNvSpPr/>
            <p:nvPr/>
          </p:nvSpPr>
          <p:spPr bwMode="auto">
            <a:xfrm>
              <a:off x="1763713" y="5638800"/>
              <a:ext cx="360362" cy="40481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grpSp>
          <p:nvGrpSpPr>
            <p:cNvPr id="74" name="Group 97">
              <a:extLst>
                <a:ext uri="{FF2B5EF4-FFF2-40B4-BE49-F238E27FC236}">
                  <a16:creationId xmlns:a16="http://schemas.microsoft.com/office/drawing/2014/main" id="{36C723ED-3B59-4291-8417-92B32778A5D9}"/>
                </a:ext>
              </a:extLst>
            </p:cNvPr>
            <p:cNvGrpSpPr/>
            <p:nvPr/>
          </p:nvGrpSpPr>
          <p:grpSpPr>
            <a:xfrm>
              <a:off x="971600" y="4451558"/>
              <a:ext cx="475220" cy="633626"/>
              <a:chOff x="7140575" y="2593976"/>
              <a:chExt cx="814388" cy="1085850"/>
            </a:xfrm>
            <a:solidFill>
              <a:srgbClr val="00B0F0"/>
            </a:solidFill>
          </p:grpSpPr>
          <p:sp>
            <p:nvSpPr>
              <p:cNvPr id="75" name="Freeform 124">
                <a:extLst>
                  <a:ext uri="{FF2B5EF4-FFF2-40B4-BE49-F238E27FC236}">
                    <a16:creationId xmlns:a16="http://schemas.microsoft.com/office/drawing/2014/main" id="{2C741324-EB65-49B2-B3B4-4F76C04C7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0575" y="2662238"/>
                <a:ext cx="814388" cy="1017588"/>
              </a:xfrm>
              <a:custGeom>
                <a:avLst/>
                <a:gdLst>
                  <a:gd name="T0" fmla="*/ 188 w 192"/>
                  <a:gd name="T1" fmla="*/ 240 h 240"/>
                  <a:gd name="T2" fmla="*/ 4 w 192"/>
                  <a:gd name="T3" fmla="*/ 240 h 240"/>
                  <a:gd name="T4" fmla="*/ 0 w 192"/>
                  <a:gd name="T5" fmla="*/ 236 h 240"/>
                  <a:gd name="T6" fmla="*/ 0 w 192"/>
                  <a:gd name="T7" fmla="*/ 4 h 240"/>
                  <a:gd name="T8" fmla="*/ 4 w 192"/>
                  <a:gd name="T9" fmla="*/ 0 h 240"/>
                  <a:gd name="T10" fmla="*/ 52 w 192"/>
                  <a:gd name="T11" fmla="*/ 0 h 240"/>
                  <a:gd name="T12" fmla="*/ 52 w 192"/>
                  <a:gd name="T13" fmla="*/ 8 h 240"/>
                  <a:gd name="T14" fmla="*/ 8 w 192"/>
                  <a:gd name="T15" fmla="*/ 8 h 240"/>
                  <a:gd name="T16" fmla="*/ 8 w 192"/>
                  <a:gd name="T17" fmla="*/ 232 h 240"/>
                  <a:gd name="T18" fmla="*/ 184 w 192"/>
                  <a:gd name="T19" fmla="*/ 232 h 240"/>
                  <a:gd name="T20" fmla="*/ 184 w 192"/>
                  <a:gd name="T21" fmla="*/ 8 h 240"/>
                  <a:gd name="T22" fmla="*/ 140 w 192"/>
                  <a:gd name="T23" fmla="*/ 8 h 240"/>
                  <a:gd name="T24" fmla="*/ 140 w 192"/>
                  <a:gd name="T25" fmla="*/ 0 h 240"/>
                  <a:gd name="T26" fmla="*/ 188 w 192"/>
                  <a:gd name="T27" fmla="*/ 0 h 240"/>
                  <a:gd name="T28" fmla="*/ 192 w 192"/>
                  <a:gd name="T29" fmla="*/ 4 h 240"/>
                  <a:gd name="T30" fmla="*/ 192 w 192"/>
                  <a:gd name="T31" fmla="*/ 236 h 240"/>
                  <a:gd name="T32" fmla="*/ 188 w 192"/>
                  <a:gd name="T33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2" h="240">
                    <a:moveTo>
                      <a:pt x="188" y="240"/>
                    </a:moveTo>
                    <a:cubicBezTo>
                      <a:pt x="4" y="240"/>
                      <a:pt x="4" y="240"/>
                      <a:pt x="4" y="240"/>
                    </a:cubicBezTo>
                    <a:cubicBezTo>
                      <a:pt x="2" y="240"/>
                      <a:pt x="0" y="238"/>
                      <a:pt x="0" y="23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232"/>
                      <a:pt x="8" y="232"/>
                      <a:pt x="8" y="232"/>
                    </a:cubicBezTo>
                    <a:cubicBezTo>
                      <a:pt x="184" y="232"/>
                      <a:pt x="184" y="232"/>
                      <a:pt x="184" y="232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90" y="0"/>
                      <a:pt x="192" y="2"/>
                      <a:pt x="192" y="4"/>
                    </a:cubicBezTo>
                    <a:cubicBezTo>
                      <a:pt x="192" y="236"/>
                      <a:pt x="192" y="236"/>
                      <a:pt x="192" y="236"/>
                    </a:cubicBezTo>
                    <a:cubicBezTo>
                      <a:pt x="192" y="238"/>
                      <a:pt x="190" y="240"/>
                      <a:pt x="188" y="2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6" name="Freeform 125">
                <a:extLst>
                  <a:ext uri="{FF2B5EF4-FFF2-40B4-BE49-F238E27FC236}">
                    <a16:creationId xmlns:a16="http://schemas.microsoft.com/office/drawing/2014/main" id="{170EF0C4-07B7-4C0E-AA67-F5483E833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3775" y="2593976"/>
                <a:ext cx="407988" cy="203200"/>
              </a:xfrm>
              <a:custGeom>
                <a:avLst/>
                <a:gdLst>
                  <a:gd name="T0" fmla="*/ 92 w 96"/>
                  <a:gd name="T1" fmla="*/ 48 h 48"/>
                  <a:gd name="T2" fmla="*/ 4 w 96"/>
                  <a:gd name="T3" fmla="*/ 48 h 48"/>
                  <a:gd name="T4" fmla="*/ 0 w 96"/>
                  <a:gd name="T5" fmla="*/ 44 h 48"/>
                  <a:gd name="T6" fmla="*/ 0 w 96"/>
                  <a:gd name="T7" fmla="*/ 4 h 48"/>
                  <a:gd name="T8" fmla="*/ 4 w 96"/>
                  <a:gd name="T9" fmla="*/ 0 h 48"/>
                  <a:gd name="T10" fmla="*/ 92 w 96"/>
                  <a:gd name="T11" fmla="*/ 0 h 48"/>
                  <a:gd name="T12" fmla="*/ 96 w 96"/>
                  <a:gd name="T13" fmla="*/ 4 h 48"/>
                  <a:gd name="T14" fmla="*/ 96 w 96"/>
                  <a:gd name="T15" fmla="*/ 44 h 48"/>
                  <a:gd name="T16" fmla="*/ 92 w 96"/>
                  <a:gd name="T17" fmla="*/ 48 h 48"/>
                  <a:gd name="T18" fmla="*/ 8 w 96"/>
                  <a:gd name="T19" fmla="*/ 40 h 48"/>
                  <a:gd name="T20" fmla="*/ 88 w 96"/>
                  <a:gd name="T21" fmla="*/ 40 h 48"/>
                  <a:gd name="T22" fmla="*/ 88 w 96"/>
                  <a:gd name="T23" fmla="*/ 8 h 48"/>
                  <a:gd name="T24" fmla="*/ 8 w 96"/>
                  <a:gd name="T25" fmla="*/ 8 h 48"/>
                  <a:gd name="T26" fmla="*/ 8 w 96"/>
                  <a:gd name="T2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48">
                    <a:moveTo>
                      <a:pt x="92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2" y="48"/>
                      <a:pt x="0" y="46"/>
                      <a:pt x="0" y="4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2"/>
                      <a:pt x="96" y="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46"/>
                      <a:pt x="94" y="48"/>
                      <a:pt x="92" y="48"/>
                    </a:cubicBezTo>
                    <a:close/>
                    <a:moveTo>
                      <a:pt x="8" y="40"/>
                    </a:move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8" y="8"/>
                      <a:pt x="8" y="8"/>
                      <a:pt x="8" y="8"/>
                    </a:cubicBezTo>
                    <a:lnTo>
                      <a:pt x="8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7" name="Freeform 126">
                <a:extLst>
                  <a:ext uri="{FF2B5EF4-FFF2-40B4-BE49-F238E27FC236}">
                    <a16:creationId xmlns:a16="http://schemas.microsoft.com/office/drawing/2014/main" id="{EBE46CA8-EF19-49E8-B2AC-F2EBE2C4B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2175" y="2728913"/>
                <a:ext cx="611188" cy="849313"/>
              </a:xfrm>
              <a:custGeom>
                <a:avLst/>
                <a:gdLst>
                  <a:gd name="T0" fmla="*/ 140 w 144"/>
                  <a:gd name="T1" fmla="*/ 200 h 200"/>
                  <a:gd name="T2" fmla="*/ 4 w 144"/>
                  <a:gd name="T3" fmla="*/ 200 h 200"/>
                  <a:gd name="T4" fmla="*/ 0 w 144"/>
                  <a:gd name="T5" fmla="*/ 196 h 200"/>
                  <a:gd name="T6" fmla="*/ 0 w 144"/>
                  <a:gd name="T7" fmla="*/ 4 h 200"/>
                  <a:gd name="T8" fmla="*/ 4 w 144"/>
                  <a:gd name="T9" fmla="*/ 0 h 200"/>
                  <a:gd name="T10" fmla="*/ 16 w 144"/>
                  <a:gd name="T11" fmla="*/ 0 h 200"/>
                  <a:gd name="T12" fmla="*/ 16 w 144"/>
                  <a:gd name="T13" fmla="*/ 8 h 200"/>
                  <a:gd name="T14" fmla="*/ 8 w 144"/>
                  <a:gd name="T15" fmla="*/ 8 h 200"/>
                  <a:gd name="T16" fmla="*/ 8 w 144"/>
                  <a:gd name="T17" fmla="*/ 192 h 200"/>
                  <a:gd name="T18" fmla="*/ 136 w 144"/>
                  <a:gd name="T19" fmla="*/ 192 h 200"/>
                  <a:gd name="T20" fmla="*/ 136 w 144"/>
                  <a:gd name="T21" fmla="*/ 8 h 200"/>
                  <a:gd name="T22" fmla="*/ 128 w 144"/>
                  <a:gd name="T23" fmla="*/ 8 h 200"/>
                  <a:gd name="T24" fmla="*/ 128 w 144"/>
                  <a:gd name="T25" fmla="*/ 0 h 200"/>
                  <a:gd name="T26" fmla="*/ 140 w 144"/>
                  <a:gd name="T27" fmla="*/ 0 h 200"/>
                  <a:gd name="T28" fmla="*/ 144 w 144"/>
                  <a:gd name="T29" fmla="*/ 4 h 200"/>
                  <a:gd name="T30" fmla="*/ 144 w 144"/>
                  <a:gd name="T31" fmla="*/ 196 h 200"/>
                  <a:gd name="T32" fmla="*/ 140 w 144"/>
                  <a:gd name="T3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4" h="200">
                    <a:moveTo>
                      <a:pt x="140" y="200"/>
                    </a:moveTo>
                    <a:cubicBezTo>
                      <a:pt x="4" y="200"/>
                      <a:pt x="4" y="200"/>
                      <a:pt x="4" y="200"/>
                    </a:cubicBezTo>
                    <a:cubicBezTo>
                      <a:pt x="2" y="200"/>
                      <a:pt x="0" y="198"/>
                      <a:pt x="0" y="19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92"/>
                      <a:pt x="8" y="192"/>
                      <a:pt x="8" y="192"/>
                    </a:cubicBezTo>
                    <a:cubicBezTo>
                      <a:pt x="136" y="192"/>
                      <a:pt x="136" y="192"/>
                      <a:pt x="136" y="192"/>
                    </a:cubicBezTo>
                    <a:cubicBezTo>
                      <a:pt x="136" y="8"/>
                      <a:pt x="136" y="8"/>
                      <a:pt x="136" y="8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2" y="0"/>
                      <a:pt x="144" y="2"/>
                      <a:pt x="144" y="4"/>
                    </a:cubicBezTo>
                    <a:cubicBezTo>
                      <a:pt x="144" y="196"/>
                      <a:pt x="144" y="196"/>
                      <a:pt x="144" y="196"/>
                    </a:cubicBezTo>
                    <a:cubicBezTo>
                      <a:pt x="144" y="198"/>
                      <a:pt x="142" y="200"/>
                      <a:pt x="140" y="2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 dirty="0"/>
              </a:p>
            </p:txBody>
          </p:sp>
          <p:sp>
            <p:nvSpPr>
              <p:cNvPr id="78" name="Freeform 127">
                <a:extLst>
                  <a:ext uri="{FF2B5EF4-FFF2-40B4-BE49-F238E27FC236}">
                    <a16:creationId xmlns:a16="http://schemas.microsoft.com/office/drawing/2014/main" id="{2AC390C3-C4EA-401A-9DC5-B9B963A8C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3775" y="3017838"/>
                <a:ext cx="390525" cy="407988"/>
              </a:xfrm>
              <a:custGeom>
                <a:avLst/>
                <a:gdLst>
                  <a:gd name="T0" fmla="*/ 8 w 92"/>
                  <a:gd name="T1" fmla="*/ 96 h 96"/>
                  <a:gd name="T2" fmla="*/ 0 w 92"/>
                  <a:gd name="T3" fmla="*/ 96 h 96"/>
                  <a:gd name="T4" fmla="*/ 92 w 92"/>
                  <a:gd name="T5" fmla="*/ 0 h 96"/>
                  <a:gd name="T6" fmla="*/ 92 w 92"/>
                  <a:gd name="T7" fmla="*/ 8 h 96"/>
                  <a:gd name="T8" fmla="*/ 8 w 92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6">
                    <a:moveTo>
                      <a:pt x="8" y="96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0" y="42"/>
                      <a:pt x="40" y="0"/>
                      <a:pt x="92" y="0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44" y="8"/>
                      <a:pt x="8" y="46"/>
                      <a:pt x="8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 dirty="0"/>
              </a:p>
            </p:txBody>
          </p:sp>
          <p:sp>
            <p:nvSpPr>
              <p:cNvPr id="79" name="Freeform 128">
                <a:extLst>
                  <a:ext uri="{FF2B5EF4-FFF2-40B4-BE49-F238E27FC236}">
                    <a16:creationId xmlns:a16="http://schemas.microsoft.com/office/drawing/2014/main" id="{16FBDDEE-79E8-4EE3-8AB2-533E7025D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763" y="2954338"/>
                <a:ext cx="134938" cy="190500"/>
              </a:xfrm>
              <a:custGeom>
                <a:avLst/>
                <a:gdLst>
                  <a:gd name="T0" fmla="*/ 34 w 85"/>
                  <a:gd name="T1" fmla="*/ 120 h 120"/>
                  <a:gd name="T2" fmla="*/ 18 w 85"/>
                  <a:gd name="T3" fmla="*/ 110 h 120"/>
                  <a:gd name="T4" fmla="*/ 53 w 85"/>
                  <a:gd name="T5" fmla="*/ 53 h 120"/>
                  <a:gd name="T6" fmla="*/ 0 w 85"/>
                  <a:gd name="T7" fmla="*/ 16 h 120"/>
                  <a:gd name="T8" fmla="*/ 10 w 85"/>
                  <a:gd name="T9" fmla="*/ 0 h 120"/>
                  <a:gd name="T10" fmla="*/ 85 w 85"/>
                  <a:gd name="T11" fmla="*/ 48 h 120"/>
                  <a:gd name="T12" fmla="*/ 34 w 85"/>
                  <a:gd name="T1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20">
                    <a:moveTo>
                      <a:pt x="34" y="120"/>
                    </a:moveTo>
                    <a:lnTo>
                      <a:pt x="18" y="110"/>
                    </a:lnTo>
                    <a:lnTo>
                      <a:pt x="53" y="53"/>
                    </a:lnTo>
                    <a:lnTo>
                      <a:pt x="0" y="16"/>
                    </a:lnTo>
                    <a:lnTo>
                      <a:pt x="10" y="0"/>
                    </a:lnTo>
                    <a:lnTo>
                      <a:pt x="85" y="48"/>
                    </a:lnTo>
                    <a:lnTo>
                      <a:pt x="34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0" name="Freeform 129">
                <a:extLst>
                  <a:ext uri="{FF2B5EF4-FFF2-40B4-BE49-F238E27FC236}">
                    <a16:creationId xmlns:a16="http://schemas.microsoft.com/office/drawing/2014/main" id="{F774B051-BFCE-4BE5-964F-0B84939CA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738" y="3259138"/>
                <a:ext cx="161925" cy="161925"/>
              </a:xfrm>
              <a:custGeom>
                <a:avLst/>
                <a:gdLst>
                  <a:gd name="T0" fmla="*/ 16 w 102"/>
                  <a:gd name="T1" fmla="*/ 102 h 102"/>
                  <a:gd name="T2" fmla="*/ 0 w 102"/>
                  <a:gd name="T3" fmla="*/ 86 h 102"/>
                  <a:gd name="T4" fmla="*/ 86 w 102"/>
                  <a:gd name="T5" fmla="*/ 0 h 102"/>
                  <a:gd name="T6" fmla="*/ 102 w 102"/>
                  <a:gd name="T7" fmla="*/ 16 h 102"/>
                  <a:gd name="T8" fmla="*/ 16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16" y="102"/>
                    </a:moveTo>
                    <a:lnTo>
                      <a:pt x="0" y="86"/>
                    </a:lnTo>
                    <a:lnTo>
                      <a:pt x="86" y="0"/>
                    </a:lnTo>
                    <a:lnTo>
                      <a:pt x="102" y="16"/>
                    </a:lnTo>
                    <a:lnTo>
                      <a:pt x="16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1" name="Freeform 130">
                <a:extLst>
                  <a:ext uri="{FF2B5EF4-FFF2-40B4-BE49-F238E27FC236}">
                    <a16:creationId xmlns:a16="http://schemas.microsoft.com/office/drawing/2014/main" id="{64255195-424C-488C-AFB0-C67990CF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738" y="3259138"/>
                <a:ext cx="161925" cy="161925"/>
              </a:xfrm>
              <a:custGeom>
                <a:avLst/>
                <a:gdLst>
                  <a:gd name="T0" fmla="*/ 86 w 102"/>
                  <a:gd name="T1" fmla="*/ 102 h 102"/>
                  <a:gd name="T2" fmla="*/ 0 w 102"/>
                  <a:gd name="T3" fmla="*/ 16 h 102"/>
                  <a:gd name="T4" fmla="*/ 16 w 102"/>
                  <a:gd name="T5" fmla="*/ 0 h 102"/>
                  <a:gd name="T6" fmla="*/ 102 w 102"/>
                  <a:gd name="T7" fmla="*/ 86 h 102"/>
                  <a:gd name="T8" fmla="*/ 86 w 102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2">
                    <a:moveTo>
                      <a:pt x="86" y="102"/>
                    </a:moveTo>
                    <a:lnTo>
                      <a:pt x="0" y="16"/>
                    </a:lnTo>
                    <a:lnTo>
                      <a:pt x="16" y="0"/>
                    </a:lnTo>
                    <a:lnTo>
                      <a:pt x="102" y="86"/>
                    </a:lnTo>
                    <a:lnTo>
                      <a:pt x="86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" name="Freeform 131">
                <a:extLst>
                  <a:ext uri="{FF2B5EF4-FFF2-40B4-BE49-F238E27FC236}">
                    <a16:creationId xmlns:a16="http://schemas.microsoft.com/office/drawing/2014/main" id="{84CB9BFC-8FE8-4B3C-AE8A-F07CD2C550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3775" y="2898776"/>
                <a:ext cx="136525" cy="136525"/>
              </a:xfrm>
              <a:custGeom>
                <a:avLst/>
                <a:gdLst>
                  <a:gd name="T0" fmla="*/ 16 w 32"/>
                  <a:gd name="T1" fmla="*/ 32 h 32"/>
                  <a:gd name="T2" fmla="*/ 0 w 32"/>
                  <a:gd name="T3" fmla="*/ 16 h 32"/>
                  <a:gd name="T4" fmla="*/ 16 w 32"/>
                  <a:gd name="T5" fmla="*/ 0 h 32"/>
                  <a:gd name="T6" fmla="*/ 32 w 32"/>
                  <a:gd name="T7" fmla="*/ 16 h 32"/>
                  <a:gd name="T8" fmla="*/ 16 w 32"/>
                  <a:gd name="T9" fmla="*/ 32 h 32"/>
                  <a:gd name="T10" fmla="*/ 16 w 32"/>
                  <a:gd name="T11" fmla="*/ 8 h 32"/>
                  <a:gd name="T12" fmla="*/ 8 w 32"/>
                  <a:gd name="T13" fmla="*/ 16 h 32"/>
                  <a:gd name="T14" fmla="*/ 16 w 32"/>
                  <a:gd name="T15" fmla="*/ 24 h 32"/>
                  <a:gd name="T16" fmla="*/ 24 w 32"/>
                  <a:gd name="T17" fmla="*/ 16 h 32"/>
                  <a:gd name="T18" fmla="*/ 16 w 32"/>
                  <a:gd name="T1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25"/>
                      <a:pt x="25" y="32"/>
                      <a:pt x="16" y="32"/>
                    </a:cubicBezTo>
                    <a:close/>
                    <a:moveTo>
                      <a:pt x="16" y="8"/>
                    </a:moveTo>
                    <a:cubicBezTo>
                      <a:pt x="12" y="8"/>
                      <a:pt x="8" y="12"/>
                      <a:pt x="8" y="16"/>
                    </a:cubicBezTo>
                    <a:cubicBezTo>
                      <a:pt x="8" y="20"/>
                      <a:pt x="12" y="24"/>
                      <a:pt x="16" y="24"/>
                    </a:cubicBezTo>
                    <a:cubicBezTo>
                      <a:pt x="20" y="24"/>
                      <a:pt x="24" y="20"/>
                      <a:pt x="24" y="16"/>
                    </a:cubicBezTo>
                    <a:cubicBezTo>
                      <a:pt x="24" y="12"/>
                      <a:pt x="20" y="8"/>
                      <a:pt x="1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3" name="Freeform 132">
                <a:extLst>
                  <a:ext uri="{FF2B5EF4-FFF2-40B4-BE49-F238E27FC236}">
                    <a16:creationId xmlns:a16="http://schemas.microsoft.com/office/drawing/2014/main" id="{CCF7D2F6-2B63-4E13-B3C5-41B8FE74D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2038" y="2662238"/>
                <a:ext cx="271463" cy="66675"/>
              </a:xfrm>
              <a:custGeom>
                <a:avLst/>
                <a:gdLst>
                  <a:gd name="T0" fmla="*/ 60 w 64"/>
                  <a:gd name="T1" fmla="*/ 16 h 16"/>
                  <a:gd name="T2" fmla="*/ 4 w 64"/>
                  <a:gd name="T3" fmla="*/ 16 h 16"/>
                  <a:gd name="T4" fmla="*/ 0 w 64"/>
                  <a:gd name="T5" fmla="*/ 12 h 16"/>
                  <a:gd name="T6" fmla="*/ 0 w 64"/>
                  <a:gd name="T7" fmla="*/ 0 h 16"/>
                  <a:gd name="T8" fmla="*/ 8 w 64"/>
                  <a:gd name="T9" fmla="*/ 0 h 16"/>
                  <a:gd name="T10" fmla="*/ 8 w 64"/>
                  <a:gd name="T11" fmla="*/ 8 h 16"/>
                  <a:gd name="T12" fmla="*/ 56 w 64"/>
                  <a:gd name="T13" fmla="*/ 8 h 16"/>
                  <a:gd name="T14" fmla="*/ 56 w 64"/>
                  <a:gd name="T15" fmla="*/ 0 h 16"/>
                  <a:gd name="T16" fmla="*/ 64 w 64"/>
                  <a:gd name="T17" fmla="*/ 0 h 16"/>
                  <a:gd name="T18" fmla="*/ 64 w 64"/>
                  <a:gd name="T19" fmla="*/ 12 h 16"/>
                  <a:gd name="T20" fmla="*/ 60 w 64"/>
                  <a:gd name="T2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6">
                    <a:moveTo>
                      <a:pt x="60" y="16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0" y="14"/>
                      <a:pt x="0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14"/>
                      <a:pt x="62" y="16"/>
                      <a:pt x="6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2983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8513E43-661A-4EB8-8CB0-EA41DEC0D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>
            <a:extLst>
              <a:ext uri="{FF2B5EF4-FFF2-40B4-BE49-F238E27FC236}">
                <a16:creationId xmlns:a16="http://schemas.microsoft.com/office/drawing/2014/main" id="{91B2F29D-833F-43F4-A49E-3F42BC620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0019776E-0CF7-4F18-BFB7-E31B49DA7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688" y="1700213"/>
            <a:ext cx="47163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4000" b="1" dirty="0">
                <a:solidFill>
                  <a:srgbClr val="000000"/>
                </a:solidFill>
                <a:latin typeface="Trebuchet MS" panose="020B0603020202020204" pitchFamily="34" charset="0"/>
              </a:rPr>
              <a:t>como irá funcionar</a:t>
            </a:r>
          </a:p>
        </p:txBody>
      </p:sp>
      <p:pic>
        <p:nvPicPr>
          <p:cNvPr id="8197" name="Imagem 16">
            <a:extLst>
              <a:ext uri="{FF2B5EF4-FFF2-40B4-BE49-F238E27FC236}">
                <a16:creationId xmlns:a16="http://schemas.microsoft.com/office/drawing/2014/main" id="{91E96745-D97E-4909-AE15-B6FB7EE06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 r="46919" b="7556"/>
          <a:stretch>
            <a:fillRect/>
          </a:stretch>
        </p:blipFill>
        <p:spPr bwMode="auto">
          <a:xfrm>
            <a:off x="107950" y="-53975"/>
            <a:ext cx="5902325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Agrupar 2">
            <a:extLst>
              <a:ext uri="{FF2B5EF4-FFF2-40B4-BE49-F238E27FC236}">
                <a16:creationId xmlns:a16="http://schemas.microsoft.com/office/drawing/2014/main" id="{C8C348F3-D286-4042-9544-300D5E67C744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1052513"/>
            <a:ext cx="1685925" cy="1722437"/>
            <a:chOff x="6054518" y="770021"/>
            <a:chExt cx="5886230" cy="5535785"/>
          </a:xfrm>
        </p:grpSpPr>
        <p:graphicFrame>
          <p:nvGraphicFramePr>
            <p:cNvPr id="8223" name="Gráfico 18">
              <a:extLst>
                <a:ext uri="{FF2B5EF4-FFF2-40B4-BE49-F238E27FC236}">
                  <a16:creationId xmlns:a16="http://schemas.microsoft.com/office/drawing/2014/main" id="{15F47768-D2DE-4408-BBFF-2CB489D550D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877146" y="606795"/>
            <a:ext cx="6240975" cy="5862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Chart" r:id="rId6" imgW="1792379" imgH="1828959" progId="Excel.Chart.8">
                    <p:embed/>
                  </p:oleObj>
                </mc:Choice>
                <mc:Fallback>
                  <p:oleObj name="Chart" r:id="rId6" imgW="1792379" imgH="1828959" progId="Excel.Chart.8">
                    <p:embed/>
                    <p:pic>
                      <p:nvPicPr>
                        <p:cNvPr id="8223" name="Gráfico 18">
                          <a:extLst>
                            <a:ext uri="{FF2B5EF4-FFF2-40B4-BE49-F238E27FC236}">
                              <a16:creationId xmlns:a16="http://schemas.microsoft.com/office/drawing/2014/main" id="{15F47768-D2DE-4408-BBFF-2CB489D550D1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7146" y="606795"/>
                          <a:ext cx="6240975" cy="5862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224" name="Imagem 19">
              <a:extLst>
                <a:ext uri="{FF2B5EF4-FFF2-40B4-BE49-F238E27FC236}">
                  <a16:creationId xmlns:a16="http://schemas.microsoft.com/office/drawing/2014/main" id="{B12D776B-C519-4BC8-A437-CF4949346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57" t="15907" r="3409" b="33099"/>
            <a:stretch>
              <a:fillRect/>
            </a:stretch>
          </p:blipFill>
          <p:spPr bwMode="auto">
            <a:xfrm>
              <a:off x="8053136" y="1090863"/>
              <a:ext cx="3721769" cy="349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F43B72A-C0C2-4C7C-BA97-8B7FB14864BA}"/>
              </a:ext>
            </a:extLst>
          </p:cNvPr>
          <p:cNvGrpSpPr/>
          <p:nvPr/>
        </p:nvGrpSpPr>
        <p:grpSpPr>
          <a:xfrm>
            <a:off x="251520" y="4419253"/>
            <a:ext cx="1651893" cy="2227853"/>
            <a:chOff x="251520" y="4419253"/>
            <a:chExt cx="1651893" cy="2227853"/>
          </a:xfrm>
        </p:grpSpPr>
        <p:sp>
          <p:nvSpPr>
            <p:cNvPr id="23" name="Retângulo de cantos arredondados 27">
              <a:extLst>
                <a:ext uri="{FF2B5EF4-FFF2-40B4-BE49-F238E27FC236}">
                  <a16:creationId xmlns:a16="http://schemas.microsoft.com/office/drawing/2014/main" id="{42243F7B-7D5B-4C5D-AC93-CE4E08178D93}"/>
                </a:ext>
              </a:extLst>
            </p:cNvPr>
            <p:cNvSpPr/>
            <p:nvPr/>
          </p:nvSpPr>
          <p:spPr bwMode="auto">
            <a:xfrm flipH="1">
              <a:off x="251520" y="5085184"/>
              <a:ext cx="1364378" cy="1561922"/>
            </a:xfrm>
            <a:prstGeom prst="roundRect">
              <a:avLst/>
            </a:prstGeom>
            <a:solidFill>
              <a:srgbClr val="4F81B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b="1" dirty="0"/>
                <a:t>6.Análise da Comissão</a:t>
              </a:r>
            </a:p>
          </p:txBody>
        </p:sp>
        <p:sp>
          <p:nvSpPr>
            <p:cNvPr id="24" name="Seta: para a Direita 23">
              <a:extLst>
                <a:ext uri="{FF2B5EF4-FFF2-40B4-BE49-F238E27FC236}">
                  <a16:creationId xmlns:a16="http://schemas.microsoft.com/office/drawing/2014/main" id="{20C5DE6C-ED9B-464F-9FAC-8199C1B9394E}"/>
                </a:ext>
              </a:extLst>
            </p:cNvPr>
            <p:cNvSpPr/>
            <p:nvPr/>
          </p:nvSpPr>
          <p:spPr bwMode="auto">
            <a:xfrm>
              <a:off x="1543050" y="5614988"/>
              <a:ext cx="360363" cy="40481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grpSp>
          <p:nvGrpSpPr>
            <p:cNvPr id="37" name="Group 663">
              <a:extLst>
                <a:ext uri="{FF2B5EF4-FFF2-40B4-BE49-F238E27FC236}">
                  <a16:creationId xmlns:a16="http://schemas.microsoft.com/office/drawing/2014/main" id="{DBD516E4-9504-4359-977F-6A71F2A9919E}"/>
                </a:ext>
              </a:extLst>
            </p:cNvPr>
            <p:cNvGrpSpPr/>
            <p:nvPr/>
          </p:nvGrpSpPr>
          <p:grpSpPr>
            <a:xfrm>
              <a:off x="539552" y="4419253"/>
              <a:ext cx="662988" cy="665931"/>
              <a:chOff x="10928351" y="2025650"/>
              <a:chExt cx="1073150" cy="1077913"/>
            </a:xfrm>
            <a:solidFill>
              <a:srgbClr val="043CAC"/>
            </a:solidFill>
          </p:grpSpPr>
          <p:sp>
            <p:nvSpPr>
              <p:cNvPr id="38" name="Freeform 100">
                <a:extLst>
                  <a:ext uri="{FF2B5EF4-FFF2-40B4-BE49-F238E27FC236}">
                    <a16:creationId xmlns:a16="http://schemas.microsoft.com/office/drawing/2014/main" id="{CB960A55-9941-4CBE-A185-C27E3E35C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0613" y="2322513"/>
                <a:ext cx="428625" cy="187325"/>
              </a:xfrm>
              <a:custGeom>
                <a:avLst/>
                <a:gdLst>
                  <a:gd name="T0" fmla="*/ 14 w 101"/>
                  <a:gd name="T1" fmla="*/ 28 h 44"/>
                  <a:gd name="T2" fmla="*/ 28 w 101"/>
                  <a:gd name="T3" fmla="*/ 14 h 44"/>
                  <a:gd name="T4" fmla="*/ 73 w 101"/>
                  <a:gd name="T5" fmla="*/ 14 h 44"/>
                  <a:gd name="T6" fmla="*/ 87 w 101"/>
                  <a:gd name="T7" fmla="*/ 28 h 44"/>
                  <a:gd name="T8" fmla="*/ 87 w 101"/>
                  <a:gd name="T9" fmla="*/ 44 h 44"/>
                  <a:gd name="T10" fmla="*/ 101 w 101"/>
                  <a:gd name="T11" fmla="*/ 44 h 44"/>
                  <a:gd name="T12" fmla="*/ 101 w 101"/>
                  <a:gd name="T13" fmla="*/ 28 h 44"/>
                  <a:gd name="T14" fmla="*/ 73 w 101"/>
                  <a:gd name="T15" fmla="*/ 0 h 44"/>
                  <a:gd name="T16" fmla="*/ 28 w 101"/>
                  <a:gd name="T17" fmla="*/ 0 h 44"/>
                  <a:gd name="T18" fmla="*/ 0 w 101"/>
                  <a:gd name="T19" fmla="*/ 28 h 44"/>
                  <a:gd name="T20" fmla="*/ 0 w 101"/>
                  <a:gd name="T21" fmla="*/ 44 h 44"/>
                  <a:gd name="T22" fmla="*/ 14 w 101"/>
                  <a:gd name="T23" fmla="*/ 44 h 44"/>
                  <a:gd name="T24" fmla="*/ 14 w 101"/>
                  <a:gd name="T2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44">
                    <a:moveTo>
                      <a:pt x="14" y="28"/>
                    </a:moveTo>
                    <a:cubicBezTo>
                      <a:pt x="14" y="20"/>
                      <a:pt x="20" y="14"/>
                      <a:pt x="28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81" y="14"/>
                      <a:pt x="87" y="20"/>
                      <a:pt x="87" y="28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1" y="28"/>
                      <a:pt x="101" y="28"/>
                      <a:pt x="101" y="28"/>
                    </a:cubicBezTo>
                    <a:cubicBezTo>
                      <a:pt x="101" y="12"/>
                      <a:pt x="89" y="0"/>
                      <a:pt x="7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4" y="44"/>
                      <a:pt x="14" y="44"/>
                      <a:pt x="14" y="44"/>
                    </a:cubicBezTo>
                    <a:lnTo>
                      <a:pt x="1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9" name="Freeform 101">
                <a:extLst>
                  <a:ext uri="{FF2B5EF4-FFF2-40B4-BE49-F238E27FC236}">
                    <a16:creationId xmlns:a16="http://schemas.microsoft.com/office/drawing/2014/main" id="{2E3DB6BD-7999-43A4-A1A1-615532B08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8351" y="2908300"/>
                <a:ext cx="428625" cy="195263"/>
              </a:xfrm>
              <a:custGeom>
                <a:avLst/>
                <a:gdLst>
                  <a:gd name="T0" fmla="*/ 14 w 101"/>
                  <a:gd name="T1" fmla="*/ 28 h 46"/>
                  <a:gd name="T2" fmla="*/ 28 w 101"/>
                  <a:gd name="T3" fmla="*/ 14 h 46"/>
                  <a:gd name="T4" fmla="*/ 73 w 101"/>
                  <a:gd name="T5" fmla="*/ 14 h 46"/>
                  <a:gd name="T6" fmla="*/ 87 w 101"/>
                  <a:gd name="T7" fmla="*/ 28 h 46"/>
                  <a:gd name="T8" fmla="*/ 87 w 101"/>
                  <a:gd name="T9" fmla="*/ 46 h 46"/>
                  <a:gd name="T10" fmla="*/ 101 w 101"/>
                  <a:gd name="T11" fmla="*/ 46 h 46"/>
                  <a:gd name="T12" fmla="*/ 101 w 101"/>
                  <a:gd name="T13" fmla="*/ 28 h 46"/>
                  <a:gd name="T14" fmla="*/ 73 w 101"/>
                  <a:gd name="T15" fmla="*/ 0 h 46"/>
                  <a:gd name="T16" fmla="*/ 28 w 101"/>
                  <a:gd name="T17" fmla="*/ 0 h 46"/>
                  <a:gd name="T18" fmla="*/ 0 w 101"/>
                  <a:gd name="T19" fmla="*/ 28 h 46"/>
                  <a:gd name="T20" fmla="*/ 0 w 101"/>
                  <a:gd name="T21" fmla="*/ 46 h 46"/>
                  <a:gd name="T22" fmla="*/ 14 w 101"/>
                  <a:gd name="T23" fmla="*/ 46 h 46"/>
                  <a:gd name="T24" fmla="*/ 14 w 101"/>
                  <a:gd name="T25" fmla="*/ 2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46">
                    <a:moveTo>
                      <a:pt x="14" y="28"/>
                    </a:moveTo>
                    <a:cubicBezTo>
                      <a:pt x="14" y="21"/>
                      <a:pt x="20" y="14"/>
                      <a:pt x="28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81" y="14"/>
                      <a:pt x="87" y="21"/>
                      <a:pt x="87" y="28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01" y="28"/>
                      <a:pt x="101" y="28"/>
                      <a:pt x="101" y="28"/>
                    </a:cubicBezTo>
                    <a:cubicBezTo>
                      <a:pt x="101" y="13"/>
                      <a:pt x="89" y="0"/>
                      <a:pt x="7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4" y="46"/>
                      <a:pt x="14" y="46"/>
                      <a:pt x="14" y="46"/>
                    </a:cubicBezTo>
                    <a:lnTo>
                      <a:pt x="1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0" name="Freeform 102">
                <a:extLst>
                  <a:ext uri="{FF2B5EF4-FFF2-40B4-BE49-F238E27FC236}">
                    <a16:creationId xmlns:a16="http://schemas.microsoft.com/office/drawing/2014/main" id="{AC05CB4A-8DFC-4E6F-A2BA-2F2A6E43B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8876" y="2497138"/>
                <a:ext cx="296863" cy="284163"/>
              </a:xfrm>
              <a:custGeom>
                <a:avLst/>
                <a:gdLst>
                  <a:gd name="T0" fmla="*/ 69 w 70"/>
                  <a:gd name="T1" fmla="*/ 57 h 67"/>
                  <a:gd name="T2" fmla="*/ 66 w 70"/>
                  <a:gd name="T3" fmla="*/ 53 h 67"/>
                  <a:gd name="T4" fmla="*/ 42 w 70"/>
                  <a:gd name="T5" fmla="*/ 36 h 67"/>
                  <a:gd name="T6" fmla="*/ 42 w 70"/>
                  <a:gd name="T7" fmla="*/ 35 h 67"/>
                  <a:gd name="T8" fmla="*/ 42 w 70"/>
                  <a:gd name="T9" fmla="*/ 7 h 67"/>
                  <a:gd name="T10" fmla="*/ 35 w 70"/>
                  <a:gd name="T11" fmla="*/ 0 h 67"/>
                  <a:gd name="T12" fmla="*/ 28 w 70"/>
                  <a:gd name="T13" fmla="*/ 7 h 67"/>
                  <a:gd name="T14" fmla="*/ 28 w 70"/>
                  <a:gd name="T15" fmla="*/ 35 h 67"/>
                  <a:gd name="T16" fmla="*/ 27 w 70"/>
                  <a:gd name="T17" fmla="*/ 36 h 67"/>
                  <a:gd name="T18" fmla="*/ 3 w 70"/>
                  <a:gd name="T19" fmla="*/ 53 h 67"/>
                  <a:gd name="T20" fmla="*/ 0 w 70"/>
                  <a:gd name="T21" fmla="*/ 57 h 67"/>
                  <a:gd name="T22" fmla="*/ 1 w 70"/>
                  <a:gd name="T23" fmla="*/ 63 h 67"/>
                  <a:gd name="T24" fmla="*/ 11 w 70"/>
                  <a:gd name="T25" fmla="*/ 65 h 67"/>
                  <a:gd name="T26" fmla="*/ 34 w 70"/>
                  <a:gd name="T27" fmla="*/ 48 h 67"/>
                  <a:gd name="T28" fmla="*/ 35 w 70"/>
                  <a:gd name="T29" fmla="*/ 48 h 67"/>
                  <a:gd name="T30" fmla="*/ 59 w 70"/>
                  <a:gd name="T31" fmla="*/ 65 h 67"/>
                  <a:gd name="T32" fmla="*/ 63 w 70"/>
                  <a:gd name="T33" fmla="*/ 66 h 67"/>
                  <a:gd name="T34" fmla="*/ 69 w 70"/>
                  <a:gd name="T35" fmla="*/ 63 h 67"/>
                  <a:gd name="T36" fmla="*/ 69 w 70"/>
                  <a:gd name="T37" fmla="*/ 5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67">
                    <a:moveTo>
                      <a:pt x="69" y="57"/>
                    </a:moveTo>
                    <a:cubicBezTo>
                      <a:pt x="69" y="56"/>
                      <a:pt x="68" y="54"/>
                      <a:pt x="66" y="53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6"/>
                      <a:pt x="42" y="36"/>
                      <a:pt x="42" y="35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3"/>
                      <a:pt x="38" y="0"/>
                      <a:pt x="35" y="0"/>
                    </a:cubicBezTo>
                    <a:cubicBezTo>
                      <a:pt x="31" y="0"/>
                      <a:pt x="28" y="3"/>
                      <a:pt x="28" y="7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6"/>
                      <a:pt x="28" y="36"/>
                      <a:pt x="27" y="36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" y="54"/>
                      <a:pt x="1" y="56"/>
                      <a:pt x="0" y="57"/>
                    </a:cubicBezTo>
                    <a:cubicBezTo>
                      <a:pt x="0" y="59"/>
                      <a:pt x="0" y="61"/>
                      <a:pt x="1" y="63"/>
                    </a:cubicBezTo>
                    <a:cubicBezTo>
                      <a:pt x="3" y="66"/>
                      <a:pt x="7" y="67"/>
                      <a:pt x="11" y="65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60" y="65"/>
                      <a:pt x="61" y="66"/>
                      <a:pt x="63" y="66"/>
                    </a:cubicBezTo>
                    <a:cubicBezTo>
                      <a:pt x="65" y="66"/>
                      <a:pt x="67" y="65"/>
                      <a:pt x="69" y="63"/>
                    </a:cubicBezTo>
                    <a:cubicBezTo>
                      <a:pt x="70" y="61"/>
                      <a:pt x="70" y="59"/>
                      <a:pt x="69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1" name="Freeform 103">
                <a:extLst>
                  <a:ext uri="{FF2B5EF4-FFF2-40B4-BE49-F238E27FC236}">
                    <a16:creationId xmlns:a16="http://schemas.microsoft.com/office/drawing/2014/main" id="{E203BE43-4CDB-4BC8-A643-1BE06260F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2876" y="2908300"/>
                <a:ext cx="428625" cy="195263"/>
              </a:xfrm>
              <a:custGeom>
                <a:avLst/>
                <a:gdLst>
                  <a:gd name="T0" fmla="*/ 14 w 101"/>
                  <a:gd name="T1" fmla="*/ 28 h 46"/>
                  <a:gd name="T2" fmla="*/ 28 w 101"/>
                  <a:gd name="T3" fmla="*/ 14 h 46"/>
                  <a:gd name="T4" fmla="*/ 73 w 101"/>
                  <a:gd name="T5" fmla="*/ 14 h 46"/>
                  <a:gd name="T6" fmla="*/ 87 w 101"/>
                  <a:gd name="T7" fmla="*/ 28 h 46"/>
                  <a:gd name="T8" fmla="*/ 87 w 101"/>
                  <a:gd name="T9" fmla="*/ 46 h 46"/>
                  <a:gd name="T10" fmla="*/ 101 w 101"/>
                  <a:gd name="T11" fmla="*/ 46 h 46"/>
                  <a:gd name="T12" fmla="*/ 101 w 101"/>
                  <a:gd name="T13" fmla="*/ 28 h 46"/>
                  <a:gd name="T14" fmla="*/ 73 w 101"/>
                  <a:gd name="T15" fmla="*/ 0 h 46"/>
                  <a:gd name="T16" fmla="*/ 28 w 101"/>
                  <a:gd name="T17" fmla="*/ 0 h 46"/>
                  <a:gd name="T18" fmla="*/ 0 w 101"/>
                  <a:gd name="T19" fmla="*/ 28 h 46"/>
                  <a:gd name="T20" fmla="*/ 0 w 101"/>
                  <a:gd name="T21" fmla="*/ 46 h 46"/>
                  <a:gd name="T22" fmla="*/ 14 w 101"/>
                  <a:gd name="T23" fmla="*/ 46 h 46"/>
                  <a:gd name="T24" fmla="*/ 14 w 101"/>
                  <a:gd name="T25" fmla="*/ 2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46">
                    <a:moveTo>
                      <a:pt x="14" y="28"/>
                    </a:moveTo>
                    <a:cubicBezTo>
                      <a:pt x="14" y="21"/>
                      <a:pt x="20" y="14"/>
                      <a:pt x="28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81" y="14"/>
                      <a:pt x="87" y="21"/>
                      <a:pt x="87" y="28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01" y="28"/>
                      <a:pt x="101" y="28"/>
                      <a:pt x="101" y="28"/>
                    </a:cubicBezTo>
                    <a:cubicBezTo>
                      <a:pt x="101" y="13"/>
                      <a:pt x="89" y="0"/>
                      <a:pt x="7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4" y="46"/>
                      <a:pt x="14" y="46"/>
                      <a:pt x="14" y="46"/>
                    </a:cubicBezTo>
                    <a:lnTo>
                      <a:pt x="14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2" name="Freeform 104">
                <a:extLst>
                  <a:ext uri="{FF2B5EF4-FFF2-40B4-BE49-F238E27FC236}">
                    <a16:creationId xmlns:a16="http://schemas.microsoft.com/office/drawing/2014/main" id="{1146C914-C5E6-4F6E-8C56-DBAAAECE57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41101" y="2025650"/>
                <a:ext cx="246063" cy="246063"/>
              </a:xfrm>
              <a:custGeom>
                <a:avLst/>
                <a:gdLst>
                  <a:gd name="T0" fmla="*/ 29 w 58"/>
                  <a:gd name="T1" fmla="*/ 0 h 58"/>
                  <a:gd name="T2" fmla="*/ 0 w 58"/>
                  <a:gd name="T3" fmla="*/ 29 h 58"/>
                  <a:gd name="T4" fmla="*/ 29 w 58"/>
                  <a:gd name="T5" fmla="*/ 58 h 58"/>
                  <a:gd name="T6" fmla="*/ 58 w 58"/>
                  <a:gd name="T7" fmla="*/ 29 h 58"/>
                  <a:gd name="T8" fmla="*/ 29 w 58"/>
                  <a:gd name="T9" fmla="*/ 0 h 58"/>
                  <a:gd name="T10" fmla="*/ 29 w 58"/>
                  <a:gd name="T11" fmla="*/ 44 h 58"/>
                  <a:gd name="T12" fmla="*/ 14 w 58"/>
                  <a:gd name="T13" fmla="*/ 29 h 58"/>
                  <a:gd name="T14" fmla="*/ 29 w 58"/>
                  <a:gd name="T15" fmla="*/ 14 h 58"/>
                  <a:gd name="T16" fmla="*/ 44 w 58"/>
                  <a:gd name="T17" fmla="*/ 29 h 58"/>
                  <a:gd name="T18" fmla="*/ 29 w 58"/>
                  <a:gd name="T19" fmla="*/ 4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8" y="45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29" y="44"/>
                    </a:moveTo>
                    <a:cubicBezTo>
                      <a:pt x="21" y="44"/>
                      <a:pt x="14" y="37"/>
                      <a:pt x="14" y="29"/>
                    </a:cubicBezTo>
                    <a:cubicBezTo>
                      <a:pt x="14" y="20"/>
                      <a:pt x="21" y="14"/>
                      <a:pt x="29" y="14"/>
                    </a:cubicBezTo>
                    <a:cubicBezTo>
                      <a:pt x="37" y="14"/>
                      <a:pt x="44" y="20"/>
                      <a:pt x="44" y="29"/>
                    </a:cubicBezTo>
                    <a:cubicBezTo>
                      <a:pt x="44" y="37"/>
                      <a:pt x="37" y="44"/>
                      <a:pt x="29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3" name="Freeform 105">
                <a:extLst>
                  <a:ext uri="{FF2B5EF4-FFF2-40B4-BE49-F238E27FC236}">
                    <a16:creationId xmlns:a16="http://schemas.microsoft.com/office/drawing/2014/main" id="{388B1708-552D-4667-8F69-7C1ACC2AC6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63363" y="2614613"/>
                <a:ext cx="246063" cy="246063"/>
              </a:xfrm>
              <a:custGeom>
                <a:avLst/>
                <a:gdLst>
                  <a:gd name="T0" fmla="*/ 29 w 58"/>
                  <a:gd name="T1" fmla="*/ 0 h 58"/>
                  <a:gd name="T2" fmla="*/ 0 w 58"/>
                  <a:gd name="T3" fmla="*/ 29 h 58"/>
                  <a:gd name="T4" fmla="*/ 29 w 58"/>
                  <a:gd name="T5" fmla="*/ 58 h 58"/>
                  <a:gd name="T6" fmla="*/ 58 w 58"/>
                  <a:gd name="T7" fmla="*/ 29 h 58"/>
                  <a:gd name="T8" fmla="*/ 29 w 58"/>
                  <a:gd name="T9" fmla="*/ 0 h 58"/>
                  <a:gd name="T10" fmla="*/ 29 w 58"/>
                  <a:gd name="T11" fmla="*/ 44 h 58"/>
                  <a:gd name="T12" fmla="*/ 14 w 58"/>
                  <a:gd name="T13" fmla="*/ 29 h 58"/>
                  <a:gd name="T14" fmla="*/ 29 w 58"/>
                  <a:gd name="T15" fmla="*/ 14 h 58"/>
                  <a:gd name="T16" fmla="*/ 44 w 58"/>
                  <a:gd name="T17" fmla="*/ 29 h 58"/>
                  <a:gd name="T18" fmla="*/ 29 w 58"/>
                  <a:gd name="T19" fmla="*/ 4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8" y="45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29" y="44"/>
                    </a:moveTo>
                    <a:cubicBezTo>
                      <a:pt x="21" y="44"/>
                      <a:pt x="14" y="37"/>
                      <a:pt x="14" y="29"/>
                    </a:cubicBezTo>
                    <a:cubicBezTo>
                      <a:pt x="14" y="20"/>
                      <a:pt x="21" y="14"/>
                      <a:pt x="29" y="14"/>
                    </a:cubicBezTo>
                    <a:cubicBezTo>
                      <a:pt x="37" y="14"/>
                      <a:pt x="44" y="20"/>
                      <a:pt x="44" y="29"/>
                    </a:cubicBezTo>
                    <a:cubicBezTo>
                      <a:pt x="44" y="37"/>
                      <a:pt x="37" y="44"/>
                      <a:pt x="29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4" name="Freeform 106">
                <a:extLst>
                  <a:ext uri="{FF2B5EF4-FFF2-40B4-BE49-F238E27FC236}">
                    <a16:creationId xmlns:a16="http://schemas.microsoft.com/office/drawing/2014/main" id="{B22EA1FC-378F-4C31-A785-6B3142E0AE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18838" y="2614613"/>
                <a:ext cx="244475" cy="246063"/>
              </a:xfrm>
              <a:custGeom>
                <a:avLst/>
                <a:gdLst>
                  <a:gd name="T0" fmla="*/ 29 w 58"/>
                  <a:gd name="T1" fmla="*/ 58 h 58"/>
                  <a:gd name="T2" fmla="*/ 58 w 58"/>
                  <a:gd name="T3" fmla="*/ 29 h 58"/>
                  <a:gd name="T4" fmla="*/ 29 w 58"/>
                  <a:gd name="T5" fmla="*/ 0 h 58"/>
                  <a:gd name="T6" fmla="*/ 0 w 58"/>
                  <a:gd name="T7" fmla="*/ 29 h 58"/>
                  <a:gd name="T8" fmla="*/ 29 w 58"/>
                  <a:gd name="T9" fmla="*/ 58 h 58"/>
                  <a:gd name="T10" fmla="*/ 29 w 58"/>
                  <a:gd name="T11" fmla="*/ 14 h 58"/>
                  <a:gd name="T12" fmla="*/ 44 w 58"/>
                  <a:gd name="T13" fmla="*/ 29 h 58"/>
                  <a:gd name="T14" fmla="*/ 29 w 58"/>
                  <a:gd name="T15" fmla="*/ 44 h 58"/>
                  <a:gd name="T16" fmla="*/ 14 w 58"/>
                  <a:gd name="T17" fmla="*/ 29 h 58"/>
                  <a:gd name="T18" fmla="*/ 29 w 58"/>
                  <a:gd name="T1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45" y="58"/>
                      <a:pt x="58" y="45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lose/>
                    <a:moveTo>
                      <a:pt x="29" y="14"/>
                    </a:moveTo>
                    <a:cubicBezTo>
                      <a:pt x="37" y="14"/>
                      <a:pt x="44" y="20"/>
                      <a:pt x="44" y="29"/>
                    </a:cubicBezTo>
                    <a:cubicBezTo>
                      <a:pt x="44" y="37"/>
                      <a:pt x="37" y="44"/>
                      <a:pt x="29" y="44"/>
                    </a:cubicBezTo>
                    <a:cubicBezTo>
                      <a:pt x="21" y="44"/>
                      <a:pt x="14" y="37"/>
                      <a:pt x="14" y="29"/>
                    </a:cubicBezTo>
                    <a:cubicBezTo>
                      <a:pt x="14" y="20"/>
                      <a:pt x="21" y="14"/>
                      <a:pt x="2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6A61C5E-D43F-4F78-997F-368EB3B85FCE}"/>
              </a:ext>
            </a:extLst>
          </p:cNvPr>
          <p:cNvGrpSpPr/>
          <p:nvPr/>
        </p:nvGrpSpPr>
        <p:grpSpPr>
          <a:xfrm>
            <a:off x="1979712" y="4520390"/>
            <a:ext cx="1657251" cy="2150285"/>
            <a:chOff x="1979712" y="4520390"/>
            <a:chExt cx="1657251" cy="2150285"/>
          </a:xfrm>
        </p:grpSpPr>
        <p:sp>
          <p:nvSpPr>
            <p:cNvPr id="22" name="Retângulo de cantos arredondados 27">
              <a:extLst>
                <a:ext uri="{FF2B5EF4-FFF2-40B4-BE49-F238E27FC236}">
                  <a16:creationId xmlns:a16="http://schemas.microsoft.com/office/drawing/2014/main" id="{BE50D3A2-D4DE-43E1-8A9B-34B8C27E890A}"/>
                </a:ext>
              </a:extLst>
            </p:cNvPr>
            <p:cNvSpPr/>
            <p:nvPr/>
          </p:nvSpPr>
          <p:spPr bwMode="auto">
            <a:xfrm flipH="1">
              <a:off x="1979712" y="5108753"/>
              <a:ext cx="1364377" cy="1561922"/>
            </a:xfrm>
            <a:prstGeom prst="roundRect">
              <a:avLst/>
            </a:prstGeom>
            <a:solidFill>
              <a:srgbClr val="4F81B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b="1" dirty="0"/>
                <a:t>7.Elaboração de edital</a:t>
              </a:r>
            </a:p>
          </p:txBody>
        </p:sp>
        <p:sp>
          <p:nvSpPr>
            <p:cNvPr id="2" name="Seta: para a Direita 1">
              <a:extLst>
                <a:ext uri="{FF2B5EF4-FFF2-40B4-BE49-F238E27FC236}">
                  <a16:creationId xmlns:a16="http://schemas.microsoft.com/office/drawing/2014/main" id="{0CDBE8E9-47A2-43FF-8F22-0597E9D9EF66}"/>
                </a:ext>
              </a:extLst>
            </p:cNvPr>
            <p:cNvSpPr/>
            <p:nvPr/>
          </p:nvSpPr>
          <p:spPr bwMode="auto">
            <a:xfrm>
              <a:off x="3276600" y="5638800"/>
              <a:ext cx="360363" cy="40481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grpSp>
          <p:nvGrpSpPr>
            <p:cNvPr id="45" name="Group 828">
              <a:extLst>
                <a:ext uri="{FF2B5EF4-FFF2-40B4-BE49-F238E27FC236}">
                  <a16:creationId xmlns:a16="http://schemas.microsoft.com/office/drawing/2014/main" id="{6EF7DF6E-D4CD-41FB-A23F-EB682939ECDD}"/>
                </a:ext>
              </a:extLst>
            </p:cNvPr>
            <p:cNvGrpSpPr/>
            <p:nvPr/>
          </p:nvGrpSpPr>
          <p:grpSpPr>
            <a:xfrm>
              <a:off x="2123303" y="4520390"/>
              <a:ext cx="792513" cy="636802"/>
              <a:chOff x="4433888" y="5776913"/>
              <a:chExt cx="1171575" cy="941387"/>
            </a:xfrm>
            <a:solidFill>
              <a:srgbClr val="00B0F0"/>
            </a:solidFill>
          </p:grpSpPr>
          <p:sp>
            <p:nvSpPr>
              <p:cNvPr id="46" name="Oval 47">
                <a:extLst>
                  <a:ext uri="{FF2B5EF4-FFF2-40B4-BE49-F238E27FC236}">
                    <a16:creationId xmlns:a16="http://schemas.microsoft.com/office/drawing/2014/main" id="{181069FC-9C17-4F3F-97FC-A7EF7EBC2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550" y="6134100"/>
                <a:ext cx="73025" cy="682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7" name="Freeform 48">
                <a:extLst>
                  <a:ext uri="{FF2B5EF4-FFF2-40B4-BE49-F238E27FC236}">
                    <a16:creationId xmlns:a16="http://schemas.microsoft.com/office/drawing/2014/main" id="{1ABC65CA-E765-41F0-82EC-043A670E63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33888" y="5776913"/>
                <a:ext cx="1044575" cy="781050"/>
              </a:xfrm>
              <a:custGeom>
                <a:avLst/>
                <a:gdLst>
                  <a:gd name="T0" fmla="*/ 62 w 246"/>
                  <a:gd name="T1" fmla="*/ 170 h 184"/>
                  <a:gd name="T2" fmla="*/ 62 w 246"/>
                  <a:gd name="T3" fmla="*/ 14 h 184"/>
                  <a:gd name="T4" fmla="*/ 226 w 246"/>
                  <a:gd name="T5" fmla="*/ 14 h 184"/>
                  <a:gd name="T6" fmla="*/ 232 w 246"/>
                  <a:gd name="T7" fmla="*/ 20 h 184"/>
                  <a:gd name="T8" fmla="*/ 232 w 246"/>
                  <a:gd name="T9" fmla="*/ 114 h 184"/>
                  <a:gd name="T10" fmla="*/ 246 w 246"/>
                  <a:gd name="T11" fmla="*/ 116 h 184"/>
                  <a:gd name="T12" fmla="*/ 246 w 246"/>
                  <a:gd name="T13" fmla="*/ 20 h 184"/>
                  <a:gd name="T14" fmla="*/ 226 w 246"/>
                  <a:gd name="T15" fmla="*/ 0 h 184"/>
                  <a:gd name="T16" fmla="*/ 20 w 246"/>
                  <a:gd name="T17" fmla="*/ 0 h 184"/>
                  <a:gd name="T18" fmla="*/ 0 w 246"/>
                  <a:gd name="T19" fmla="*/ 20 h 184"/>
                  <a:gd name="T20" fmla="*/ 0 w 246"/>
                  <a:gd name="T21" fmla="*/ 164 h 184"/>
                  <a:gd name="T22" fmla="*/ 20 w 246"/>
                  <a:gd name="T23" fmla="*/ 184 h 184"/>
                  <a:gd name="T24" fmla="*/ 135 w 246"/>
                  <a:gd name="T25" fmla="*/ 184 h 184"/>
                  <a:gd name="T26" fmla="*/ 124 w 246"/>
                  <a:gd name="T27" fmla="*/ 170 h 184"/>
                  <a:gd name="T28" fmla="*/ 62 w 246"/>
                  <a:gd name="T29" fmla="*/ 170 h 184"/>
                  <a:gd name="T30" fmla="*/ 14 w 246"/>
                  <a:gd name="T31" fmla="*/ 164 h 184"/>
                  <a:gd name="T32" fmla="*/ 14 w 246"/>
                  <a:gd name="T33" fmla="*/ 20 h 184"/>
                  <a:gd name="T34" fmla="*/ 20 w 246"/>
                  <a:gd name="T35" fmla="*/ 14 h 184"/>
                  <a:gd name="T36" fmla="*/ 48 w 246"/>
                  <a:gd name="T37" fmla="*/ 14 h 184"/>
                  <a:gd name="T38" fmla="*/ 48 w 246"/>
                  <a:gd name="T39" fmla="*/ 170 h 184"/>
                  <a:gd name="T40" fmla="*/ 20 w 246"/>
                  <a:gd name="T41" fmla="*/ 170 h 184"/>
                  <a:gd name="T42" fmla="*/ 14 w 246"/>
                  <a:gd name="T43" fmla="*/ 16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6" h="184">
                    <a:moveTo>
                      <a:pt x="62" y="170"/>
                    </a:moveTo>
                    <a:cubicBezTo>
                      <a:pt x="62" y="14"/>
                      <a:pt x="62" y="14"/>
                      <a:pt x="62" y="14"/>
                    </a:cubicBezTo>
                    <a:cubicBezTo>
                      <a:pt x="226" y="14"/>
                      <a:pt x="226" y="14"/>
                      <a:pt x="226" y="14"/>
                    </a:cubicBezTo>
                    <a:cubicBezTo>
                      <a:pt x="229" y="14"/>
                      <a:pt x="232" y="17"/>
                      <a:pt x="232" y="20"/>
                    </a:cubicBezTo>
                    <a:cubicBezTo>
                      <a:pt x="232" y="114"/>
                      <a:pt x="232" y="114"/>
                      <a:pt x="232" y="114"/>
                    </a:cubicBezTo>
                    <a:cubicBezTo>
                      <a:pt x="246" y="116"/>
                      <a:pt x="246" y="116"/>
                      <a:pt x="246" y="116"/>
                    </a:cubicBezTo>
                    <a:cubicBezTo>
                      <a:pt x="246" y="20"/>
                      <a:pt x="246" y="20"/>
                      <a:pt x="246" y="20"/>
                    </a:cubicBezTo>
                    <a:cubicBezTo>
                      <a:pt x="246" y="9"/>
                      <a:pt x="237" y="0"/>
                      <a:pt x="22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75"/>
                      <a:pt x="9" y="184"/>
                      <a:pt x="20" y="184"/>
                    </a:cubicBezTo>
                    <a:cubicBezTo>
                      <a:pt x="135" y="184"/>
                      <a:pt x="135" y="184"/>
                      <a:pt x="135" y="184"/>
                    </a:cubicBezTo>
                    <a:cubicBezTo>
                      <a:pt x="124" y="170"/>
                      <a:pt x="124" y="170"/>
                      <a:pt x="124" y="170"/>
                    </a:cubicBezTo>
                    <a:lnTo>
                      <a:pt x="62" y="170"/>
                    </a:lnTo>
                    <a:close/>
                    <a:moveTo>
                      <a:pt x="14" y="164"/>
                    </a:move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7"/>
                      <a:pt x="17" y="14"/>
                      <a:pt x="20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70"/>
                      <a:pt x="48" y="170"/>
                      <a:pt x="48" y="170"/>
                    </a:cubicBezTo>
                    <a:cubicBezTo>
                      <a:pt x="20" y="170"/>
                      <a:pt x="20" y="170"/>
                      <a:pt x="20" y="170"/>
                    </a:cubicBezTo>
                    <a:cubicBezTo>
                      <a:pt x="17" y="170"/>
                      <a:pt x="14" y="167"/>
                      <a:pt x="14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8" name="Freeform 49">
                <a:extLst>
                  <a:ext uri="{FF2B5EF4-FFF2-40B4-BE49-F238E27FC236}">
                    <a16:creationId xmlns:a16="http://schemas.microsoft.com/office/drawing/2014/main" id="{1832CC2A-C7F4-47FB-911D-A21FAFABE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6338" y="6048375"/>
                <a:ext cx="619125" cy="669925"/>
              </a:xfrm>
              <a:custGeom>
                <a:avLst/>
                <a:gdLst>
                  <a:gd name="T0" fmla="*/ 125 w 146"/>
                  <a:gd name="T1" fmla="*/ 65 h 158"/>
                  <a:gd name="T2" fmla="*/ 85 w 146"/>
                  <a:gd name="T3" fmla="*/ 58 h 158"/>
                  <a:gd name="T4" fmla="*/ 85 w 146"/>
                  <a:gd name="T5" fmla="*/ 19 h 158"/>
                  <a:gd name="T6" fmla="*/ 66 w 146"/>
                  <a:gd name="T7" fmla="*/ 0 h 158"/>
                  <a:gd name="T8" fmla="*/ 65 w 146"/>
                  <a:gd name="T9" fmla="*/ 0 h 158"/>
                  <a:gd name="T10" fmla="*/ 46 w 146"/>
                  <a:gd name="T11" fmla="*/ 19 h 158"/>
                  <a:gd name="T12" fmla="*/ 46 w 146"/>
                  <a:gd name="T13" fmla="*/ 90 h 158"/>
                  <a:gd name="T14" fmla="*/ 36 w 146"/>
                  <a:gd name="T15" fmla="*/ 80 h 158"/>
                  <a:gd name="T16" fmla="*/ 23 w 146"/>
                  <a:gd name="T17" fmla="*/ 74 h 158"/>
                  <a:gd name="T18" fmla="*/ 9 w 146"/>
                  <a:gd name="T19" fmla="*/ 79 h 158"/>
                  <a:gd name="T20" fmla="*/ 8 w 146"/>
                  <a:gd name="T21" fmla="*/ 81 h 158"/>
                  <a:gd name="T22" fmla="*/ 8 w 146"/>
                  <a:gd name="T23" fmla="*/ 108 h 158"/>
                  <a:gd name="T24" fmla="*/ 56 w 146"/>
                  <a:gd name="T25" fmla="*/ 156 h 158"/>
                  <a:gd name="T26" fmla="*/ 61 w 146"/>
                  <a:gd name="T27" fmla="*/ 158 h 158"/>
                  <a:gd name="T28" fmla="*/ 66 w 146"/>
                  <a:gd name="T29" fmla="*/ 156 h 158"/>
                  <a:gd name="T30" fmla="*/ 66 w 146"/>
                  <a:gd name="T31" fmla="*/ 146 h 158"/>
                  <a:gd name="T32" fmla="*/ 18 w 146"/>
                  <a:gd name="T33" fmla="*/ 98 h 158"/>
                  <a:gd name="T34" fmla="*/ 18 w 146"/>
                  <a:gd name="T35" fmla="*/ 91 h 158"/>
                  <a:gd name="T36" fmla="*/ 19 w 146"/>
                  <a:gd name="T37" fmla="*/ 89 h 158"/>
                  <a:gd name="T38" fmla="*/ 23 w 146"/>
                  <a:gd name="T39" fmla="*/ 88 h 158"/>
                  <a:gd name="T40" fmla="*/ 26 w 146"/>
                  <a:gd name="T41" fmla="*/ 89 h 158"/>
                  <a:gd name="T42" fmla="*/ 43 w 146"/>
                  <a:gd name="T43" fmla="*/ 106 h 158"/>
                  <a:gd name="T44" fmla="*/ 46 w 146"/>
                  <a:gd name="T45" fmla="*/ 108 h 158"/>
                  <a:gd name="T46" fmla="*/ 52 w 146"/>
                  <a:gd name="T47" fmla="*/ 108 h 158"/>
                  <a:gd name="T48" fmla="*/ 59 w 146"/>
                  <a:gd name="T49" fmla="*/ 102 h 158"/>
                  <a:gd name="T50" fmla="*/ 60 w 146"/>
                  <a:gd name="T51" fmla="*/ 96 h 158"/>
                  <a:gd name="T52" fmla="*/ 60 w 146"/>
                  <a:gd name="T53" fmla="*/ 94 h 158"/>
                  <a:gd name="T54" fmla="*/ 60 w 146"/>
                  <a:gd name="T55" fmla="*/ 94 h 158"/>
                  <a:gd name="T56" fmla="*/ 60 w 146"/>
                  <a:gd name="T57" fmla="*/ 94 h 158"/>
                  <a:gd name="T58" fmla="*/ 60 w 146"/>
                  <a:gd name="T59" fmla="*/ 19 h 158"/>
                  <a:gd name="T60" fmla="*/ 65 w 146"/>
                  <a:gd name="T61" fmla="*/ 14 h 158"/>
                  <a:gd name="T62" fmla="*/ 66 w 146"/>
                  <a:gd name="T63" fmla="*/ 14 h 158"/>
                  <a:gd name="T64" fmla="*/ 71 w 146"/>
                  <a:gd name="T65" fmla="*/ 19 h 158"/>
                  <a:gd name="T66" fmla="*/ 71 w 146"/>
                  <a:gd name="T67" fmla="*/ 70 h 158"/>
                  <a:gd name="T68" fmla="*/ 123 w 146"/>
                  <a:gd name="T69" fmla="*/ 78 h 158"/>
                  <a:gd name="T70" fmla="*/ 132 w 146"/>
                  <a:gd name="T71" fmla="*/ 94 h 158"/>
                  <a:gd name="T72" fmla="*/ 128 w 146"/>
                  <a:gd name="T73" fmla="*/ 149 h 158"/>
                  <a:gd name="T74" fmla="*/ 134 w 146"/>
                  <a:gd name="T75" fmla="*/ 156 h 158"/>
                  <a:gd name="T76" fmla="*/ 135 w 146"/>
                  <a:gd name="T77" fmla="*/ 156 h 158"/>
                  <a:gd name="T78" fmla="*/ 142 w 146"/>
                  <a:gd name="T79" fmla="*/ 150 h 158"/>
                  <a:gd name="T80" fmla="*/ 146 w 146"/>
                  <a:gd name="T81" fmla="*/ 95 h 158"/>
                  <a:gd name="T82" fmla="*/ 146 w 146"/>
                  <a:gd name="T83" fmla="*/ 94 h 158"/>
                  <a:gd name="T84" fmla="*/ 125 w 146"/>
                  <a:gd name="T85" fmla="*/ 6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6" h="158">
                    <a:moveTo>
                      <a:pt x="125" y="65"/>
                    </a:moveTo>
                    <a:cubicBezTo>
                      <a:pt x="85" y="58"/>
                      <a:pt x="85" y="58"/>
                      <a:pt x="85" y="58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8"/>
                      <a:pt x="77" y="0"/>
                      <a:pt x="66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5" y="0"/>
                      <a:pt x="46" y="8"/>
                      <a:pt x="46" y="19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3" y="76"/>
                      <a:pt x="28" y="74"/>
                      <a:pt x="23" y="74"/>
                    </a:cubicBezTo>
                    <a:cubicBezTo>
                      <a:pt x="18" y="74"/>
                      <a:pt x="13" y="76"/>
                      <a:pt x="9" y="79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0" y="88"/>
                      <a:pt x="0" y="100"/>
                      <a:pt x="8" y="108"/>
                    </a:cubicBezTo>
                    <a:cubicBezTo>
                      <a:pt x="56" y="156"/>
                      <a:pt x="56" y="156"/>
                      <a:pt x="56" y="156"/>
                    </a:cubicBezTo>
                    <a:cubicBezTo>
                      <a:pt x="57" y="157"/>
                      <a:pt x="59" y="158"/>
                      <a:pt x="61" y="158"/>
                    </a:cubicBezTo>
                    <a:cubicBezTo>
                      <a:pt x="63" y="158"/>
                      <a:pt x="65" y="157"/>
                      <a:pt x="66" y="156"/>
                    </a:cubicBezTo>
                    <a:cubicBezTo>
                      <a:pt x="69" y="153"/>
                      <a:pt x="69" y="149"/>
                      <a:pt x="66" y="146"/>
                    </a:cubicBezTo>
                    <a:cubicBezTo>
                      <a:pt x="18" y="98"/>
                      <a:pt x="18" y="98"/>
                      <a:pt x="18" y="98"/>
                    </a:cubicBezTo>
                    <a:cubicBezTo>
                      <a:pt x="16" y="96"/>
                      <a:pt x="16" y="93"/>
                      <a:pt x="18" y="91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20" y="88"/>
                      <a:pt x="21" y="88"/>
                      <a:pt x="23" y="88"/>
                    </a:cubicBezTo>
                    <a:cubicBezTo>
                      <a:pt x="24" y="88"/>
                      <a:pt x="25" y="88"/>
                      <a:pt x="26" y="89"/>
                    </a:cubicBezTo>
                    <a:cubicBezTo>
                      <a:pt x="43" y="106"/>
                      <a:pt x="43" y="106"/>
                      <a:pt x="43" y="106"/>
                    </a:cubicBezTo>
                    <a:cubicBezTo>
                      <a:pt x="44" y="107"/>
                      <a:pt x="45" y="108"/>
                      <a:pt x="46" y="108"/>
                    </a:cubicBezTo>
                    <a:cubicBezTo>
                      <a:pt x="49" y="109"/>
                      <a:pt x="52" y="108"/>
                      <a:pt x="52" y="108"/>
                    </a:cubicBezTo>
                    <a:cubicBezTo>
                      <a:pt x="56" y="108"/>
                      <a:pt x="57" y="105"/>
                      <a:pt x="59" y="102"/>
                    </a:cubicBezTo>
                    <a:cubicBezTo>
                      <a:pt x="59" y="100"/>
                      <a:pt x="60" y="98"/>
                      <a:pt x="60" y="96"/>
                    </a:cubicBezTo>
                    <a:cubicBezTo>
                      <a:pt x="60" y="95"/>
                      <a:pt x="60" y="94"/>
                      <a:pt x="60" y="94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6"/>
                      <a:pt x="62" y="14"/>
                      <a:pt x="65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9" y="14"/>
                      <a:pt x="71" y="16"/>
                      <a:pt x="71" y="19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123" y="78"/>
                      <a:pt x="123" y="78"/>
                      <a:pt x="123" y="78"/>
                    </a:cubicBezTo>
                    <a:cubicBezTo>
                      <a:pt x="123" y="78"/>
                      <a:pt x="132" y="80"/>
                      <a:pt x="132" y="94"/>
                    </a:cubicBezTo>
                    <a:cubicBezTo>
                      <a:pt x="128" y="149"/>
                      <a:pt x="128" y="149"/>
                      <a:pt x="128" y="149"/>
                    </a:cubicBezTo>
                    <a:cubicBezTo>
                      <a:pt x="127" y="152"/>
                      <a:pt x="130" y="156"/>
                      <a:pt x="134" y="156"/>
                    </a:cubicBezTo>
                    <a:cubicBezTo>
                      <a:pt x="134" y="156"/>
                      <a:pt x="134" y="156"/>
                      <a:pt x="135" y="156"/>
                    </a:cubicBezTo>
                    <a:cubicBezTo>
                      <a:pt x="138" y="156"/>
                      <a:pt x="141" y="153"/>
                      <a:pt x="142" y="150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6" y="94"/>
                      <a:pt x="146" y="94"/>
                      <a:pt x="146" y="94"/>
                    </a:cubicBezTo>
                    <a:cubicBezTo>
                      <a:pt x="146" y="74"/>
                      <a:pt x="133" y="66"/>
                      <a:pt x="125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9" name="Freeform 50">
                <a:extLst>
                  <a:ext uri="{FF2B5EF4-FFF2-40B4-BE49-F238E27FC236}">
                    <a16:creationId xmlns:a16="http://schemas.microsoft.com/office/drawing/2014/main" id="{EED4D4E5-7983-4C4C-9961-F0C4C05C8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613" y="5913438"/>
                <a:ext cx="560388" cy="50800"/>
              </a:xfrm>
              <a:custGeom>
                <a:avLst/>
                <a:gdLst>
                  <a:gd name="T0" fmla="*/ 132 w 132"/>
                  <a:gd name="T1" fmla="*/ 6 h 12"/>
                  <a:gd name="T2" fmla="*/ 126 w 132"/>
                  <a:gd name="T3" fmla="*/ 0 h 12"/>
                  <a:gd name="T4" fmla="*/ 6 w 132"/>
                  <a:gd name="T5" fmla="*/ 0 h 12"/>
                  <a:gd name="T6" fmla="*/ 0 w 132"/>
                  <a:gd name="T7" fmla="*/ 6 h 12"/>
                  <a:gd name="T8" fmla="*/ 6 w 132"/>
                  <a:gd name="T9" fmla="*/ 12 h 12"/>
                  <a:gd name="T10" fmla="*/ 126 w 132"/>
                  <a:gd name="T11" fmla="*/ 12 h 12"/>
                  <a:gd name="T12" fmla="*/ 132 w 13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12">
                    <a:moveTo>
                      <a:pt x="132" y="6"/>
                    </a:moveTo>
                    <a:cubicBezTo>
                      <a:pt x="132" y="3"/>
                      <a:pt x="129" y="0"/>
                      <a:pt x="12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9" y="12"/>
                      <a:pt x="132" y="9"/>
                      <a:pt x="1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0" name="Freeform 51">
                <a:extLst>
                  <a:ext uri="{FF2B5EF4-FFF2-40B4-BE49-F238E27FC236}">
                    <a16:creationId xmlns:a16="http://schemas.microsoft.com/office/drawing/2014/main" id="{6F4CC726-7716-4B33-AC23-C080E9DD7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613" y="6027738"/>
                <a:ext cx="403225" cy="50800"/>
              </a:xfrm>
              <a:custGeom>
                <a:avLst/>
                <a:gdLst>
                  <a:gd name="T0" fmla="*/ 95 w 95"/>
                  <a:gd name="T1" fmla="*/ 0 h 12"/>
                  <a:gd name="T2" fmla="*/ 94 w 95"/>
                  <a:gd name="T3" fmla="*/ 0 h 12"/>
                  <a:gd name="T4" fmla="*/ 6 w 95"/>
                  <a:gd name="T5" fmla="*/ 0 h 12"/>
                  <a:gd name="T6" fmla="*/ 0 w 95"/>
                  <a:gd name="T7" fmla="*/ 6 h 12"/>
                  <a:gd name="T8" fmla="*/ 6 w 95"/>
                  <a:gd name="T9" fmla="*/ 12 h 12"/>
                  <a:gd name="T10" fmla="*/ 86 w 95"/>
                  <a:gd name="T11" fmla="*/ 12 h 12"/>
                  <a:gd name="T12" fmla="*/ 95 w 9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12">
                    <a:moveTo>
                      <a:pt x="95" y="0"/>
                    </a:moveTo>
                    <a:cubicBezTo>
                      <a:pt x="95" y="0"/>
                      <a:pt x="95" y="0"/>
                      <a:pt x="9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86" y="12"/>
                      <a:pt x="86" y="12"/>
                      <a:pt x="86" y="12"/>
                    </a:cubicBezTo>
                    <a:cubicBezTo>
                      <a:pt x="88" y="7"/>
                      <a:pt x="92" y="3"/>
                      <a:pt x="9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1" name="Freeform 52">
                <a:extLst>
                  <a:ext uri="{FF2B5EF4-FFF2-40B4-BE49-F238E27FC236}">
                    <a16:creationId xmlns:a16="http://schemas.microsoft.com/office/drawing/2014/main" id="{9915B32E-8C39-4901-B038-632BBEBEA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613" y="6370638"/>
                <a:ext cx="200025" cy="50800"/>
              </a:xfrm>
              <a:custGeom>
                <a:avLst/>
                <a:gdLst>
                  <a:gd name="T0" fmla="*/ 0 w 47"/>
                  <a:gd name="T1" fmla="*/ 6 h 12"/>
                  <a:gd name="T2" fmla="*/ 6 w 47"/>
                  <a:gd name="T3" fmla="*/ 12 h 12"/>
                  <a:gd name="T4" fmla="*/ 41 w 47"/>
                  <a:gd name="T5" fmla="*/ 12 h 12"/>
                  <a:gd name="T6" fmla="*/ 47 w 47"/>
                  <a:gd name="T7" fmla="*/ 0 h 12"/>
                  <a:gd name="T8" fmla="*/ 6 w 47"/>
                  <a:gd name="T9" fmla="*/ 0 h 12"/>
                  <a:gd name="T10" fmla="*/ 0 w 47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2">
                    <a:moveTo>
                      <a:pt x="0" y="6"/>
                    </a:moveTo>
                    <a:cubicBezTo>
                      <a:pt x="0" y="10"/>
                      <a:pt x="2" y="12"/>
                      <a:pt x="6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2" y="8"/>
                      <a:pt x="44" y="4"/>
                      <a:pt x="4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2" name="Freeform 53">
                <a:extLst>
                  <a:ext uri="{FF2B5EF4-FFF2-40B4-BE49-F238E27FC236}">
                    <a16:creationId xmlns:a16="http://schemas.microsoft.com/office/drawing/2014/main" id="{777509C0-C9F2-4F24-AC07-1BD58F5EB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613" y="6142038"/>
                <a:ext cx="352425" cy="50800"/>
              </a:xfrm>
              <a:custGeom>
                <a:avLst/>
                <a:gdLst>
                  <a:gd name="T0" fmla="*/ 83 w 83"/>
                  <a:gd name="T1" fmla="*/ 0 h 12"/>
                  <a:gd name="T2" fmla="*/ 6 w 83"/>
                  <a:gd name="T3" fmla="*/ 0 h 12"/>
                  <a:gd name="T4" fmla="*/ 0 w 83"/>
                  <a:gd name="T5" fmla="*/ 6 h 12"/>
                  <a:gd name="T6" fmla="*/ 6 w 83"/>
                  <a:gd name="T7" fmla="*/ 12 h 12"/>
                  <a:gd name="T8" fmla="*/ 83 w 83"/>
                  <a:gd name="T9" fmla="*/ 12 h 12"/>
                  <a:gd name="T10" fmla="*/ 83 w 8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2">
                    <a:moveTo>
                      <a:pt x="8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83" y="12"/>
                      <a:pt x="83" y="12"/>
                      <a:pt x="83" y="12"/>
                    </a:cubicBezTo>
                    <a:lnTo>
                      <a:pt x="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3" name="Freeform 54">
                <a:extLst>
                  <a:ext uri="{FF2B5EF4-FFF2-40B4-BE49-F238E27FC236}">
                    <a16:creationId xmlns:a16="http://schemas.microsoft.com/office/drawing/2014/main" id="{0A7C275E-EA40-4496-8E75-86350D5BA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613" y="6256338"/>
                <a:ext cx="352425" cy="50800"/>
              </a:xfrm>
              <a:custGeom>
                <a:avLst/>
                <a:gdLst>
                  <a:gd name="T0" fmla="*/ 83 w 83"/>
                  <a:gd name="T1" fmla="*/ 0 h 12"/>
                  <a:gd name="T2" fmla="*/ 6 w 83"/>
                  <a:gd name="T3" fmla="*/ 0 h 12"/>
                  <a:gd name="T4" fmla="*/ 0 w 83"/>
                  <a:gd name="T5" fmla="*/ 6 h 12"/>
                  <a:gd name="T6" fmla="*/ 6 w 83"/>
                  <a:gd name="T7" fmla="*/ 12 h 12"/>
                  <a:gd name="T8" fmla="*/ 83 w 83"/>
                  <a:gd name="T9" fmla="*/ 12 h 12"/>
                  <a:gd name="T10" fmla="*/ 83 w 8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2">
                    <a:moveTo>
                      <a:pt x="8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2" y="12"/>
                      <a:pt x="6" y="12"/>
                    </a:cubicBezTo>
                    <a:cubicBezTo>
                      <a:pt x="83" y="12"/>
                      <a:pt x="83" y="12"/>
                      <a:pt x="83" y="12"/>
                    </a:cubicBezTo>
                    <a:lnTo>
                      <a:pt x="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3A7CDF6-A7F9-42FD-B1C1-DA0BC09202B5}"/>
              </a:ext>
            </a:extLst>
          </p:cNvPr>
          <p:cNvGrpSpPr/>
          <p:nvPr/>
        </p:nvGrpSpPr>
        <p:grpSpPr>
          <a:xfrm>
            <a:off x="3855690" y="4454322"/>
            <a:ext cx="1652935" cy="2216354"/>
            <a:chOff x="3855690" y="4454322"/>
            <a:chExt cx="1652935" cy="2216354"/>
          </a:xfrm>
        </p:grpSpPr>
        <p:sp>
          <p:nvSpPr>
            <p:cNvPr id="14" name="Retângulo de cantos arredondados 27">
              <a:extLst>
                <a:ext uri="{FF2B5EF4-FFF2-40B4-BE49-F238E27FC236}">
                  <a16:creationId xmlns:a16="http://schemas.microsoft.com/office/drawing/2014/main" id="{28A4C976-F892-425E-B272-401172D58C40}"/>
                </a:ext>
              </a:extLst>
            </p:cNvPr>
            <p:cNvSpPr/>
            <p:nvPr/>
          </p:nvSpPr>
          <p:spPr bwMode="auto">
            <a:xfrm flipH="1">
              <a:off x="3855690" y="5108754"/>
              <a:ext cx="1364377" cy="1561922"/>
            </a:xfrm>
            <a:prstGeom prst="roundRect">
              <a:avLst/>
            </a:prstGeom>
            <a:solidFill>
              <a:srgbClr val="4F81B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b="1" dirty="0"/>
                <a:t>8.Realização de análise jurídica</a:t>
              </a:r>
            </a:p>
          </p:txBody>
        </p:sp>
        <p:sp>
          <p:nvSpPr>
            <p:cNvPr id="27" name="Seta: para a Direita 26">
              <a:extLst>
                <a:ext uri="{FF2B5EF4-FFF2-40B4-BE49-F238E27FC236}">
                  <a16:creationId xmlns:a16="http://schemas.microsoft.com/office/drawing/2014/main" id="{E80B10D0-54F1-47F5-8B51-5AF2D476CA9A}"/>
                </a:ext>
              </a:extLst>
            </p:cNvPr>
            <p:cNvSpPr/>
            <p:nvPr/>
          </p:nvSpPr>
          <p:spPr bwMode="auto">
            <a:xfrm>
              <a:off x="5148263" y="5638800"/>
              <a:ext cx="360362" cy="40481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54" name="Group 809">
              <a:extLst>
                <a:ext uri="{FF2B5EF4-FFF2-40B4-BE49-F238E27FC236}">
                  <a16:creationId xmlns:a16="http://schemas.microsoft.com/office/drawing/2014/main" id="{13CBDC1A-911F-4FAC-B1D8-6BCA0A9C684C}"/>
                </a:ext>
              </a:extLst>
            </p:cNvPr>
            <p:cNvGrpSpPr/>
            <p:nvPr/>
          </p:nvGrpSpPr>
          <p:grpSpPr>
            <a:xfrm>
              <a:off x="4194639" y="4454322"/>
              <a:ext cx="737401" cy="702870"/>
              <a:chOff x="47626" y="1874838"/>
              <a:chExt cx="1050925" cy="1001713"/>
            </a:xfrm>
            <a:solidFill>
              <a:srgbClr val="043CAC"/>
            </a:solidFill>
          </p:grpSpPr>
          <p:sp>
            <p:nvSpPr>
              <p:cNvPr id="55" name="Oval 40">
                <a:extLst>
                  <a:ext uri="{FF2B5EF4-FFF2-40B4-BE49-F238E27FC236}">
                    <a16:creationId xmlns:a16="http://schemas.microsoft.com/office/drawing/2014/main" id="{8252E3E3-2E45-4A16-9609-EF3D3E6F5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988" y="1874838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6" name="Freeform 41">
                <a:extLst>
                  <a:ext uri="{FF2B5EF4-FFF2-40B4-BE49-F238E27FC236}">
                    <a16:creationId xmlns:a16="http://schemas.microsoft.com/office/drawing/2014/main" id="{6F17A25F-ABB5-4D0C-AE4B-F2E88239BD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26" y="2006601"/>
                <a:ext cx="1050925" cy="593725"/>
              </a:xfrm>
              <a:custGeom>
                <a:avLst/>
                <a:gdLst>
                  <a:gd name="T0" fmla="*/ 212 w 248"/>
                  <a:gd name="T1" fmla="*/ 30 h 140"/>
                  <a:gd name="T2" fmla="*/ 215 w 248"/>
                  <a:gd name="T3" fmla="*/ 30 h 140"/>
                  <a:gd name="T4" fmla="*/ 240 w 248"/>
                  <a:gd name="T5" fmla="*/ 15 h 140"/>
                  <a:gd name="T6" fmla="*/ 236 w 248"/>
                  <a:gd name="T7" fmla="*/ 5 h 140"/>
                  <a:gd name="T8" fmla="*/ 227 w 248"/>
                  <a:gd name="T9" fmla="*/ 9 h 140"/>
                  <a:gd name="T10" fmla="*/ 227 w 248"/>
                  <a:gd name="T11" fmla="*/ 10 h 140"/>
                  <a:gd name="T12" fmla="*/ 203 w 248"/>
                  <a:gd name="T13" fmla="*/ 14 h 140"/>
                  <a:gd name="T14" fmla="*/ 202 w 248"/>
                  <a:gd name="T15" fmla="*/ 14 h 140"/>
                  <a:gd name="T16" fmla="*/ 124 w 248"/>
                  <a:gd name="T17" fmla="*/ 0 h 140"/>
                  <a:gd name="T18" fmla="*/ 43 w 248"/>
                  <a:gd name="T19" fmla="*/ 15 h 140"/>
                  <a:gd name="T20" fmla="*/ 21 w 248"/>
                  <a:gd name="T21" fmla="*/ 11 h 140"/>
                  <a:gd name="T22" fmla="*/ 21 w 248"/>
                  <a:gd name="T23" fmla="*/ 10 h 140"/>
                  <a:gd name="T24" fmla="*/ 12 w 248"/>
                  <a:gd name="T25" fmla="*/ 6 h 140"/>
                  <a:gd name="T26" fmla="*/ 8 w 248"/>
                  <a:gd name="T27" fmla="*/ 15 h 140"/>
                  <a:gd name="T28" fmla="*/ 33 w 248"/>
                  <a:gd name="T29" fmla="*/ 31 h 140"/>
                  <a:gd name="T30" fmla="*/ 35 w 248"/>
                  <a:gd name="T31" fmla="*/ 31 h 140"/>
                  <a:gd name="T32" fmla="*/ 0 w 248"/>
                  <a:gd name="T33" fmla="*/ 98 h 140"/>
                  <a:gd name="T34" fmla="*/ 42 w 248"/>
                  <a:gd name="T35" fmla="*/ 130 h 140"/>
                  <a:gd name="T36" fmla="*/ 84 w 248"/>
                  <a:gd name="T37" fmla="*/ 98 h 140"/>
                  <a:gd name="T38" fmla="*/ 48 w 248"/>
                  <a:gd name="T39" fmla="*/ 29 h 140"/>
                  <a:gd name="T40" fmla="*/ 47 w 248"/>
                  <a:gd name="T41" fmla="*/ 28 h 140"/>
                  <a:gd name="T42" fmla="*/ 49 w 248"/>
                  <a:gd name="T43" fmla="*/ 28 h 140"/>
                  <a:gd name="T44" fmla="*/ 51 w 248"/>
                  <a:gd name="T45" fmla="*/ 27 h 140"/>
                  <a:gd name="T46" fmla="*/ 117 w 248"/>
                  <a:gd name="T47" fmla="*/ 14 h 140"/>
                  <a:gd name="T48" fmla="*/ 117 w 248"/>
                  <a:gd name="T49" fmla="*/ 140 h 140"/>
                  <a:gd name="T50" fmla="*/ 131 w 248"/>
                  <a:gd name="T51" fmla="*/ 140 h 140"/>
                  <a:gd name="T52" fmla="*/ 131 w 248"/>
                  <a:gd name="T53" fmla="*/ 14 h 140"/>
                  <a:gd name="T54" fmla="*/ 197 w 248"/>
                  <a:gd name="T55" fmla="*/ 27 h 140"/>
                  <a:gd name="T56" fmla="*/ 199 w 248"/>
                  <a:gd name="T57" fmla="*/ 27 h 140"/>
                  <a:gd name="T58" fmla="*/ 201 w 248"/>
                  <a:gd name="T59" fmla="*/ 28 h 140"/>
                  <a:gd name="T60" fmla="*/ 200 w 248"/>
                  <a:gd name="T61" fmla="*/ 29 h 140"/>
                  <a:gd name="T62" fmla="*/ 164 w 248"/>
                  <a:gd name="T63" fmla="*/ 98 h 140"/>
                  <a:gd name="T64" fmla="*/ 206 w 248"/>
                  <a:gd name="T65" fmla="*/ 130 h 140"/>
                  <a:gd name="T66" fmla="*/ 248 w 248"/>
                  <a:gd name="T67" fmla="*/ 98 h 140"/>
                  <a:gd name="T68" fmla="*/ 212 w 248"/>
                  <a:gd name="T69" fmla="*/ 30 h 140"/>
                  <a:gd name="T70" fmla="*/ 70 w 248"/>
                  <a:gd name="T71" fmla="*/ 98 h 140"/>
                  <a:gd name="T72" fmla="*/ 42 w 248"/>
                  <a:gd name="T73" fmla="*/ 116 h 140"/>
                  <a:gd name="T74" fmla="*/ 14 w 248"/>
                  <a:gd name="T75" fmla="*/ 98 h 140"/>
                  <a:gd name="T76" fmla="*/ 14 w 248"/>
                  <a:gd name="T77" fmla="*/ 97 h 140"/>
                  <a:gd name="T78" fmla="*/ 70 w 248"/>
                  <a:gd name="T79" fmla="*/ 97 h 140"/>
                  <a:gd name="T80" fmla="*/ 70 w 248"/>
                  <a:gd name="T81" fmla="*/ 98 h 140"/>
                  <a:gd name="T82" fmla="*/ 64 w 248"/>
                  <a:gd name="T83" fmla="*/ 83 h 140"/>
                  <a:gd name="T84" fmla="*/ 20 w 248"/>
                  <a:gd name="T85" fmla="*/ 83 h 140"/>
                  <a:gd name="T86" fmla="*/ 42 w 248"/>
                  <a:gd name="T87" fmla="*/ 45 h 140"/>
                  <a:gd name="T88" fmla="*/ 64 w 248"/>
                  <a:gd name="T89" fmla="*/ 83 h 140"/>
                  <a:gd name="T90" fmla="*/ 206 w 248"/>
                  <a:gd name="T91" fmla="*/ 45 h 140"/>
                  <a:gd name="T92" fmla="*/ 229 w 248"/>
                  <a:gd name="T93" fmla="*/ 85 h 140"/>
                  <a:gd name="T94" fmla="*/ 183 w 248"/>
                  <a:gd name="T95" fmla="*/ 85 h 140"/>
                  <a:gd name="T96" fmla="*/ 206 w 248"/>
                  <a:gd name="T97" fmla="*/ 45 h 140"/>
                  <a:gd name="T98" fmla="*/ 206 w 248"/>
                  <a:gd name="T99" fmla="*/ 116 h 140"/>
                  <a:gd name="T100" fmla="*/ 178 w 248"/>
                  <a:gd name="T101" fmla="*/ 99 h 140"/>
                  <a:gd name="T102" fmla="*/ 234 w 248"/>
                  <a:gd name="T103" fmla="*/ 99 h 140"/>
                  <a:gd name="T104" fmla="*/ 206 w 248"/>
                  <a:gd name="T105" fmla="*/ 11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8" h="140">
                    <a:moveTo>
                      <a:pt x="212" y="30"/>
                    </a:moveTo>
                    <a:cubicBezTo>
                      <a:pt x="213" y="30"/>
                      <a:pt x="214" y="30"/>
                      <a:pt x="215" y="30"/>
                    </a:cubicBezTo>
                    <a:cubicBezTo>
                      <a:pt x="234" y="30"/>
                      <a:pt x="239" y="15"/>
                      <a:pt x="240" y="15"/>
                    </a:cubicBezTo>
                    <a:cubicBezTo>
                      <a:pt x="241" y="11"/>
                      <a:pt x="239" y="7"/>
                      <a:pt x="236" y="5"/>
                    </a:cubicBezTo>
                    <a:cubicBezTo>
                      <a:pt x="232" y="4"/>
                      <a:pt x="228" y="6"/>
                      <a:pt x="227" y="9"/>
                    </a:cubicBezTo>
                    <a:cubicBezTo>
                      <a:pt x="227" y="9"/>
                      <a:pt x="227" y="10"/>
                      <a:pt x="227" y="10"/>
                    </a:cubicBezTo>
                    <a:cubicBezTo>
                      <a:pt x="226" y="12"/>
                      <a:pt x="221" y="20"/>
                      <a:pt x="203" y="14"/>
                    </a:cubicBezTo>
                    <a:cubicBezTo>
                      <a:pt x="203" y="14"/>
                      <a:pt x="203" y="14"/>
                      <a:pt x="202" y="14"/>
                    </a:cubicBezTo>
                    <a:cubicBezTo>
                      <a:pt x="181" y="5"/>
                      <a:pt x="152" y="0"/>
                      <a:pt x="124" y="0"/>
                    </a:cubicBezTo>
                    <a:cubicBezTo>
                      <a:pt x="95" y="0"/>
                      <a:pt x="65" y="5"/>
                      <a:pt x="43" y="15"/>
                    </a:cubicBezTo>
                    <a:cubicBezTo>
                      <a:pt x="27" y="20"/>
                      <a:pt x="22" y="12"/>
                      <a:pt x="21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19" y="6"/>
                      <a:pt x="15" y="5"/>
                      <a:pt x="12" y="6"/>
                    </a:cubicBezTo>
                    <a:cubicBezTo>
                      <a:pt x="8" y="8"/>
                      <a:pt x="6" y="12"/>
                      <a:pt x="8" y="15"/>
                    </a:cubicBezTo>
                    <a:cubicBezTo>
                      <a:pt x="8" y="16"/>
                      <a:pt x="14" y="31"/>
                      <a:pt x="33" y="31"/>
                    </a:cubicBezTo>
                    <a:cubicBezTo>
                      <a:pt x="33" y="31"/>
                      <a:pt x="34" y="31"/>
                      <a:pt x="35" y="31"/>
                    </a:cubicBezTo>
                    <a:cubicBezTo>
                      <a:pt x="25" y="45"/>
                      <a:pt x="0" y="84"/>
                      <a:pt x="0" y="98"/>
                    </a:cubicBezTo>
                    <a:cubicBezTo>
                      <a:pt x="0" y="116"/>
                      <a:pt x="18" y="130"/>
                      <a:pt x="42" y="130"/>
                    </a:cubicBezTo>
                    <a:cubicBezTo>
                      <a:pt x="65" y="130"/>
                      <a:pt x="84" y="116"/>
                      <a:pt x="84" y="98"/>
                    </a:cubicBezTo>
                    <a:cubicBezTo>
                      <a:pt x="84" y="83"/>
                      <a:pt x="56" y="41"/>
                      <a:pt x="48" y="29"/>
                    </a:cubicBezTo>
                    <a:cubicBezTo>
                      <a:pt x="47" y="29"/>
                      <a:pt x="47" y="29"/>
                      <a:pt x="47" y="28"/>
                    </a:cubicBezTo>
                    <a:cubicBezTo>
                      <a:pt x="47" y="28"/>
                      <a:pt x="48" y="28"/>
                      <a:pt x="49" y="28"/>
                    </a:cubicBezTo>
                    <a:cubicBezTo>
                      <a:pt x="49" y="27"/>
                      <a:pt x="51" y="27"/>
                      <a:pt x="51" y="27"/>
                    </a:cubicBezTo>
                    <a:cubicBezTo>
                      <a:pt x="67" y="20"/>
                      <a:pt x="90" y="15"/>
                      <a:pt x="117" y="14"/>
                    </a:cubicBezTo>
                    <a:cubicBezTo>
                      <a:pt x="117" y="140"/>
                      <a:pt x="117" y="140"/>
                      <a:pt x="117" y="140"/>
                    </a:cubicBezTo>
                    <a:cubicBezTo>
                      <a:pt x="131" y="140"/>
                      <a:pt x="131" y="140"/>
                      <a:pt x="131" y="140"/>
                    </a:cubicBezTo>
                    <a:cubicBezTo>
                      <a:pt x="131" y="14"/>
                      <a:pt x="131" y="14"/>
                      <a:pt x="131" y="14"/>
                    </a:cubicBezTo>
                    <a:cubicBezTo>
                      <a:pt x="158" y="15"/>
                      <a:pt x="182" y="20"/>
                      <a:pt x="197" y="27"/>
                    </a:cubicBezTo>
                    <a:cubicBezTo>
                      <a:pt x="198" y="27"/>
                      <a:pt x="199" y="27"/>
                      <a:pt x="199" y="27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201" y="28"/>
                      <a:pt x="200" y="28"/>
                      <a:pt x="200" y="29"/>
                    </a:cubicBezTo>
                    <a:cubicBezTo>
                      <a:pt x="192" y="41"/>
                      <a:pt x="164" y="83"/>
                      <a:pt x="164" y="98"/>
                    </a:cubicBezTo>
                    <a:cubicBezTo>
                      <a:pt x="164" y="116"/>
                      <a:pt x="182" y="130"/>
                      <a:pt x="206" y="130"/>
                    </a:cubicBezTo>
                    <a:cubicBezTo>
                      <a:pt x="229" y="130"/>
                      <a:pt x="248" y="116"/>
                      <a:pt x="248" y="98"/>
                    </a:cubicBezTo>
                    <a:cubicBezTo>
                      <a:pt x="248" y="83"/>
                      <a:pt x="221" y="43"/>
                      <a:pt x="212" y="30"/>
                    </a:cubicBezTo>
                    <a:close/>
                    <a:moveTo>
                      <a:pt x="70" y="98"/>
                    </a:moveTo>
                    <a:cubicBezTo>
                      <a:pt x="70" y="108"/>
                      <a:pt x="57" y="116"/>
                      <a:pt x="42" y="116"/>
                    </a:cubicBezTo>
                    <a:cubicBezTo>
                      <a:pt x="27" y="116"/>
                      <a:pt x="14" y="108"/>
                      <a:pt x="14" y="98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70" y="97"/>
                      <a:pt x="70" y="97"/>
                      <a:pt x="70" y="97"/>
                    </a:cubicBezTo>
                    <a:cubicBezTo>
                      <a:pt x="70" y="97"/>
                      <a:pt x="70" y="97"/>
                      <a:pt x="70" y="98"/>
                    </a:cubicBezTo>
                    <a:close/>
                    <a:moveTo>
                      <a:pt x="64" y="83"/>
                    </a:moveTo>
                    <a:cubicBezTo>
                      <a:pt x="20" y="83"/>
                      <a:pt x="20" y="83"/>
                      <a:pt x="20" y="83"/>
                    </a:cubicBezTo>
                    <a:cubicBezTo>
                      <a:pt x="25" y="72"/>
                      <a:pt x="33" y="58"/>
                      <a:pt x="42" y="45"/>
                    </a:cubicBezTo>
                    <a:cubicBezTo>
                      <a:pt x="50" y="58"/>
                      <a:pt x="58" y="72"/>
                      <a:pt x="64" y="83"/>
                    </a:cubicBezTo>
                    <a:close/>
                    <a:moveTo>
                      <a:pt x="206" y="45"/>
                    </a:moveTo>
                    <a:cubicBezTo>
                      <a:pt x="215" y="59"/>
                      <a:pt x="224" y="74"/>
                      <a:pt x="229" y="85"/>
                    </a:cubicBezTo>
                    <a:cubicBezTo>
                      <a:pt x="183" y="85"/>
                      <a:pt x="183" y="85"/>
                      <a:pt x="183" y="85"/>
                    </a:cubicBezTo>
                    <a:cubicBezTo>
                      <a:pt x="188" y="74"/>
                      <a:pt x="197" y="59"/>
                      <a:pt x="206" y="45"/>
                    </a:cubicBezTo>
                    <a:close/>
                    <a:moveTo>
                      <a:pt x="206" y="116"/>
                    </a:moveTo>
                    <a:cubicBezTo>
                      <a:pt x="191" y="116"/>
                      <a:pt x="179" y="108"/>
                      <a:pt x="178" y="99"/>
                    </a:cubicBezTo>
                    <a:cubicBezTo>
                      <a:pt x="234" y="99"/>
                      <a:pt x="234" y="99"/>
                      <a:pt x="234" y="99"/>
                    </a:cubicBezTo>
                    <a:cubicBezTo>
                      <a:pt x="233" y="108"/>
                      <a:pt x="220" y="116"/>
                      <a:pt x="206" y="1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57" name="Freeform 42">
                <a:extLst>
                  <a:ext uri="{FF2B5EF4-FFF2-40B4-BE49-F238E27FC236}">
                    <a16:creationId xmlns:a16="http://schemas.microsoft.com/office/drawing/2014/main" id="{82E06C5B-E107-49C0-ADDB-C9952ECDE5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8763" y="2663826"/>
                <a:ext cx="627063" cy="212725"/>
              </a:xfrm>
              <a:custGeom>
                <a:avLst/>
                <a:gdLst>
                  <a:gd name="T0" fmla="*/ 74 w 148"/>
                  <a:gd name="T1" fmla="*/ 0 h 50"/>
                  <a:gd name="T2" fmla="*/ 0 w 148"/>
                  <a:gd name="T3" fmla="*/ 50 h 50"/>
                  <a:gd name="T4" fmla="*/ 148 w 148"/>
                  <a:gd name="T5" fmla="*/ 50 h 50"/>
                  <a:gd name="T6" fmla="*/ 74 w 148"/>
                  <a:gd name="T7" fmla="*/ 0 h 50"/>
                  <a:gd name="T8" fmla="*/ 24 w 148"/>
                  <a:gd name="T9" fmla="*/ 36 h 50"/>
                  <a:gd name="T10" fmla="*/ 74 w 148"/>
                  <a:gd name="T11" fmla="*/ 14 h 50"/>
                  <a:gd name="T12" fmla="*/ 124 w 148"/>
                  <a:gd name="T13" fmla="*/ 36 h 50"/>
                  <a:gd name="T14" fmla="*/ 24 w 148"/>
                  <a:gd name="T15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50">
                    <a:moveTo>
                      <a:pt x="74" y="0"/>
                    </a:moveTo>
                    <a:cubicBezTo>
                      <a:pt x="39" y="0"/>
                      <a:pt x="10" y="21"/>
                      <a:pt x="0" y="50"/>
                    </a:cubicBezTo>
                    <a:cubicBezTo>
                      <a:pt x="148" y="50"/>
                      <a:pt x="148" y="50"/>
                      <a:pt x="148" y="50"/>
                    </a:cubicBezTo>
                    <a:cubicBezTo>
                      <a:pt x="137" y="21"/>
                      <a:pt x="108" y="0"/>
                      <a:pt x="74" y="0"/>
                    </a:cubicBezTo>
                    <a:close/>
                    <a:moveTo>
                      <a:pt x="24" y="36"/>
                    </a:moveTo>
                    <a:cubicBezTo>
                      <a:pt x="36" y="22"/>
                      <a:pt x="54" y="14"/>
                      <a:pt x="74" y="14"/>
                    </a:cubicBezTo>
                    <a:cubicBezTo>
                      <a:pt x="94" y="14"/>
                      <a:pt x="112" y="22"/>
                      <a:pt x="124" y="36"/>
                    </a:cubicBezTo>
                    <a:lnTo>
                      <a:pt x="24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2C0B8CA-C685-440C-A741-677C2357C966}"/>
              </a:ext>
            </a:extLst>
          </p:cNvPr>
          <p:cNvGrpSpPr/>
          <p:nvPr/>
        </p:nvGrpSpPr>
        <p:grpSpPr>
          <a:xfrm>
            <a:off x="5616089" y="4529137"/>
            <a:ext cx="1692761" cy="2141538"/>
            <a:chOff x="5616089" y="4529137"/>
            <a:chExt cx="1692761" cy="2141538"/>
          </a:xfrm>
        </p:grpSpPr>
        <p:sp>
          <p:nvSpPr>
            <p:cNvPr id="16" name="Retângulo de cantos arredondados 27">
              <a:extLst>
                <a:ext uri="{FF2B5EF4-FFF2-40B4-BE49-F238E27FC236}">
                  <a16:creationId xmlns:a16="http://schemas.microsoft.com/office/drawing/2014/main" id="{E83F1758-E849-4B17-AB42-C9CD866AA244}"/>
                </a:ext>
              </a:extLst>
            </p:cNvPr>
            <p:cNvSpPr/>
            <p:nvPr/>
          </p:nvSpPr>
          <p:spPr bwMode="auto">
            <a:xfrm flipH="1">
              <a:off x="5616089" y="5108753"/>
              <a:ext cx="1364378" cy="1561922"/>
            </a:xfrm>
            <a:prstGeom prst="roundRect">
              <a:avLst/>
            </a:prstGeom>
            <a:solidFill>
              <a:srgbClr val="4F81B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b="1" dirty="0"/>
                <a:t>9.Realização da licitação</a:t>
              </a:r>
            </a:p>
          </p:txBody>
        </p:sp>
        <p:sp>
          <p:nvSpPr>
            <p:cNvPr id="26" name="Seta: para a Direita 25">
              <a:extLst>
                <a:ext uri="{FF2B5EF4-FFF2-40B4-BE49-F238E27FC236}">
                  <a16:creationId xmlns:a16="http://schemas.microsoft.com/office/drawing/2014/main" id="{7BCDB778-4873-4332-8DEC-CDB6F08A3EEE}"/>
                </a:ext>
              </a:extLst>
            </p:cNvPr>
            <p:cNvSpPr/>
            <p:nvPr/>
          </p:nvSpPr>
          <p:spPr bwMode="auto">
            <a:xfrm>
              <a:off x="6948488" y="5661025"/>
              <a:ext cx="360362" cy="40481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grpSp>
          <p:nvGrpSpPr>
            <p:cNvPr id="58" name="Group 107">
              <a:extLst>
                <a:ext uri="{FF2B5EF4-FFF2-40B4-BE49-F238E27FC236}">
                  <a16:creationId xmlns:a16="http://schemas.microsoft.com/office/drawing/2014/main" id="{6E4DA451-F05B-43FF-8790-892D4227B0C2}"/>
                </a:ext>
              </a:extLst>
            </p:cNvPr>
            <p:cNvGrpSpPr/>
            <p:nvPr/>
          </p:nvGrpSpPr>
          <p:grpSpPr>
            <a:xfrm>
              <a:off x="5940152" y="4529137"/>
              <a:ext cx="627137" cy="628055"/>
              <a:chOff x="8802688" y="4375151"/>
              <a:chExt cx="1084263" cy="1085850"/>
            </a:xfrm>
            <a:solidFill>
              <a:srgbClr val="0070C0"/>
            </a:solidFill>
          </p:grpSpPr>
          <p:sp>
            <p:nvSpPr>
              <p:cNvPr id="59" name="Freeform 28">
                <a:extLst>
                  <a:ext uri="{FF2B5EF4-FFF2-40B4-BE49-F238E27FC236}">
                    <a16:creationId xmlns:a16="http://schemas.microsoft.com/office/drawing/2014/main" id="{CFB67D0E-93EF-4137-A692-0E309BE9B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2688" y="4545013"/>
                <a:ext cx="1084263" cy="781050"/>
              </a:xfrm>
              <a:custGeom>
                <a:avLst/>
                <a:gdLst>
                  <a:gd name="T0" fmla="*/ 128 w 256"/>
                  <a:gd name="T1" fmla="*/ 184 h 184"/>
                  <a:gd name="T2" fmla="*/ 4 w 256"/>
                  <a:gd name="T3" fmla="*/ 184 h 184"/>
                  <a:gd name="T4" fmla="*/ 0 w 256"/>
                  <a:gd name="T5" fmla="*/ 180 h 184"/>
                  <a:gd name="T6" fmla="*/ 0 w 256"/>
                  <a:gd name="T7" fmla="*/ 4 h 184"/>
                  <a:gd name="T8" fmla="*/ 4 w 256"/>
                  <a:gd name="T9" fmla="*/ 0 h 184"/>
                  <a:gd name="T10" fmla="*/ 252 w 256"/>
                  <a:gd name="T11" fmla="*/ 0 h 184"/>
                  <a:gd name="T12" fmla="*/ 256 w 256"/>
                  <a:gd name="T13" fmla="*/ 4 h 184"/>
                  <a:gd name="T14" fmla="*/ 256 w 256"/>
                  <a:gd name="T15" fmla="*/ 104 h 184"/>
                  <a:gd name="T16" fmla="*/ 248 w 256"/>
                  <a:gd name="T17" fmla="*/ 104 h 184"/>
                  <a:gd name="T18" fmla="*/ 248 w 256"/>
                  <a:gd name="T19" fmla="*/ 8 h 184"/>
                  <a:gd name="T20" fmla="*/ 8 w 256"/>
                  <a:gd name="T21" fmla="*/ 8 h 184"/>
                  <a:gd name="T22" fmla="*/ 8 w 256"/>
                  <a:gd name="T23" fmla="*/ 176 h 184"/>
                  <a:gd name="T24" fmla="*/ 128 w 256"/>
                  <a:gd name="T25" fmla="*/ 176 h 184"/>
                  <a:gd name="T26" fmla="*/ 128 w 256"/>
                  <a:gd name="T2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6" h="184">
                    <a:moveTo>
                      <a:pt x="128" y="184"/>
                    </a:moveTo>
                    <a:cubicBezTo>
                      <a:pt x="4" y="184"/>
                      <a:pt x="4" y="184"/>
                      <a:pt x="4" y="184"/>
                    </a:cubicBezTo>
                    <a:cubicBezTo>
                      <a:pt x="2" y="184"/>
                      <a:pt x="0" y="182"/>
                      <a:pt x="0" y="18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254" y="0"/>
                      <a:pt x="256" y="2"/>
                      <a:pt x="256" y="4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48" y="104"/>
                      <a:pt x="248" y="104"/>
                      <a:pt x="248" y="104"/>
                    </a:cubicBezTo>
                    <a:cubicBezTo>
                      <a:pt x="248" y="8"/>
                      <a:pt x="248" y="8"/>
                      <a:pt x="24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128" y="176"/>
                      <a:pt x="128" y="176"/>
                      <a:pt x="128" y="176"/>
                    </a:cubicBezTo>
                    <a:lnTo>
                      <a:pt x="128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0" name="Freeform 29">
                <a:extLst>
                  <a:ext uri="{FF2B5EF4-FFF2-40B4-BE49-F238E27FC236}">
                    <a16:creationId xmlns:a16="http://schemas.microsoft.com/office/drawing/2014/main" id="{2CEFC979-1467-4591-BC8B-9CB6857430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8288" y="4679951"/>
                <a:ext cx="101600" cy="103188"/>
              </a:xfrm>
              <a:custGeom>
                <a:avLst/>
                <a:gdLst>
                  <a:gd name="T0" fmla="*/ 64 w 64"/>
                  <a:gd name="T1" fmla="*/ 65 h 65"/>
                  <a:gd name="T2" fmla="*/ 0 w 64"/>
                  <a:gd name="T3" fmla="*/ 65 h 65"/>
                  <a:gd name="T4" fmla="*/ 0 w 64"/>
                  <a:gd name="T5" fmla="*/ 0 h 65"/>
                  <a:gd name="T6" fmla="*/ 64 w 64"/>
                  <a:gd name="T7" fmla="*/ 0 h 65"/>
                  <a:gd name="T8" fmla="*/ 64 w 64"/>
                  <a:gd name="T9" fmla="*/ 65 h 65"/>
                  <a:gd name="T10" fmla="*/ 21 w 64"/>
                  <a:gd name="T11" fmla="*/ 43 h 65"/>
                  <a:gd name="T12" fmla="*/ 43 w 64"/>
                  <a:gd name="T13" fmla="*/ 43 h 65"/>
                  <a:gd name="T14" fmla="*/ 43 w 64"/>
                  <a:gd name="T15" fmla="*/ 22 h 65"/>
                  <a:gd name="T16" fmla="*/ 21 w 64"/>
                  <a:gd name="T17" fmla="*/ 22 h 65"/>
                  <a:gd name="T18" fmla="*/ 21 w 64"/>
                  <a:gd name="T19" fmla="*/ 4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64" y="65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65"/>
                    </a:lnTo>
                    <a:close/>
                    <a:moveTo>
                      <a:pt x="21" y="43"/>
                    </a:moveTo>
                    <a:lnTo>
                      <a:pt x="43" y="43"/>
                    </a:lnTo>
                    <a:lnTo>
                      <a:pt x="43" y="22"/>
                    </a:lnTo>
                    <a:lnTo>
                      <a:pt x="21" y="22"/>
                    </a:lnTo>
                    <a:lnTo>
                      <a:pt x="2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1" name="Freeform 30">
                <a:extLst>
                  <a:ext uri="{FF2B5EF4-FFF2-40B4-BE49-F238E27FC236}">
                    <a16:creationId xmlns:a16="http://schemas.microsoft.com/office/drawing/2014/main" id="{7C0F6134-DC10-4312-B679-FD5F93069E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93225" y="4679951"/>
                <a:ext cx="101600" cy="103188"/>
              </a:xfrm>
              <a:custGeom>
                <a:avLst/>
                <a:gdLst>
                  <a:gd name="T0" fmla="*/ 64 w 64"/>
                  <a:gd name="T1" fmla="*/ 65 h 65"/>
                  <a:gd name="T2" fmla="*/ 0 w 64"/>
                  <a:gd name="T3" fmla="*/ 65 h 65"/>
                  <a:gd name="T4" fmla="*/ 0 w 64"/>
                  <a:gd name="T5" fmla="*/ 0 h 65"/>
                  <a:gd name="T6" fmla="*/ 64 w 64"/>
                  <a:gd name="T7" fmla="*/ 0 h 65"/>
                  <a:gd name="T8" fmla="*/ 64 w 64"/>
                  <a:gd name="T9" fmla="*/ 65 h 65"/>
                  <a:gd name="T10" fmla="*/ 22 w 64"/>
                  <a:gd name="T11" fmla="*/ 43 h 65"/>
                  <a:gd name="T12" fmla="*/ 43 w 64"/>
                  <a:gd name="T13" fmla="*/ 43 h 65"/>
                  <a:gd name="T14" fmla="*/ 43 w 64"/>
                  <a:gd name="T15" fmla="*/ 22 h 65"/>
                  <a:gd name="T16" fmla="*/ 22 w 64"/>
                  <a:gd name="T17" fmla="*/ 22 h 65"/>
                  <a:gd name="T18" fmla="*/ 22 w 64"/>
                  <a:gd name="T19" fmla="*/ 4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64" y="65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65"/>
                    </a:lnTo>
                    <a:close/>
                    <a:moveTo>
                      <a:pt x="22" y="43"/>
                    </a:moveTo>
                    <a:lnTo>
                      <a:pt x="43" y="43"/>
                    </a:lnTo>
                    <a:lnTo>
                      <a:pt x="43" y="22"/>
                    </a:lnTo>
                    <a:lnTo>
                      <a:pt x="22" y="22"/>
                    </a:lnTo>
                    <a:lnTo>
                      <a:pt x="22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2" name="Freeform 31">
                <a:extLst>
                  <a:ext uri="{FF2B5EF4-FFF2-40B4-BE49-F238E27FC236}">
                    <a16:creationId xmlns:a16="http://schemas.microsoft.com/office/drawing/2014/main" id="{90E1D666-F005-4E06-8026-B518F6DAC8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29750" y="4679951"/>
                <a:ext cx="101600" cy="103188"/>
              </a:xfrm>
              <a:custGeom>
                <a:avLst/>
                <a:gdLst>
                  <a:gd name="T0" fmla="*/ 64 w 64"/>
                  <a:gd name="T1" fmla="*/ 65 h 65"/>
                  <a:gd name="T2" fmla="*/ 0 w 64"/>
                  <a:gd name="T3" fmla="*/ 65 h 65"/>
                  <a:gd name="T4" fmla="*/ 0 w 64"/>
                  <a:gd name="T5" fmla="*/ 0 h 65"/>
                  <a:gd name="T6" fmla="*/ 64 w 64"/>
                  <a:gd name="T7" fmla="*/ 0 h 65"/>
                  <a:gd name="T8" fmla="*/ 64 w 64"/>
                  <a:gd name="T9" fmla="*/ 65 h 65"/>
                  <a:gd name="T10" fmla="*/ 21 w 64"/>
                  <a:gd name="T11" fmla="*/ 43 h 65"/>
                  <a:gd name="T12" fmla="*/ 42 w 64"/>
                  <a:gd name="T13" fmla="*/ 43 h 65"/>
                  <a:gd name="T14" fmla="*/ 42 w 64"/>
                  <a:gd name="T15" fmla="*/ 22 h 65"/>
                  <a:gd name="T16" fmla="*/ 21 w 64"/>
                  <a:gd name="T17" fmla="*/ 22 h 65"/>
                  <a:gd name="T18" fmla="*/ 21 w 64"/>
                  <a:gd name="T19" fmla="*/ 4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64" y="65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65"/>
                    </a:lnTo>
                    <a:close/>
                    <a:moveTo>
                      <a:pt x="21" y="43"/>
                    </a:moveTo>
                    <a:lnTo>
                      <a:pt x="42" y="43"/>
                    </a:lnTo>
                    <a:lnTo>
                      <a:pt x="42" y="22"/>
                    </a:lnTo>
                    <a:lnTo>
                      <a:pt x="21" y="22"/>
                    </a:lnTo>
                    <a:lnTo>
                      <a:pt x="2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3" name="Freeform 32">
                <a:extLst>
                  <a:ext uri="{FF2B5EF4-FFF2-40B4-BE49-F238E27FC236}">
                    <a16:creationId xmlns:a16="http://schemas.microsoft.com/office/drawing/2014/main" id="{1C91D1F3-00EF-48B4-90E7-AA2AFED0B8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64688" y="4679951"/>
                <a:ext cx="101600" cy="103188"/>
              </a:xfrm>
              <a:custGeom>
                <a:avLst/>
                <a:gdLst>
                  <a:gd name="T0" fmla="*/ 64 w 64"/>
                  <a:gd name="T1" fmla="*/ 65 h 65"/>
                  <a:gd name="T2" fmla="*/ 0 w 64"/>
                  <a:gd name="T3" fmla="*/ 65 h 65"/>
                  <a:gd name="T4" fmla="*/ 0 w 64"/>
                  <a:gd name="T5" fmla="*/ 0 h 65"/>
                  <a:gd name="T6" fmla="*/ 64 w 64"/>
                  <a:gd name="T7" fmla="*/ 0 h 65"/>
                  <a:gd name="T8" fmla="*/ 64 w 64"/>
                  <a:gd name="T9" fmla="*/ 65 h 65"/>
                  <a:gd name="T10" fmla="*/ 21 w 64"/>
                  <a:gd name="T11" fmla="*/ 43 h 65"/>
                  <a:gd name="T12" fmla="*/ 43 w 64"/>
                  <a:gd name="T13" fmla="*/ 43 h 65"/>
                  <a:gd name="T14" fmla="*/ 43 w 64"/>
                  <a:gd name="T15" fmla="*/ 22 h 65"/>
                  <a:gd name="T16" fmla="*/ 21 w 64"/>
                  <a:gd name="T17" fmla="*/ 22 h 65"/>
                  <a:gd name="T18" fmla="*/ 21 w 64"/>
                  <a:gd name="T19" fmla="*/ 4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64" y="65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65"/>
                    </a:lnTo>
                    <a:close/>
                    <a:moveTo>
                      <a:pt x="21" y="43"/>
                    </a:moveTo>
                    <a:lnTo>
                      <a:pt x="43" y="43"/>
                    </a:lnTo>
                    <a:lnTo>
                      <a:pt x="43" y="22"/>
                    </a:lnTo>
                    <a:lnTo>
                      <a:pt x="21" y="22"/>
                    </a:lnTo>
                    <a:lnTo>
                      <a:pt x="2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4" name="Freeform 33">
                <a:extLst>
                  <a:ext uri="{FF2B5EF4-FFF2-40B4-BE49-F238E27FC236}">
                    <a16:creationId xmlns:a16="http://schemas.microsoft.com/office/drawing/2014/main" id="{B5579941-E5B7-4DB1-BF94-D58188824F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01213" y="4679951"/>
                <a:ext cx="101600" cy="103188"/>
              </a:xfrm>
              <a:custGeom>
                <a:avLst/>
                <a:gdLst>
                  <a:gd name="T0" fmla="*/ 64 w 64"/>
                  <a:gd name="T1" fmla="*/ 65 h 65"/>
                  <a:gd name="T2" fmla="*/ 0 w 64"/>
                  <a:gd name="T3" fmla="*/ 65 h 65"/>
                  <a:gd name="T4" fmla="*/ 0 w 64"/>
                  <a:gd name="T5" fmla="*/ 0 h 65"/>
                  <a:gd name="T6" fmla="*/ 64 w 64"/>
                  <a:gd name="T7" fmla="*/ 0 h 65"/>
                  <a:gd name="T8" fmla="*/ 64 w 64"/>
                  <a:gd name="T9" fmla="*/ 65 h 65"/>
                  <a:gd name="T10" fmla="*/ 21 w 64"/>
                  <a:gd name="T11" fmla="*/ 43 h 65"/>
                  <a:gd name="T12" fmla="*/ 42 w 64"/>
                  <a:gd name="T13" fmla="*/ 43 h 65"/>
                  <a:gd name="T14" fmla="*/ 42 w 64"/>
                  <a:gd name="T15" fmla="*/ 22 h 65"/>
                  <a:gd name="T16" fmla="*/ 21 w 64"/>
                  <a:gd name="T17" fmla="*/ 22 h 65"/>
                  <a:gd name="T18" fmla="*/ 21 w 64"/>
                  <a:gd name="T19" fmla="*/ 4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64" y="65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65"/>
                    </a:lnTo>
                    <a:close/>
                    <a:moveTo>
                      <a:pt x="21" y="43"/>
                    </a:moveTo>
                    <a:lnTo>
                      <a:pt x="42" y="43"/>
                    </a:lnTo>
                    <a:lnTo>
                      <a:pt x="42" y="22"/>
                    </a:lnTo>
                    <a:lnTo>
                      <a:pt x="21" y="22"/>
                    </a:lnTo>
                    <a:lnTo>
                      <a:pt x="2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5" name="Freeform 34">
                <a:extLst>
                  <a:ext uri="{FF2B5EF4-FFF2-40B4-BE49-F238E27FC236}">
                    <a16:creationId xmlns:a16="http://schemas.microsoft.com/office/drawing/2014/main" id="{A9CBD107-FE81-4123-9850-40A425478E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8288" y="4816476"/>
                <a:ext cx="101600" cy="101600"/>
              </a:xfrm>
              <a:custGeom>
                <a:avLst/>
                <a:gdLst>
                  <a:gd name="T0" fmla="*/ 64 w 64"/>
                  <a:gd name="T1" fmla="*/ 64 h 64"/>
                  <a:gd name="T2" fmla="*/ 0 w 64"/>
                  <a:gd name="T3" fmla="*/ 64 h 64"/>
                  <a:gd name="T4" fmla="*/ 0 w 64"/>
                  <a:gd name="T5" fmla="*/ 0 h 64"/>
                  <a:gd name="T6" fmla="*/ 64 w 64"/>
                  <a:gd name="T7" fmla="*/ 0 h 64"/>
                  <a:gd name="T8" fmla="*/ 64 w 64"/>
                  <a:gd name="T9" fmla="*/ 64 h 64"/>
                  <a:gd name="T10" fmla="*/ 21 w 64"/>
                  <a:gd name="T11" fmla="*/ 43 h 64"/>
                  <a:gd name="T12" fmla="*/ 43 w 64"/>
                  <a:gd name="T13" fmla="*/ 43 h 64"/>
                  <a:gd name="T14" fmla="*/ 43 w 64"/>
                  <a:gd name="T15" fmla="*/ 21 h 64"/>
                  <a:gd name="T16" fmla="*/ 21 w 64"/>
                  <a:gd name="T17" fmla="*/ 21 h 64"/>
                  <a:gd name="T18" fmla="*/ 21 w 64"/>
                  <a:gd name="T19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64" y="64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64"/>
                    </a:lnTo>
                    <a:close/>
                    <a:moveTo>
                      <a:pt x="21" y="43"/>
                    </a:moveTo>
                    <a:lnTo>
                      <a:pt x="43" y="43"/>
                    </a:lnTo>
                    <a:lnTo>
                      <a:pt x="43" y="21"/>
                    </a:lnTo>
                    <a:lnTo>
                      <a:pt x="21" y="21"/>
                    </a:lnTo>
                    <a:lnTo>
                      <a:pt x="2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6" name="Freeform 35">
                <a:extLst>
                  <a:ext uri="{FF2B5EF4-FFF2-40B4-BE49-F238E27FC236}">
                    <a16:creationId xmlns:a16="http://schemas.microsoft.com/office/drawing/2014/main" id="{BD6173BA-FF69-4B3E-A8A0-5EBCDD4656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21763" y="4816476"/>
                <a:ext cx="103188" cy="101600"/>
              </a:xfrm>
              <a:custGeom>
                <a:avLst/>
                <a:gdLst>
                  <a:gd name="T0" fmla="*/ 65 w 65"/>
                  <a:gd name="T1" fmla="*/ 64 h 64"/>
                  <a:gd name="T2" fmla="*/ 0 w 65"/>
                  <a:gd name="T3" fmla="*/ 64 h 64"/>
                  <a:gd name="T4" fmla="*/ 0 w 65"/>
                  <a:gd name="T5" fmla="*/ 0 h 64"/>
                  <a:gd name="T6" fmla="*/ 65 w 65"/>
                  <a:gd name="T7" fmla="*/ 0 h 64"/>
                  <a:gd name="T8" fmla="*/ 65 w 65"/>
                  <a:gd name="T9" fmla="*/ 64 h 64"/>
                  <a:gd name="T10" fmla="*/ 22 w 65"/>
                  <a:gd name="T11" fmla="*/ 43 h 64"/>
                  <a:gd name="T12" fmla="*/ 43 w 65"/>
                  <a:gd name="T13" fmla="*/ 43 h 64"/>
                  <a:gd name="T14" fmla="*/ 43 w 65"/>
                  <a:gd name="T15" fmla="*/ 21 h 64"/>
                  <a:gd name="T16" fmla="*/ 22 w 65"/>
                  <a:gd name="T17" fmla="*/ 21 h 64"/>
                  <a:gd name="T18" fmla="*/ 22 w 65"/>
                  <a:gd name="T19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65" y="64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65" y="0"/>
                    </a:lnTo>
                    <a:lnTo>
                      <a:pt x="65" y="64"/>
                    </a:lnTo>
                    <a:close/>
                    <a:moveTo>
                      <a:pt x="22" y="43"/>
                    </a:moveTo>
                    <a:lnTo>
                      <a:pt x="43" y="43"/>
                    </a:lnTo>
                    <a:lnTo>
                      <a:pt x="43" y="21"/>
                    </a:lnTo>
                    <a:lnTo>
                      <a:pt x="22" y="21"/>
                    </a:lnTo>
                    <a:lnTo>
                      <a:pt x="22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7" name="Freeform 36">
                <a:extLst>
                  <a:ext uri="{FF2B5EF4-FFF2-40B4-BE49-F238E27FC236}">
                    <a16:creationId xmlns:a16="http://schemas.microsoft.com/office/drawing/2014/main" id="{E09289D3-3254-44CB-8542-A4E88266A5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6825" y="4816476"/>
                <a:ext cx="101600" cy="101600"/>
              </a:xfrm>
              <a:custGeom>
                <a:avLst/>
                <a:gdLst>
                  <a:gd name="T0" fmla="*/ 64 w 64"/>
                  <a:gd name="T1" fmla="*/ 64 h 64"/>
                  <a:gd name="T2" fmla="*/ 0 w 64"/>
                  <a:gd name="T3" fmla="*/ 64 h 64"/>
                  <a:gd name="T4" fmla="*/ 0 w 64"/>
                  <a:gd name="T5" fmla="*/ 0 h 64"/>
                  <a:gd name="T6" fmla="*/ 64 w 64"/>
                  <a:gd name="T7" fmla="*/ 0 h 64"/>
                  <a:gd name="T8" fmla="*/ 64 w 64"/>
                  <a:gd name="T9" fmla="*/ 64 h 64"/>
                  <a:gd name="T10" fmla="*/ 21 w 64"/>
                  <a:gd name="T11" fmla="*/ 43 h 64"/>
                  <a:gd name="T12" fmla="*/ 43 w 64"/>
                  <a:gd name="T13" fmla="*/ 43 h 64"/>
                  <a:gd name="T14" fmla="*/ 43 w 64"/>
                  <a:gd name="T15" fmla="*/ 21 h 64"/>
                  <a:gd name="T16" fmla="*/ 21 w 64"/>
                  <a:gd name="T17" fmla="*/ 21 h 64"/>
                  <a:gd name="T18" fmla="*/ 21 w 64"/>
                  <a:gd name="T19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64" y="64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64"/>
                    </a:lnTo>
                    <a:close/>
                    <a:moveTo>
                      <a:pt x="21" y="43"/>
                    </a:moveTo>
                    <a:lnTo>
                      <a:pt x="43" y="43"/>
                    </a:lnTo>
                    <a:lnTo>
                      <a:pt x="43" y="21"/>
                    </a:lnTo>
                    <a:lnTo>
                      <a:pt x="21" y="21"/>
                    </a:lnTo>
                    <a:lnTo>
                      <a:pt x="2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8C77E817-A082-4602-A074-77462844C3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93225" y="4816476"/>
                <a:ext cx="101600" cy="101600"/>
              </a:xfrm>
              <a:custGeom>
                <a:avLst/>
                <a:gdLst>
                  <a:gd name="T0" fmla="*/ 64 w 64"/>
                  <a:gd name="T1" fmla="*/ 64 h 64"/>
                  <a:gd name="T2" fmla="*/ 0 w 64"/>
                  <a:gd name="T3" fmla="*/ 64 h 64"/>
                  <a:gd name="T4" fmla="*/ 0 w 64"/>
                  <a:gd name="T5" fmla="*/ 0 h 64"/>
                  <a:gd name="T6" fmla="*/ 64 w 64"/>
                  <a:gd name="T7" fmla="*/ 0 h 64"/>
                  <a:gd name="T8" fmla="*/ 64 w 64"/>
                  <a:gd name="T9" fmla="*/ 64 h 64"/>
                  <a:gd name="T10" fmla="*/ 22 w 64"/>
                  <a:gd name="T11" fmla="*/ 43 h 64"/>
                  <a:gd name="T12" fmla="*/ 43 w 64"/>
                  <a:gd name="T13" fmla="*/ 43 h 64"/>
                  <a:gd name="T14" fmla="*/ 43 w 64"/>
                  <a:gd name="T15" fmla="*/ 21 h 64"/>
                  <a:gd name="T16" fmla="*/ 22 w 64"/>
                  <a:gd name="T17" fmla="*/ 21 h 64"/>
                  <a:gd name="T18" fmla="*/ 22 w 64"/>
                  <a:gd name="T19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64" y="64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64"/>
                    </a:lnTo>
                    <a:close/>
                    <a:moveTo>
                      <a:pt x="22" y="43"/>
                    </a:moveTo>
                    <a:lnTo>
                      <a:pt x="43" y="43"/>
                    </a:lnTo>
                    <a:lnTo>
                      <a:pt x="43" y="21"/>
                    </a:lnTo>
                    <a:lnTo>
                      <a:pt x="22" y="21"/>
                    </a:lnTo>
                    <a:lnTo>
                      <a:pt x="22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69" name="Freeform 38">
                <a:extLst>
                  <a:ext uri="{FF2B5EF4-FFF2-40B4-BE49-F238E27FC236}">
                    <a16:creationId xmlns:a16="http://schemas.microsoft.com/office/drawing/2014/main" id="{B1E1C57A-3AA0-4C2C-8E60-27502ECAAD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29750" y="4816476"/>
                <a:ext cx="101600" cy="101600"/>
              </a:xfrm>
              <a:custGeom>
                <a:avLst/>
                <a:gdLst>
                  <a:gd name="T0" fmla="*/ 64 w 64"/>
                  <a:gd name="T1" fmla="*/ 64 h 64"/>
                  <a:gd name="T2" fmla="*/ 0 w 64"/>
                  <a:gd name="T3" fmla="*/ 64 h 64"/>
                  <a:gd name="T4" fmla="*/ 0 w 64"/>
                  <a:gd name="T5" fmla="*/ 0 h 64"/>
                  <a:gd name="T6" fmla="*/ 64 w 64"/>
                  <a:gd name="T7" fmla="*/ 0 h 64"/>
                  <a:gd name="T8" fmla="*/ 64 w 64"/>
                  <a:gd name="T9" fmla="*/ 64 h 64"/>
                  <a:gd name="T10" fmla="*/ 21 w 64"/>
                  <a:gd name="T11" fmla="*/ 43 h 64"/>
                  <a:gd name="T12" fmla="*/ 42 w 64"/>
                  <a:gd name="T13" fmla="*/ 43 h 64"/>
                  <a:gd name="T14" fmla="*/ 42 w 64"/>
                  <a:gd name="T15" fmla="*/ 21 h 64"/>
                  <a:gd name="T16" fmla="*/ 21 w 64"/>
                  <a:gd name="T17" fmla="*/ 21 h 64"/>
                  <a:gd name="T18" fmla="*/ 21 w 64"/>
                  <a:gd name="T19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64" y="64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64"/>
                    </a:lnTo>
                    <a:close/>
                    <a:moveTo>
                      <a:pt x="21" y="43"/>
                    </a:moveTo>
                    <a:lnTo>
                      <a:pt x="42" y="43"/>
                    </a:lnTo>
                    <a:lnTo>
                      <a:pt x="42" y="21"/>
                    </a:lnTo>
                    <a:lnTo>
                      <a:pt x="21" y="21"/>
                    </a:lnTo>
                    <a:lnTo>
                      <a:pt x="2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0" name="Freeform 39">
                <a:extLst>
                  <a:ext uri="{FF2B5EF4-FFF2-40B4-BE49-F238E27FC236}">
                    <a16:creationId xmlns:a16="http://schemas.microsoft.com/office/drawing/2014/main" id="{E6063C83-4082-40E0-B192-5855FBB5ED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64688" y="4816476"/>
                <a:ext cx="101600" cy="101600"/>
              </a:xfrm>
              <a:custGeom>
                <a:avLst/>
                <a:gdLst>
                  <a:gd name="T0" fmla="*/ 64 w 64"/>
                  <a:gd name="T1" fmla="*/ 64 h 64"/>
                  <a:gd name="T2" fmla="*/ 0 w 64"/>
                  <a:gd name="T3" fmla="*/ 64 h 64"/>
                  <a:gd name="T4" fmla="*/ 0 w 64"/>
                  <a:gd name="T5" fmla="*/ 0 h 64"/>
                  <a:gd name="T6" fmla="*/ 64 w 64"/>
                  <a:gd name="T7" fmla="*/ 0 h 64"/>
                  <a:gd name="T8" fmla="*/ 64 w 64"/>
                  <a:gd name="T9" fmla="*/ 64 h 64"/>
                  <a:gd name="T10" fmla="*/ 21 w 64"/>
                  <a:gd name="T11" fmla="*/ 43 h 64"/>
                  <a:gd name="T12" fmla="*/ 43 w 64"/>
                  <a:gd name="T13" fmla="*/ 43 h 64"/>
                  <a:gd name="T14" fmla="*/ 43 w 64"/>
                  <a:gd name="T15" fmla="*/ 21 h 64"/>
                  <a:gd name="T16" fmla="*/ 21 w 64"/>
                  <a:gd name="T17" fmla="*/ 21 h 64"/>
                  <a:gd name="T18" fmla="*/ 21 w 64"/>
                  <a:gd name="T19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64" y="64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64"/>
                    </a:lnTo>
                    <a:close/>
                    <a:moveTo>
                      <a:pt x="21" y="43"/>
                    </a:moveTo>
                    <a:lnTo>
                      <a:pt x="43" y="43"/>
                    </a:lnTo>
                    <a:lnTo>
                      <a:pt x="43" y="21"/>
                    </a:lnTo>
                    <a:lnTo>
                      <a:pt x="21" y="21"/>
                    </a:lnTo>
                    <a:lnTo>
                      <a:pt x="2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1" name="Freeform 40">
                <a:extLst>
                  <a:ext uri="{FF2B5EF4-FFF2-40B4-BE49-F238E27FC236}">
                    <a16:creationId xmlns:a16="http://schemas.microsoft.com/office/drawing/2014/main" id="{6AB1C91D-4F35-43CF-BACB-ABEE493224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01213" y="4816476"/>
                <a:ext cx="101600" cy="101600"/>
              </a:xfrm>
              <a:custGeom>
                <a:avLst/>
                <a:gdLst>
                  <a:gd name="T0" fmla="*/ 64 w 64"/>
                  <a:gd name="T1" fmla="*/ 64 h 64"/>
                  <a:gd name="T2" fmla="*/ 0 w 64"/>
                  <a:gd name="T3" fmla="*/ 64 h 64"/>
                  <a:gd name="T4" fmla="*/ 0 w 64"/>
                  <a:gd name="T5" fmla="*/ 0 h 64"/>
                  <a:gd name="T6" fmla="*/ 64 w 64"/>
                  <a:gd name="T7" fmla="*/ 0 h 64"/>
                  <a:gd name="T8" fmla="*/ 64 w 64"/>
                  <a:gd name="T9" fmla="*/ 64 h 64"/>
                  <a:gd name="T10" fmla="*/ 21 w 64"/>
                  <a:gd name="T11" fmla="*/ 43 h 64"/>
                  <a:gd name="T12" fmla="*/ 42 w 64"/>
                  <a:gd name="T13" fmla="*/ 43 h 64"/>
                  <a:gd name="T14" fmla="*/ 42 w 64"/>
                  <a:gd name="T15" fmla="*/ 21 h 64"/>
                  <a:gd name="T16" fmla="*/ 21 w 64"/>
                  <a:gd name="T17" fmla="*/ 21 h 64"/>
                  <a:gd name="T18" fmla="*/ 21 w 64"/>
                  <a:gd name="T19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64" y="64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64"/>
                    </a:lnTo>
                    <a:close/>
                    <a:moveTo>
                      <a:pt x="21" y="43"/>
                    </a:moveTo>
                    <a:lnTo>
                      <a:pt x="42" y="43"/>
                    </a:lnTo>
                    <a:lnTo>
                      <a:pt x="42" y="21"/>
                    </a:lnTo>
                    <a:lnTo>
                      <a:pt x="21" y="21"/>
                    </a:lnTo>
                    <a:lnTo>
                      <a:pt x="2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304D8564-E344-46C4-9A21-A6F92016EB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8288" y="4951413"/>
                <a:ext cx="101600" cy="103188"/>
              </a:xfrm>
              <a:custGeom>
                <a:avLst/>
                <a:gdLst>
                  <a:gd name="T0" fmla="*/ 64 w 64"/>
                  <a:gd name="T1" fmla="*/ 65 h 65"/>
                  <a:gd name="T2" fmla="*/ 0 w 64"/>
                  <a:gd name="T3" fmla="*/ 65 h 65"/>
                  <a:gd name="T4" fmla="*/ 0 w 64"/>
                  <a:gd name="T5" fmla="*/ 0 h 65"/>
                  <a:gd name="T6" fmla="*/ 64 w 64"/>
                  <a:gd name="T7" fmla="*/ 0 h 65"/>
                  <a:gd name="T8" fmla="*/ 64 w 64"/>
                  <a:gd name="T9" fmla="*/ 65 h 65"/>
                  <a:gd name="T10" fmla="*/ 21 w 64"/>
                  <a:gd name="T11" fmla="*/ 43 h 65"/>
                  <a:gd name="T12" fmla="*/ 43 w 64"/>
                  <a:gd name="T13" fmla="*/ 43 h 65"/>
                  <a:gd name="T14" fmla="*/ 43 w 64"/>
                  <a:gd name="T15" fmla="*/ 22 h 65"/>
                  <a:gd name="T16" fmla="*/ 21 w 64"/>
                  <a:gd name="T17" fmla="*/ 22 h 65"/>
                  <a:gd name="T18" fmla="*/ 21 w 64"/>
                  <a:gd name="T19" fmla="*/ 4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64" y="65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65"/>
                    </a:lnTo>
                    <a:close/>
                    <a:moveTo>
                      <a:pt x="21" y="43"/>
                    </a:moveTo>
                    <a:lnTo>
                      <a:pt x="43" y="43"/>
                    </a:lnTo>
                    <a:lnTo>
                      <a:pt x="43" y="22"/>
                    </a:lnTo>
                    <a:lnTo>
                      <a:pt x="21" y="22"/>
                    </a:lnTo>
                    <a:lnTo>
                      <a:pt x="2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3" name="Freeform 42">
                <a:extLst>
                  <a:ext uri="{FF2B5EF4-FFF2-40B4-BE49-F238E27FC236}">
                    <a16:creationId xmlns:a16="http://schemas.microsoft.com/office/drawing/2014/main" id="{1CCBCC8D-C49C-4788-AFFD-FAFB010089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21763" y="4951413"/>
                <a:ext cx="103188" cy="103188"/>
              </a:xfrm>
              <a:custGeom>
                <a:avLst/>
                <a:gdLst>
                  <a:gd name="T0" fmla="*/ 65 w 65"/>
                  <a:gd name="T1" fmla="*/ 65 h 65"/>
                  <a:gd name="T2" fmla="*/ 0 w 65"/>
                  <a:gd name="T3" fmla="*/ 65 h 65"/>
                  <a:gd name="T4" fmla="*/ 0 w 65"/>
                  <a:gd name="T5" fmla="*/ 0 h 65"/>
                  <a:gd name="T6" fmla="*/ 65 w 65"/>
                  <a:gd name="T7" fmla="*/ 0 h 65"/>
                  <a:gd name="T8" fmla="*/ 65 w 65"/>
                  <a:gd name="T9" fmla="*/ 65 h 65"/>
                  <a:gd name="T10" fmla="*/ 22 w 65"/>
                  <a:gd name="T11" fmla="*/ 43 h 65"/>
                  <a:gd name="T12" fmla="*/ 43 w 65"/>
                  <a:gd name="T13" fmla="*/ 43 h 65"/>
                  <a:gd name="T14" fmla="*/ 43 w 65"/>
                  <a:gd name="T15" fmla="*/ 22 h 65"/>
                  <a:gd name="T16" fmla="*/ 22 w 65"/>
                  <a:gd name="T17" fmla="*/ 22 h 65"/>
                  <a:gd name="T18" fmla="*/ 22 w 65"/>
                  <a:gd name="T19" fmla="*/ 4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65" y="65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65" y="0"/>
                    </a:lnTo>
                    <a:lnTo>
                      <a:pt x="65" y="65"/>
                    </a:lnTo>
                    <a:close/>
                    <a:moveTo>
                      <a:pt x="22" y="43"/>
                    </a:moveTo>
                    <a:lnTo>
                      <a:pt x="43" y="43"/>
                    </a:lnTo>
                    <a:lnTo>
                      <a:pt x="43" y="22"/>
                    </a:lnTo>
                    <a:lnTo>
                      <a:pt x="22" y="22"/>
                    </a:lnTo>
                    <a:lnTo>
                      <a:pt x="22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4" name="Freeform 43">
                <a:extLst>
                  <a:ext uri="{FF2B5EF4-FFF2-40B4-BE49-F238E27FC236}">
                    <a16:creationId xmlns:a16="http://schemas.microsoft.com/office/drawing/2014/main" id="{D0DB748E-64ED-43DC-9D45-521D46730E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6825" y="4951413"/>
                <a:ext cx="101600" cy="103188"/>
              </a:xfrm>
              <a:custGeom>
                <a:avLst/>
                <a:gdLst>
                  <a:gd name="T0" fmla="*/ 64 w 64"/>
                  <a:gd name="T1" fmla="*/ 65 h 65"/>
                  <a:gd name="T2" fmla="*/ 0 w 64"/>
                  <a:gd name="T3" fmla="*/ 65 h 65"/>
                  <a:gd name="T4" fmla="*/ 0 w 64"/>
                  <a:gd name="T5" fmla="*/ 0 h 65"/>
                  <a:gd name="T6" fmla="*/ 64 w 64"/>
                  <a:gd name="T7" fmla="*/ 0 h 65"/>
                  <a:gd name="T8" fmla="*/ 64 w 64"/>
                  <a:gd name="T9" fmla="*/ 65 h 65"/>
                  <a:gd name="T10" fmla="*/ 21 w 64"/>
                  <a:gd name="T11" fmla="*/ 43 h 65"/>
                  <a:gd name="T12" fmla="*/ 43 w 64"/>
                  <a:gd name="T13" fmla="*/ 43 h 65"/>
                  <a:gd name="T14" fmla="*/ 43 w 64"/>
                  <a:gd name="T15" fmla="*/ 22 h 65"/>
                  <a:gd name="T16" fmla="*/ 21 w 64"/>
                  <a:gd name="T17" fmla="*/ 22 h 65"/>
                  <a:gd name="T18" fmla="*/ 21 w 64"/>
                  <a:gd name="T19" fmla="*/ 4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64" y="65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65"/>
                    </a:lnTo>
                    <a:close/>
                    <a:moveTo>
                      <a:pt x="21" y="43"/>
                    </a:moveTo>
                    <a:lnTo>
                      <a:pt x="43" y="43"/>
                    </a:lnTo>
                    <a:lnTo>
                      <a:pt x="43" y="22"/>
                    </a:lnTo>
                    <a:lnTo>
                      <a:pt x="21" y="22"/>
                    </a:lnTo>
                    <a:lnTo>
                      <a:pt x="2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5" name="Freeform 44">
                <a:extLst>
                  <a:ext uri="{FF2B5EF4-FFF2-40B4-BE49-F238E27FC236}">
                    <a16:creationId xmlns:a16="http://schemas.microsoft.com/office/drawing/2014/main" id="{FB5C2C4A-9086-4E35-BE2C-A33C005C3B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93225" y="4951413"/>
                <a:ext cx="101600" cy="103188"/>
              </a:xfrm>
              <a:custGeom>
                <a:avLst/>
                <a:gdLst>
                  <a:gd name="T0" fmla="*/ 64 w 64"/>
                  <a:gd name="T1" fmla="*/ 65 h 65"/>
                  <a:gd name="T2" fmla="*/ 0 w 64"/>
                  <a:gd name="T3" fmla="*/ 65 h 65"/>
                  <a:gd name="T4" fmla="*/ 0 w 64"/>
                  <a:gd name="T5" fmla="*/ 0 h 65"/>
                  <a:gd name="T6" fmla="*/ 64 w 64"/>
                  <a:gd name="T7" fmla="*/ 0 h 65"/>
                  <a:gd name="T8" fmla="*/ 64 w 64"/>
                  <a:gd name="T9" fmla="*/ 65 h 65"/>
                  <a:gd name="T10" fmla="*/ 22 w 64"/>
                  <a:gd name="T11" fmla="*/ 43 h 65"/>
                  <a:gd name="T12" fmla="*/ 43 w 64"/>
                  <a:gd name="T13" fmla="*/ 43 h 65"/>
                  <a:gd name="T14" fmla="*/ 43 w 64"/>
                  <a:gd name="T15" fmla="*/ 22 h 65"/>
                  <a:gd name="T16" fmla="*/ 22 w 64"/>
                  <a:gd name="T17" fmla="*/ 22 h 65"/>
                  <a:gd name="T18" fmla="*/ 22 w 64"/>
                  <a:gd name="T19" fmla="*/ 4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64" y="65"/>
                    </a:moveTo>
                    <a:lnTo>
                      <a:pt x="0" y="65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65"/>
                    </a:lnTo>
                    <a:close/>
                    <a:moveTo>
                      <a:pt x="22" y="43"/>
                    </a:moveTo>
                    <a:lnTo>
                      <a:pt x="43" y="43"/>
                    </a:lnTo>
                    <a:lnTo>
                      <a:pt x="43" y="22"/>
                    </a:lnTo>
                    <a:lnTo>
                      <a:pt x="22" y="22"/>
                    </a:lnTo>
                    <a:lnTo>
                      <a:pt x="22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6" name="Freeform 45">
                <a:extLst>
                  <a:ext uri="{FF2B5EF4-FFF2-40B4-BE49-F238E27FC236}">
                    <a16:creationId xmlns:a16="http://schemas.microsoft.com/office/drawing/2014/main" id="{7A8A86F9-81F2-437C-A1D9-CAE48366E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8288" y="5087938"/>
                <a:ext cx="101600" cy="101600"/>
              </a:xfrm>
              <a:custGeom>
                <a:avLst/>
                <a:gdLst>
                  <a:gd name="T0" fmla="*/ 64 w 64"/>
                  <a:gd name="T1" fmla="*/ 64 h 64"/>
                  <a:gd name="T2" fmla="*/ 0 w 64"/>
                  <a:gd name="T3" fmla="*/ 64 h 64"/>
                  <a:gd name="T4" fmla="*/ 0 w 64"/>
                  <a:gd name="T5" fmla="*/ 0 h 64"/>
                  <a:gd name="T6" fmla="*/ 64 w 64"/>
                  <a:gd name="T7" fmla="*/ 0 h 64"/>
                  <a:gd name="T8" fmla="*/ 64 w 64"/>
                  <a:gd name="T9" fmla="*/ 64 h 64"/>
                  <a:gd name="T10" fmla="*/ 21 w 64"/>
                  <a:gd name="T11" fmla="*/ 43 h 64"/>
                  <a:gd name="T12" fmla="*/ 43 w 64"/>
                  <a:gd name="T13" fmla="*/ 43 h 64"/>
                  <a:gd name="T14" fmla="*/ 43 w 64"/>
                  <a:gd name="T15" fmla="*/ 21 h 64"/>
                  <a:gd name="T16" fmla="*/ 21 w 64"/>
                  <a:gd name="T17" fmla="*/ 21 h 64"/>
                  <a:gd name="T18" fmla="*/ 21 w 64"/>
                  <a:gd name="T19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64" y="64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64"/>
                    </a:lnTo>
                    <a:close/>
                    <a:moveTo>
                      <a:pt x="21" y="43"/>
                    </a:moveTo>
                    <a:lnTo>
                      <a:pt x="43" y="43"/>
                    </a:lnTo>
                    <a:lnTo>
                      <a:pt x="43" y="21"/>
                    </a:lnTo>
                    <a:lnTo>
                      <a:pt x="21" y="21"/>
                    </a:lnTo>
                    <a:lnTo>
                      <a:pt x="2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7" name="Freeform 46">
                <a:extLst>
                  <a:ext uri="{FF2B5EF4-FFF2-40B4-BE49-F238E27FC236}">
                    <a16:creationId xmlns:a16="http://schemas.microsoft.com/office/drawing/2014/main" id="{A2656247-8F08-4154-BC53-5725D051C9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21763" y="5087938"/>
                <a:ext cx="103188" cy="101600"/>
              </a:xfrm>
              <a:custGeom>
                <a:avLst/>
                <a:gdLst>
                  <a:gd name="T0" fmla="*/ 65 w 65"/>
                  <a:gd name="T1" fmla="*/ 64 h 64"/>
                  <a:gd name="T2" fmla="*/ 0 w 65"/>
                  <a:gd name="T3" fmla="*/ 64 h 64"/>
                  <a:gd name="T4" fmla="*/ 0 w 65"/>
                  <a:gd name="T5" fmla="*/ 0 h 64"/>
                  <a:gd name="T6" fmla="*/ 65 w 65"/>
                  <a:gd name="T7" fmla="*/ 0 h 64"/>
                  <a:gd name="T8" fmla="*/ 65 w 65"/>
                  <a:gd name="T9" fmla="*/ 64 h 64"/>
                  <a:gd name="T10" fmla="*/ 22 w 65"/>
                  <a:gd name="T11" fmla="*/ 43 h 64"/>
                  <a:gd name="T12" fmla="*/ 43 w 65"/>
                  <a:gd name="T13" fmla="*/ 43 h 64"/>
                  <a:gd name="T14" fmla="*/ 43 w 65"/>
                  <a:gd name="T15" fmla="*/ 21 h 64"/>
                  <a:gd name="T16" fmla="*/ 22 w 65"/>
                  <a:gd name="T17" fmla="*/ 21 h 64"/>
                  <a:gd name="T18" fmla="*/ 22 w 65"/>
                  <a:gd name="T19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65" y="64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65" y="0"/>
                    </a:lnTo>
                    <a:lnTo>
                      <a:pt x="65" y="64"/>
                    </a:lnTo>
                    <a:close/>
                    <a:moveTo>
                      <a:pt x="22" y="43"/>
                    </a:moveTo>
                    <a:lnTo>
                      <a:pt x="43" y="43"/>
                    </a:lnTo>
                    <a:lnTo>
                      <a:pt x="43" y="21"/>
                    </a:lnTo>
                    <a:lnTo>
                      <a:pt x="22" y="21"/>
                    </a:lnTo>
                    <a:lnTo>
                      <a:pt x="22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8" name="Freeform 47">
                <a:extLst>
                  <a:ext uri="{FF2B5EF4-FFF2-40B4-BE49-F238E27FC236}">
                    <a16:creationId xmlns:a16="http://schemas.microsoft.com/office/drawing/2014/main" id="{8A83FE9E-AFF0-45C6-BB39-977794DF1A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6825" y="5087938"/>
                <a:ext cx="101600" cy="101600"/>
              </a:xfrm>
              <a:custGeom>
                <a:avLst/>
                <a:gdLst>
                  <a:gd name="T0" fmla="*/ 64 w 64"/>
                  <a:gd name="T1" fmla="*/ 64 h 64"/>
                  <a:gd name="T2" fmla="*/ 0 w 64"/>
                  <a:gd name="T3" fmla="*/ 64 h 64"/>
                  <a:gd name="T4" fmla="*/ 0 w 64"/>
                  <a:gd name="T5" fmla="*/ 0 h 64"/>
                  <a:gd name="T6" fmla="*/ 64 w 64"/>
                  <a:gd name="T7" fmla="*/ 0 h 64"/>
                  <a:gd name="T8" fmla="*/ 64 w 64"/>
                  <a:gd name="T9" fmla="*/ 64 h 64"/>
                  <a:gd name="T10" fmla="*/ 21 w 64"/>
                  <a:gd name="T11" fmla="*/ 43 h 64"/>
                  <a:gd name="T12" fmla="*/ 43 w 64"/>
                  <a:gd name="T13" fmla="*/ 43 h 64"/>
                  <a:gd name="T14" fmla="*/ 43 w 64"/>
                  <a:gd name="T15" fmla="*/ 21 h 64"/>
                  <a:gd name="T16" fmla="*/ 21 w 64"/>
                  <a:gd name="T17" fmla="*/ 21 h 64"/>
                  <a:gd name="T18" fmla="*/ 21 w 64"/>
                  <a:gd name="T19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64" y="64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4" y="64"/>
                    </a:lnTo>
                    <a:close/>
                    <a:moveTo>
                      <a:pt x="21" y="43"/>
                    </a:moveTo>
                    <a:lnTo>
                      <a:pt x="43" y="43"/>
                    </a:lnTo>
                    <a:lnTo>
                      <a:pt x="43" y="21"/>
                    </a:lnTo>
                    <a:lnTo>
                      <a:pt x="21" y="21"/>
                    </a:lnTo>
                    <a:lnTo>
                      <a:pt x="2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79" name="Freeform 48">
                <a:extLst>
                  <a:ext uri="{FF2B5EF4-FFF2-40B4-BE49-F238E27FC236}">
                    <a16:creationId xmlns:a16="http://schemas.microsoft.com/office/drawing/2014/main" id="{7AC97A3D-2B5F-4D78-A942-FE911933D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2688" y="4375151"/>
                <a:ext cx="1084263" cy="136525"/>
              </a:xfrm>
              <a:custGeom>
                <a:avLst/>
                <a:gdLst>
                  <a:gd name="T0" fmla="*/ 256 w 256"/>
                  <a:gd name="T1" fmla="*/ 32 h 32"/>
                  <a:gd name="T2" fmla="*/ 248 w 256"/>
                  <a:gd name="T3" fmla="*/ 32 h 32"/>
                  <a:gd name="T4" fmla="*/ 248 w 256"/>
                  <a:gd name="T5" fmla="*/ 8 h 32"/>
                  <a:gd name="T6" fmla="*/ 8 w 256"/>
                  <a:gd name="T7" fmla="*/ 8 h 32"/>
                  <a:gd name="T8" fmla="*/ 8 w 256"/>
                  <a:gd name="T9" fmla="*/ 32 h 32"/>
                  <a:gd name="T10" fmla="*/ 0 w 256"/>
                  <a:gd name="T11" fmla="*/ 32 h 32"/>
                  <a:gd name="T12" fmla="*/ 0 w 256"/>
                  <a:gd name="T13" fmla="*/ 4 h 32"/>
                  <a:gd name="T14" fmla="*/ 4 w 256"/>
                  <a:gd name="T15" fmla="*/ 0 h 32"/>
                  <a:gd name="T16" fmla="*/ 252 w 256"/>
                  <a:gd name="T17" fmla="*/ 0 h 32"/>
                  <a:gd name="T18" fmla="*/ 256 w 256"/>
                  <a:gd name="T19" fmla="*/ 4 h 32"/>
                  <a:gd name="T20" fmla="*/ 256 w 256"/>
                  <a:gd name="T2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6" h="32">
                    <a:moveTo>
                      <a:pt x="256" y="32"/>
                    </a:moveTo>
                    <a:cubicBezTo>
                      <a:pt x="248" y="32"/>
                      <a:pt x="248" y="32"/>
                      <a:pt x="248" y="32"/>
                    </a:cubicBezTo>
                    <a:cubicBezTo>
                      <a:pt x="248" y="8"/>
                      <a:pt x="248" y="8"/>
                      <a:pt x="24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254" y="0"/>
                      <a:pt x="256" y="2"/>
                      <a:pt x="256" y="4"/>
                    </a:cubicBezTo>
                    <a:lnTo>
                      <a:pt x="256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0" name="Rectangle 49">
                <a:extLst>
                  <a:ext uri="{FF2B5EF4-FFF2-40B4-BE49-F238E27FC236}">
                    <a16:creationId xmlns:a16="http://schemas.microsoft.com/office/drawing/2014/main" id="{1910A22D-F37C-4419-BFB6-DAC85EF5D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0163" y="4443413"/>
                <a:ext cx="847725" cy="33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1" name="Rectangle 50">
                <a:extLst>
                  <a:ext uri="{FF2B5EF4-FFF2-40B4-BE49-F238E27FC236}">
                    <a16:creationId xmlns:a16="http://schemas.microsoft.com/office/drawing/2014/main" id="{1BABD93E-9DBA-4650-A1FB-DE1027E01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56688" y="4714876"/>
                <a:ext cx="33338" cy="33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2" name="Rectangle 51">
                <a:extLst>
                  <a:ext uri="{FF2B5EF4-FFF2-40B4-BE49-F238E27FC236}">
                    <a16:creationId xmlns:a16="http://schemas.microsoft.com/office/drawing/2014/main" id="{AF121D1B-F423-4FA3-9EF6-F6F6185F1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0163" y="4714876"/>
                <a:ext cx="34925" cy="33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3" name="Freeform 52">
                <a:extLst>
                  <a:ext uri="{FF2B5EF4-FFF2-40B4-BE49-F238E27FC236}">
                    <a16:creationId xmlns:a16="http://schemas.microsoft.com/office/drawing/2014/main" id="{0B99FEAB-5272-4B78-A60D-D4D4A6D4C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8650" y="5126038"/>
                <a:ext cx="228600" cy="165100"/>
              </a:xfrm>
              <a:custGeom>
                <a:avLst/>
                <a:gdLst>
                  <a:gd name="T0" fmla="*/ 19 w 54"/>
                  <a:gd name="T1" fmla="*/ 39 h 39"/>
                  <a:gd name="T2" fmla="*/ 16 w 54"/>
                  <a:gd name="T3" fmla="*/ 38 h 39"/>
                  <a:gd name="T4" fmla="*/ 0 w 54"/>
                  <a:gd name="T5" fmla="*/ 22 h 39"/>
                  <a:gd name="T6" fmla="*/ 6 w 54"/>
                  <a:gd name="T7" fmla="*/ 16 h 39"/>
                  <a:gd name="T8" fmla="*/ 19 w 54"/>
                  <a:gd name="T9" fmla="*/ 29 h 39"/>
                  <a:gd name="T10" fmla="*/ 48 w 54"/>
                  <a:gd name="T11" fmla="*/ 0 h 39"/>
                  <a:gd name="T12" fmla="*/ 54 w 54"/>
                  <a:gd name="T13" fmla="*/ 6 h 39"/>
                  <a:gd name="T14" fmla="*/ 22 w 54"/>
                  <a:gd name="T15" fmla="*/ 38 h 39"/>
                  <a:gd name="T16" fmla="*/ 19 w 54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39">
                    <a:moveTo>
                      <a:pt x="19" y="39"/>
                    </a:moveTo>
                    <a:cubicBezTo>
                      <a:pt x="18" y="39"/>
                      <a:pt x="17" y="39"/>
                      <a:pt x="16" y="3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1" y="39"/>
                      <a:pt x="20" y="39"/>
                      <a:pt x="1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4" name="Freeform 53">
                <a:extLst>
                  <a:ext uri="{FF2B5EF4-FFF2-40B4-BE49-F238E27FC236}">
                    <a16:creationId xmlns:a16="http://schemas.microsoft.com/office/drawing/2014/main" id="{EB7608BB-A6BB-4782-B4E8-FB57E60B2E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78950" y="4951413"/>
                <a:ext cx="508000" cy="509588"/>
              </a:xfrm>
              <a:custGeom>
                <a:avLst/>
                <a:gdLst>
                  <a:gd name="T0" fmla="*/ 60 w 120"/>
                  <a:gd name="T1" fmla="*/ 120 h 120"/>
                  <a:gd name="T2" fmla="*/ 0 w 120"/>
                  <a:gd name="T3" fmla="*/ 60 h 120"/>
                  <a:gd name="T4" fmla="*/ 60 w 120"/>
                  <a:gd name="T5" fmla="*/ 0 h 120"/>
                  <a:gd name="T6" fmla="*/ 120 w 120"/>
                  <a:gd name="T7" fmla="*/ 60 h 120"/>
                  <a:gd name="T8" fmla="*/ 60 w 120"/>
                  <a:gd name="T9" fmla="*/ 120 h 120"/>
                  <a:gd name="T10" fmla="*/ 60 w 120"/>
                  <a:gd name="T11" fmla="*/ 8 h 120"/>
                  <a:gd name="T12" fmla="*/ 8 w 120"/>
                  <a:gd name="T13" fmla="*/ 60 h 120"/>
                  <a:gd name="T14" fmla="*/ 60 w 120"/>
                  <a:gd name="T15" fmla="*/ 112 h 120"/>
                  <a:gd name="T16" fmla="*/ 112 w 120"/>
                  <a:gd name="T17" fmla="*/ 60 h 120"/>
                  <a:gd name="T18" fmla="*/ 60 w 120"/>
                  <a:gd name="T19" fmla="*/ 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ubicBezTo>
                      <a:pt x="120" y="93"/>
                      <a:pt x="93" y="120"/>
                      <a:pt x="60" y="120"/>
                    </a:cubicBezTo>
                    <a:close/>
                    <a:moveTo>
                      <a:pt x="60" y="8"/>
                    </a:moveTo>
                    <a:cubicBezTo>
                      <a:pt x="31" y="8"/>
                      <a:pt x="8" y="31"/>
                      <a:pt x="8" y="60"/>
                    </a:cubicBezTo>
                    <a:cubicBezTo>
                      <a:pt x="8" y="89"/>
                      <a:pt x="31" y="112"/>
                      <a:pt x="60" y="112"/>
                    </a:cubicBezTo>
                    <a:cubicBezTo>
                      <a:pt x="89" y="112"/>
                      <a:pt x="112" y="89"/>
                      <a:pt x="112" y="60"/>
                    </a:cubicBezTo>
                    <a:cubicBezTo>
                      <a:pt x="112" y="31"/>
                      <a:pt x="89" y="8"/>
                      <a:pt x="6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CE6646E-C106-4011-B5D4-CBA1C3821B9E}"/>
              </a:ext>
            </a:extLst>
          </p:cNvPr>
          <p:cNvGrpSpPr/>
          <p:nvPr/>
        </p:nvGrpSpPr>
        <p:grpSpPr>
          <a:xfrm>
            <a:off x="7452320" y="4523920"/>
            <a:ext cx="1364378" cy="2145440"/>
            <a:chOff x="7452320" y="4523920"/>
            <a:chExt cx="1364378" cy="2145440"/>
          </a:xfrm>
        </p:grpSpPr>
        <p:sp>
          <p:nvSpPr>
            <p:cNvPr id="28" name="Retângulo de cantos arredondados 27">
              <a:extLst>
                <a:ext uri="{FF2B5EF4-FFF2-40B4-BE49-F238E27FC236}">
                  <a16:creationId xmlns:a16="http://schemas.microsoft.com/office/drawing/2014/main" id="{731A647E-827A-4684-91EB-B919842A7E75}"/>
                </a:ext>
              </a:extLst>
            </p:cNvPr>
            <p:cNvSpPr/>
            <p:nvPr/>
          </p:nvSpPr>
          <p:spPr bwMode="auto">
            <a:xfrm flipH="1">
              <a:off x="7452320" y="5107438"/>
              <a:ext cx="1364378" cy="1561922"/>
            </a:xfrm>
            <a:prstGeom prst="roundRect">
              <a:avLst/>
            </a:prstGeom>
            <a:solidFill>
              <a:srgbClr val="4F81B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b="1" dirty="0"/>
                <a:t>10.Elaboração de relatório final</a:t>
              </a:r>
            </a:p>
          </p:txBody>
        </p:sp>
        <p:grpSp>
          <p:nvGrpSpPr>
            <p:cNvPr id="85" name="Group 844">
              <a:extLst>
                <a:ext uri="{FF2B5EF4-FFF2-40B4-BE49-F238E27FC236}">
                  <a16:creationId xmlns:a16="http://schemas.microsoft.com/office/drawing/2014/main" id="{73E64CE4-4312-4842-9AA5-160BCFB7C132}"/>
                </a:ext>
              </a:extLst>
            </p:cNvPr>
            <p:cNvGrpSpPr/>
            <p:nvPr/>
          </p:nvGrpSpPr>
          <p:grpSpPr>
            <a:xfrm>
              <a:off x="7787717" y="4523920"/>
              <a:ext cx="672715" cy="723068"/>
              <a:chOff x="3175" y="1881188"/>
              <a:chExt cx="1060450" cy="1139825"/>
            </a:xfrm>
            <a:solidFill>
              <a:srgbClr val="00B0F0"/>
            </a:solidFill>
          </p:grpSpPr>
          <p:sp>
            <p:nvSpPr>
              <p:cNvPr id="86" name="Oval 12">
                <a:extLst>
                  <a:ext uri="{FF2B5EF4-FFF2-40B4-BE49-F238E27FC236}">
                    <a16:creationId xmlns:a16="http://schemas.microsoft.com/office/drawing/2014/main" id="{4045E09E-5CDC-4477-B9EF-DF2A6E988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" y="227965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7" name="Freeform 13">
                <a:extLst>
                  <a:ext uri="{FF2B5EF4-FFF2-40B4-BE49-F238E27FC236}">
                    <a16:creationId xmlns:a16="http://schemas.microsoft.com/office/drawing/2014/main" id="{19C64A12-56AC-49F5-9870-CCC279481B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5" y="1881188"/>
                <a:ext cx="1060450" cy="839788"/>
              </a:xfrm>
              <a:custGeom>
                <a:avLst/>
                <a:gdLst>
                  <a:gd name="T0" fmla="*/ 230 w 250"/>
                  <a:gd name="T1" fmla="*/ 62 h 198"/>
                  <a:gd name="T2" fmla="*/ 192 w 250"/>
                  <a:gd name="T3" fmla="*/ 62 h 198"/>
                  <a:gd name="T4" fmla="*/ 192 w 250"/>
                  <a:gd name="T5" fmla="*/ 0 h 198"/>
                  <a:gd name="T6" fmla="*/ 58 w 250"/>
                  <a:gd name="T7" fmla="*/ 0 h 198"/>
                  <a:gd name="T8" fmla="*/ 58 w 250"/>
                  <a:gd name="T9" fmla="*/ 62 h 198"/>
                  <a:gd name="T10" fmla="*/ 20 w 250"/>
                  <a:gd name="T11" fmla="*/ 62 h 198"/>
                  <a:gd name="T12" fmla="*/ 0 w 250"/>
                  <a:gd name="T13" fmla="*/ 82 h 198"/>
                  <a:gd name="T14" fmla="*/ 0 w 250"/>
                  <a:gd name="T15" fmla="*/ 178 h 198"/>
                  <a:gd name="T16" fmla="*/ 20 w 250"/>
                  <a:gd name="T17" fmla="*/ 198 h 198"/>
                  <a:gd name="T18" fmla="*/ 41 w 250"/>
                  <a:gd name="T19" fmla="*/ 198 h 198"/>
                  <a:gd name="T20" fmla="*/ 41 w 250"/>
                  <a:gd name="T21" fmla="*/ 184 h 198"/>
                  <a:gd name="T22" fmla="*/ 20 w 250"/>
                  <a:gd name="T23" fmla="*/ 184 h 198"/>
                  <a:gd name="T24" fmla="*/ 14 w 250"/>
                  <a:gd name="T25" fmla="*/ 178 h 198"/>
                  <a:gd name="T26" fmla="*/ 14 w 250"/>
                  <a:gd name="T27" fmla="*/ 82 h 198"/>
                  <a:gd name="T28" fmla="*/ 20 w 250"/>
                  <a:gd name="T29" fmla="*/ 76 h 198"/>
                  <a:gd name="T30" fmla="*/ 230 w 250"/>
                  <a:gd name="T31" fmla="*/ 76 h 198"/>
                  <a:gd name="T32" fmla="*/ 236 w 250"/>
                  <a:gd name="T33" fmla="*/ 82 h 198"/>
                  <a:gd name="T34" fmla="*/ 236 w 250"/>
                  <a:gd name="T35" fmla="*/ 178 h 198"/>
                  <a:gd name="T36" fmla="*/ 230 w 250"/>
                  <a:gd name="T37" fmla="*/ 184 h 198"/>
                  <a:gd name="T38" fmla="*/ 210 w 250"/>
                  <a:gd name="T39" fmla="*/ 184 h 198"/>
                  <a:gd name="T40" fmla="*/ 210 w 250"/>
                  <a:gd name="T41" fmla="*/ 198 h 198"/>
                  <a:gd name="T42" fmla="*/ 230 w 250"/>
                  <a:gd name="T43" fmla="*/ 198 h 198"/>
                  <a:gd name="T44" fmla="*/ 250 w 250"/>
                  <a:gd name="T45" fmla="*/ 178 h 198"/>
                  <a:gd name="T46" fmla="*/ 250 w 250"/>
                  <a:gd name="T47" fmla="*/ 82 h 198"/>
                  <a:gd name="T48" fmla="*/ 230 w 250"/>
                  <a:gd name="T49" fmla="*/ 62 h 198"/>
                  <a:gd name="T50" fmla="*/ 178 w 250"/>
                  <a:gd name="T51" fmla="*/ 62 h 198"/>
                  <a:gd name="T52" fmla="*/ 72 w 250"/>
                  <a:gd name="T53" fmla="*/ 62 h 198"/>
                  <a:gd name="T54" fmla="*/ 72 w 250"/>
                  <a:gd name="T55" fmla="*/ 14 h 198"/>
                  <a:gd name="T56" fmla="*/ 178 w 250"/>
                  <a:gd name="T57" fmla="*/ 14 h 198"/>
                  <a:gd name="T58" fmla="*/ 178 w 250"/>
                  <a:gd name="T59" fmla="*/ 6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0" h="198">
                    <a:moveTo>
                      <a:pt x="230" y="62"/>
                    </a:moveTo>
                    <a:cubicBezTo>
                      <a:pt x="192" y="62"/>
                      <a:pt x="192" y="62"/>
                      <a:pt x="192" y="62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9" y="62"/>
                      <a:pt x="0" y="71"/>
                      <a:pt x="0" y="82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0" y="189"/>
                      <a:pt x="9" y="198"/>
                      <a:pt x="20" y="198"/>
                    </a:cubicBezTo>
                    <a:cubicBezTo>
                      <a:pt x="41" y="198"/>
                      <a:pt x="41" y="198"/>
                      <a:pt x="41" y="198"/>
                    </a:cubicBezTo>
                    <a:cubicBezTo>
                      <a:pt x="41" y="184"/>
                      <a:pt x="41" y="184"/>
                      <a:pt x="41" y="184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17" y="184"/>
                      <a:pt x="14" y="181"/>
                      <a:pt x="14" y="178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4" y="79"/>
                      <a:pt x="17" y="76"/>
                      <a:pt x="20" y="76"/>
                    </a:cubicBezTo>
                    <a:cubicBezTo>
                      <a:pt x="230" y="76"/>
                      <a:pt x="230" y="76"/>
                      <a:pt x="230" y="76"/>
                    </a:cubicBezTo>
                    <a:cubicBezTo>
                      <a:pt x="234" y="76"/>
                      <a:pt x="236" y="79"/>
                      <a:pt x="236" y="82"/>
                    </a:cubicBezTo>
                    <a:cubicBezTo>
                      <a:pt x="236" y="178"/>
                      <a:pt x="236" y="178"/>
                      <a:pt x="236" y="178"/>
                    </a:cubicBezTo>
                    <a:cubicBezTo>
                      <a:pt x="236" y="181"/>
                      <a:pt x="234" y="184"/>
                      <a:pt x="230" y="184"/>
                    </a:cubicBezTo>
                    <a:cubicBezTo>
                      <a:pt x="210" y="184"/>
                      <a:pt x="210" y="184"/>
                      <a:pt x="210" y="184"/>
                    </a:cubicBezTo>
                    <a:cubicBezTo>
                      <a:pt x="210" y="198"/>
                      <a:pt x="210" y="198"/>
                      <a:pt x="210" y="198"/>
                    </a:cubicBezTo>
                    <a:cubicBezTo>
                      <a:pt x="230" y="198"/>
                      <a:pt x="230" y="198"/>
                      <a:pt x="230" y="198"/>
                    </a:cubicBezTo>
                    <a:cubicBezTo>
                      <a:pt x="241" y="198"/>
                      <a:pt x="250" y="189"/>
                      <a:pt x="250" y="178"/>
                    </a:cubicBezTo>
                    <a:cubicBezTo>
                      <a:pt x="250" y="82"/>
                      <a:pt x="250" y="82"/>
                      <a:pt x="250" y="82"/>
                    </a:cubicBezTo>
                    <a:cubicBezTo>
                      <a:pt x="250" y="71"/>
                      <a:pt x="241" y="62"/>
                      <a:pt x="230" y="62"/>
                    </a:cubicBezTo>
                    <a:close/>
                    <a:moveTo>
                      <a:pt x="178" y="62"/>
                    </a:moveTo>
                    <a:cubicBezTo>
                      <a:pt x="72" y="62"/>
                      <a:pt x="72" y="62"/>
                      <a:pt x="72" y="62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178" y="14"/>
                      <a:pt x="178" y="14"/>
                      <a:pt x="178" y="14"/>
                    </a:cubicBezTo>
                    <a:lnTo>
                      <a:pt x="178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8" name="Freeform 14">
                <a:extLst>
                  <a:ext uri="{FF2B5EF4-FFF2-40B4-BE49-F238E27FC236}">
                    <a16:creationId xmlns:a16="http://schemas.microsoft.com/office/drawing/2014/main" id="{5204CEEB-541A-4464-BA00-D1BE89C302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038" y="2479675"/>
                <a:ext cx="725488" cy="541338"/>
              </a:xfrm>
              <a:custGeom>
                <a:avLst/>
                <a:gdLst>
                  <a:gd name="T0" fmla="*/ 457 w 457"/>
                  <a:gd name="T1" fmla="*/ 0 h 341"/>
                  <a:gd name="T2" fmla="*/ 0 w 457"/>
                  <a:gd name="T3" fmla="*/ 0 h 341"/>
                  <a:gd name="T4" fmla="*/ 0 w 457"/>
                  <a:gd name="T5" fmla="*/ 37 h 341"/>
                  <a:gd name="T6" fmla="*/ 45 w 457"/>
                  <a:gd name="T7" fmla="*/ 37 h 341"/>
                  <a:gd name="T8" fmla="*/ 45 w 457"/>
                  <a:gd name="T9" fmla="*/ 341 h 341"/>
                  <a:gd name="T10" fmla="*/ 409 w 457"/>
                  <a:gd name="T11" fmla="*/ 341 h 341"/>
                  <a:gd name="T12" fmla="*/ 409 w 457"/>
                  <a:gd name="T13" fmla="*/ 37 h 341"/>
                  <a:gd name="T14" fmla="*/ 457 w 457"/>
                  <a:gd name="T15" fmla="*/ 37 h 341"/>
                  <a:gd name="T16" fmla="*/ 457 w 457"/>
                  <a:gd name="T17" fmla="*/ 0 h 341"/>
                  <a:gd name="T18" fmla="*/ 371 w 457"/>
                  <a:gd name="T19" fmla="*/ 304 h 341"/>
                  <a:gd name="T20" fmla="*/ 83 w 457"/>
                  <a:gd name="T21" fmla="*/ 304 h 341"/>
                  <a:gd name="T22" fmla="*/ 83 w 457"/>
                  <a:gd name="T23" fmla="*/ 37 h 341"/>
                  <a:gd name="T24" fmla="*/ 371 w 457"/>
                  <a:gd name="T25" fmla="*/ 37 h 341"/>
                  <a:gd name="T26" fmla="*/ 371 w 457"/>
                  <a:gd name="T27" fmla="*/ 30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7" h="341">
                    <a:moveTo>
                      <a:pt x="457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45" y="37"/>
                    </a:lnTo>
                    <a:lnTo>
                      <a:pt x="45" y="341"/>
                    </a:lnTo>
                    <a:lnTo>
                      <a:pt x="409" y="341"/>
                    </a:lnTo>
                    <a:lnTo>
                      <a:pt x="409" y="37"/>
                    </a:lnTo>
                    <a:lnTo>
                      <a:pt x="457" y="37"/>
                    </a:lnTo>
                    <a:lnTo>
                      <a:pt x="457" y="0"/>
                    </a:lnTo>
                    <a:close/>
                    <a:moveTo>
                      <a:pt x="371" y="304"/>
                    </a:moveTo>
                    <a:lnTo>
                      <a:pt x="83" y="304"/>
                    </a:lnTo>
                    <a:lnTo>
                      <a:pt x="83" y="37"/>
                    </a:lnTo>
                    <a:lnTo>
                      <a:pt x="371" y="37"/>
                    </a:lnTo>
                    <a:lnTo>
                      <a:pt x="371" y="3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89" name="Freeform 15">
                <a:extLst>
                  <a:ext uri="{FF2B5EF4-FFF2-40B4-BE49-F238E27FC236}">
                    <a16:creationId xmlns:a16="http://schemas.microsoft.com/office/drawing/2014/main" id="{B8DE0B62-E7C8-43F0-BC92-81FA09FFE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0" y="2652713"/>
                <a:ext cx="304800" cy="60325"/>
              </a:xfrm>
              <a:custGeom>
                <a:avLst/>
                <a:gdLst>
                  <a:gd name="T0" fmla="*/ 65 w 72"/>
                  <a:gd name="T1" fmla="*/ 14 h 14"/>
                  <a:gd name="T2" fmla="*/ 7 w 72"/>
                  <a:gd name="T3" fmla="*/ 14 h 14"/>
                  <a:gd name="T4" fmla="*/ 0 w 72"/>
                  <a:gd name="T5" fmla="*/ 7 h 14"/>
                  <a:gd name="T6" fmla="*/ 7 w 72"/>
                  <a:gd name="T7" fmla="*/ 0 h 14"/>
                  <a:gd name="T8" fmla="*/ 65 w 72"/>
                  <a:gd name="T9" fmla="*/ 0 h 14"/>
                  <a:gd name="T10" fmla="*/ 72 w 72"/>
                  <a:gd name="T11" fmla="*/ 7 h 14"/>
                  <a:gd name="T12" fmla="*/ 65 w 72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4">
                    <a:moveTo>
                      <a:pt x="65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7"/>
                    </a:cubicBezTo>
                    <a:cubicBezTo>
                      <a:pt x="72" y="11"/>
                      <a:pt x="69" y="14"/>
                      <a:pt x="6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0" name="Freeform 16">
                <a:extLst>
                  <a:ext uri="{FF2B5EF4-FFF2-40B4-BE49-F238E27FC236}">
                    <a16:creationId xmlns:a16="http://schemas.microsoft.com/office/drawing/2014/main" id="{9C7EC175-517E-456B-A30F-BF49B881C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0" y="2789238"/>
                <a:ext cx="304800" cy="58738"/>
              </a:xfrm>
              <a:custGeom>
                <a:avLst/>
                <a:gdLst>
                  <a:gd name="T0" fmla="*/ 65 w 72"/>
                  <a:gd name="T1" fmla="*/ 14 h 14"/>
                  <a:gd name="T2" fmla="*/ 7 w 72"/>
                  <a:gd name="T3" fmla="*/ 14 h 14"/>
                  <a:gd name="T4" fmla="*/ 0 w 72"/>
                  <a:gd name="T5" fmla="*/ 7 h 14"/>
                  <a:gd name="T6" fmla="*/ 7 w 72"/>
                  <a:gd name="T7" fmla="*/ 0 h 14"/>
                  <a:gd name="T8" fmla="*/ 65 w 72"/>
                  <a:gd name="T9" fmla="*/ 0 h 14"/>
                  <a:gd name="T10" fmla="*/ 72 w 72"/>
                  <a:gd name="T11" fmla="*/ 7 h 14"/>
                  <a:gd name="T12" fmla="*/ 65 w 72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4">
                    <a:moveTo>
                      <a:pt x="65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11"/>
                      <a:pt x="69" y="14"/>
                      <a:pt x="6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1663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5A3F302-2A43-4568-93FB-1369C4D6E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DA98EF8-DDA6-4FC5-8C83-AEB6FE1B1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3"/>
            <a:ext cx="9144000" cy="436247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CF26A0F-C467-4E20-83AE-1C82057BEB44}"/>
              </a:ext>
            </a:extLst>
          </p:cNvPr>
          <p:cNvSpPr txBox="1"/>
          <p:nvPr/>
        </p:nvSpPr>
        <p:spPr>
          <a:xfrm>
            <a:off x="35496" y="11663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1. Na Caixa de entrada o usuário terá a visão das ações que deve executar com prazos.</a:t>
            </a:r>
          </a:p>
        </p:txBody>
      </p:sp>
    </p:spTree>
    <p:extLst>
      <p:ext uri="{BB962C8B-B14F-4D97-AF65-F5344CB8AC3E}">
        <p14:creationId xmlns:p14="http://schemas.microsoft.com/office/powerpoint/2010/main" val="118896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459DCB8-6489-4EF7-BC18-A418277A6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80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C063603-BF43-4854-B3E4-D8B71149F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90248"/>
            <a:ext cx="8568952" cy="566308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E03A7AA-A810-45FC-B738-16E257499DCA}"/>
              </a:ext>
            </a:extLst>
          </p:cNvPr>
          <p:cNvSpPr txBox="1"/>
          <p:nvPr/>
        </p:nvSpPr>
        <p:spPr>
          <a:xfrm>
            <a:off x="35496" y="11663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2. O solicitante indica a quantidade de cada item solicitar.</a:t>
            </a:r>
          </a:p>
        </p:txBody>
      </p:sp>
    </p:spTree>
    <p:extLst>
      <p:ext uri="{BB962C8B-B14F-4D97-AF65-F5344CB8AC3E}">
        <p14:creationId xmlns:p14="http://schemas.microsoft.com/office/powerpoint/2010/main" val="771662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755</Words>
  <Application>Microsoft Office PowerPoint</Application>
  <PresentationFormat>Apresentação na tela (4:3)</PresentationFormat>
  <Paragraphs>167</Paragraphs>
  <Slides>25</Slides>
  <Notes>6</Notes>
  <HiddenSlides>2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Segoe UI</vt:lpstr>
      <vt:lpstr>Times New Roman</vt:lpstr>
      <vt:lpstr>Trebuchet MS</vt:lpstr>
      <vt:lpstr>Tema do Office</vt:lpstr>
      <vt:lpstr>Chart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Tela de descanso</dc:title>
  <dc:creator>Rodrigo Gutierres</dc:creator>
  <cp:lastModifiedBy>Aline Alves</cp:lastModifiedBy>
  <cp:revision>147</cp:revision>
  <dcterms:created xsi:type="dcterms:W3CDTF">2012-05-30T12:54:36Z</dcterms:created>
  <dcterms:modified xsi:type="dcterms:W3CDTF">2018-11-22T12:40:43Z</dcterms:modified>
</cp:coreProperties>
</file>